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28" autoAdjust="0"/>
  </p:normalViewPr>
  <p:slideViewPr>
    <p:cSldViewPr>
      <p:cViewPr>
        <p:scale>
          <a:sx n="76" d="100"/>
          <a:sy n="76" d="100"/>
        </p:scale>
        <p:origin x="-98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27C5F-29EC-4249-9C35-CF108D6E1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7A6A-4A15-40ED-8F96-C20B744FF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25CA-D7F4-4863-9B27-3A3DEFF5B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DF6A-F8D8-4ED9-B35A-C9DB937C6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DADD-608F-45F9-84F3-B8E654526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0EB7-5B56-4DD0-B985-E99798368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48B3-0D1C-44B1-9A2E-A2BDA2A92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4E28-0CD9-4B11-B3F7-206134549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8EB48-F0D8-4B81-8FBC-218564DE6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48735-DAEC-4F73-8440-4E5BF6E0B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41B4-3B96-46D7-8341-B9CB2D0E8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B36899-092E-46FE-9DF1-BCC22495A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97693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«поселок </a:t>
            </a:r>
            <a:r>
              <a:rPr lang="ru-RU" sz="4200" dirty="0" err="1" smtClean="0">
                <a:solidFill>
                  <a:srgbClr val="FF0000"/>
                </a:solidFill>
                <a:latin typeface="Georgia" pitchFamily="18" charset="0"/>
              </a:rPr>
              <a:t>Касторное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 Курской области на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2016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год </a:t>
            </a:r>
            <a:b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6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Муниципальный бюджет – это форма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20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 rot="-5400000">
            <a:off x="1004094" y="872332"/>
            <a:ext cx="2736850" cy="4392612"/>
          </a:xfrm>
          <a:prstGeom prst="horizontalScroll">
            <a:avLst>
              <a:gd name="adj" fmla="val 12500"/>
            </a:avLst>
          </a:prstGeom>
          <a:solidFill>
            <a:srgbClr val="EFC7E4">
              <a:alpha val="50195"/>
            </a:srgbClr>
          </a:solidFill>
          <a:ln w="38160" cap="sq">
            <a:solidFill>
              <a:srgbClr val="8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Доходы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поступающие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в бюджет денежные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 в виде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налоговых , неналоговых 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безвозмездных поступлений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 rot="-5400000">
            <a:off x="5432426" y="908050"/>
            <a:ext cx="2736850" cy="4321175"/>
          </a:xfrm>
          <a:prstGeom prst="horizontalScroll">
            <a:avLst>
              <a:gd name="adj" fmla="val 12500"/>
            </a:avLst>
          </a:prstGeom>
          <a:solidFill>
            <a:srgbClr val="ABBAFB">
              <a:alpha val="50195"/>
            </a:srgbClr>
          </a:solidFill>
          <a:ln w="38160" cap="sq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Расходы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денежные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средства, направляемые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на финансовое обеспечение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задач и функций органов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местного самоуправления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468313" y="4652963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F8BDA6">
              <a:alpha val="50195"/>
            </a:srgbClr>
          </a:solidFill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Дефицит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расходов бюджета над его доходами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5661025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B4FAA4">
              <a:alpha val="50195"/>
            </a:srgbClr>
          </a:solidFill>
          <a:ln w="3816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Профицит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доходов бюджета над его расходами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>
                <a:solidFill>
                  <a:srgbClr val="A50021"/>
                </a:solidFill>
                <a:latin typeface="Georgia" pitchFamily="18" charset="0"/>
              </a:rPr>
              <a:t>Составление бюджета основывается на:</a:t>
            </a:r>
            <a:r>
              <a:rPr lang="ru-RU" sz="2400" smtClean="0"/>
              <a:t> 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0" y="1844675"/>
            <a:ext cx="4608513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Бюджетном послании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Президента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572000" y="1844675"/>
            <a:ext cx="4572000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Основных направлениях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бюджетной 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налоговой политики</a:t>
            </a: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4606925" y="4437063"/>
            <a:ext cx="4537075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Муниципальных программах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Администрации поселка </a:t>
            </a:r>
            <a:r>
              <a:rPr lang="ru-RU" b="1" dirty="0" err="1" smtClean="0">
                <a:solidFill>
                  <a:srgbClr val="FF0066"/>
                </a:solidFill>
                <a:latin typeface="Georgia" pitchFamily="18" charset="0"/>
              </a:rPr>
              <a:t>Касторное</a:t>
            </a: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0" y="4437063"/>
            <a:ext cx="4572000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Прогнозе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социально-экономического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 развития МО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«поселок </a:t>
            </a:r>
            <a:r>
              <a:rPr lang="ru-RU" b="1" dirty="0" err="1" smtClean="0">
                <a:solidFill>
                  <a:srgbClr val="FF0066"/>
                </a:solidFill>
                <a:latin typeface="Georgia" pitchFamily="18" charset="0"/>
              </a:rPr>
              <a:t>Касторное</a:t>
            </a: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129698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«поселок </a:t>
            </a:r>
            <a:r>
              <a:rPr lang="ru-RU" sz="2400" dirty="0" err="1" smtClean="0">
                <a:solidFill>
                  <a:srgbClr val="DA102D"/>
                </a:solidFill>
                <a:latin typeface="Georgia" pitchFamily="18" charset="0"/>
              </a:rPr>
              <a:t>Касторное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» Курской области на 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2016 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год 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 </a:t>
            </a:r>
            <a:endParaRPr lang="ru-RU" sz="2400" dirty="0" smtClean="0">
              <a:solidFill>
                <a:srgbClr val="DA102D"/>
              </a:solidFill>
              <a:latin typeface="Georgia" pitchFamily="18" charset="0"/>
            </a:endParaRP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468313" y="2071678"/>
          <a:ext cx="7032645" cy="4386273"/>
        </p:xfrm>
        <a:graphic>
          <a:graphicData uri="http://schemas.openxmlformats.org/drawingml/2006/table">
            <a:tbl>
              <a:tblPr/>
              <a:tblGrid>
                <a:gridCol w="4431964"/>
                <a:gridCol w="2600681"/>
              </a:tblGrid>
              <a:tr h="7220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Наименование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75642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Доходы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027,2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13523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В том числе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собственные доходы (тыс.рублей)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9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468,3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8612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10 027,2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69420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Дефицит местного бюджета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0.00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14400" y="42860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«поселок </a:t>
            </a:r>
            <a:r>
              <a:rPr lang="ru-RU" sz="3000" b="1" i="1" dirty="0" err="1" smtClean="0">
                <a:solidFill>
                  <a:srgbClr val="C61E0C"/>
                </a:solidFill>
                <a:latin typeface="Georgia" pitchFamily="18" charset="0"/>
              </a:rPr>
              <a:t>Касторное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» 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на 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2016 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год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10245" name="AutoShape 4"/>
            <p:cNvCxnSpPr>
              <a:cxnSpLocks noChangeShapeType="1"/>
              <a:stCxn id="10253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6" name="AutoShape 5"/>
            <p:cNvCxnSpPr>
              <a:cxnSpLocks noChangeShapeType="1"/>
              <a:stCxn id="10252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7" name="AutoShape 6"/>
            <p:cNvCxnSpPr>
              <a:cxnSpLocks noChangeShapeType="1"/>
              <a:stCxn id="10251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200" b="1" dirty="0">
                  <a:solidFill>
                    <a:srgbClr val="000066"/>
                  </a:solidFill>
                  <a:latin typeface="Georgia" pitchFamily="18" charset="0"/>
                </a:rPr>
                <a:t>Доходы (всего)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10 </a:t>
              </a: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027,2 </a:t>
              </a:r>
              <a:r>
                <a:rPr lang="ru-RU" sz="22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10251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Доходы</a:t>
              </a:r>
              <a:endParaRPr lang="ru-RU" sz="2000" b="1" dirty="0">
                <a:solidFill>
                  <a:srgbClr val="000066"/>
                </a:solidFill>
                <a:latin typeface="Georgia" pitchFamily="18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8623,4 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10252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 доходы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844,9тыс.руб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10253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558,9 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«поселок </a:t>
            </a:r>
            <a:r>
              <a:rPr lang="ru-RU" sz="2800" dirty="0" err="1" smtClean="0">
                <a:solidFill>
                  <a:srgbClr val="0033CC"/>
                </a:solidFill>
                <a:latin typeface="Georgia" pitchFamily="18" charset="0"/>
              </a:rPr>
              <a:t>Касторное</a:t>
            </a: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» </a:t>
            </a:r>
            <a:b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на </a:t>
            </a: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2016 </a:t>
            </a: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год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344613"/>
          <a:ext cx="9144000" cy="5037137"/>
        </p:xfrm>
        <a:graphic>
          <a:graphicData uri="http://schemas.openxmlformats.org/presentationml/2006/ole">
            <p:oleObj spid="_x0000_s1026" name="Диаграмма" r:id="rId5" imgW="8229600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бюджета муниципального образования «поселок </a:t>
            </a:r>
            <a:r>
              <a:rPr lang="ru-RU" sz="2000" dirty="0" err="1" smtClean="0">
                <a:solidFill>
                  <a:srgbClr val="DA102D"/>
                </a:solidFill>
                <a:latin typeface="Georgia" pitchFamily="18" charset="0"/>
              </a:rPr>
              <a:t>Касторное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» Курской области на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2016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год 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(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тыс.руб.)</a:t>
            </a:r>
          </a:p>
        </p:txBody>
      </p:sp>
      <p:graphicFrame>
        <p:nvGraphicFramePr>
          <p:cNvPr id="12359" name="Group 71"/>
          <p:cNvGraphicFramePr>
            <a:graphicFrameLocks noGrp="1"/>
          </p:cNvGraphicFramePr>
          <p:nvPr/>
        </p:nvGraphicFramePr>
        <p:xfrm>
          <a:off x="468313" y="1142982"/>
          <a:ext cx="7461273" cy="4799034"/>
        </p:xfrm>
        <a:graphic>
          <a:graphicData uri="http://schemas.openxmlformats.org/drawingml/2006/table">
            <a:tbl>
              <a:tblPr/>
              <a:tblGrid>
                <a:gridCol w="3999100"/>
                <a:gridCol w="3462173"/>
              </a:tblGrid>
              <a:tr h="39227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2016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5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5676,0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Национальная безопасность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72,9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9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1193,4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0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2709,6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charset="-122"/>
                          <a:cs typeface="Times New Roman" pitchFamily="18" charset="0"/>
                        </a:rPr>
                        <a:t>Социальная политика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321,3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54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,0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0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Условно утвержденные расходы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10027,2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«Программная» структура бюджета муниципального образования «поселок </a:t>
            </a:r>
            <a:r>
              <a:rPr lang="ru-RU" sz="1600" dirty="0" err="1" smtClean="0">
                <a:solidFill>
                  <a:srgbClr val="1818D2"/>
                </a:solidFill>
                <a:latin typeface="Georgia" pitchFamily="18" charset="0"/>
              </a:rPr>
              <a:t>Касторное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» Курской области в 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2016 году 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(тыс.руб.)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250825" y="692150"/>
          <a:ext cx="8821769" cy="8137525"/>
        </p:xfrm>
        <a:graphic>
          <a:graphicData uri="http://schemas.openxmlformats.org/drawingml/2006/table">
            <a:tbl>
              <a:tblPr/>
              <a:tblGrid>
                <a:gridCol w="7178695"/>
                <a:gridCol w="1643074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Показатель</a:t>
                      </a:r>
                    </a:p>
                  </a:txBody>
                  <a:tcPr marL="90000" marR="90000" marT="7344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Расходы, всего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из них: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10 027,2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6948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 на реализацию муниципальных программ, в том числе: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4401,2</a:t>
                      </a:r>
                      <a:endParaRPr lang="ru-RU" sz="1400" b="1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1. Муниципальная программа «Энергосбережение и повышение энергетической эффективности в МО»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24,0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2. Муниципальная программа «социальная поддержка граждан»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100,8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3. Муниципальная программа «Обеспечение доступным и комфортным жильем и коммунальными услугами граждан» МО «поселок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Касторное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2880,1</a:t>
                      </a:r>
                      <a:endParaRPr lang="ru-RU" sz="1400" b="1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4. Муниципальная программа  и «Развитие муниципальной службы»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5.Муниципальная 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i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72,9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6.Муниципальная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«Охрана окружающей среды МО»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8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7.Муниципальная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54,0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8.Муниципальная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Курской области «Развитие транспортной системы, обеспечение перевозки пассажиров в «МО» и безопасности дорожного движения»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1169,4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на общегосударственные вопросы </a:t>
            </a:r>
            <a:b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000" dirty="0" smtClean="0">
                <a:solidFill>
                  <a:srgbClr val="DA102D"/>
                </a:solidFill>
              </a:rPr>
              <a:t>поселок </a:t>
            </a:r>
            <a:r>
              <a:rPr lang="ru-RU" sz="2000" dirty="0" err="1" smtClean="0">
                <a:solidFill>
                  <a:srgbClr val="DA102D"/>
                </a:solidFill>
              </a:rPr>
              <a:t>Касторное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» </a:t>
            </a:r>
            <a:b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Курской области (тыс.руб.)</a:t>
            </a:r>
          </a:p>
        </p:txBody>
      </p:sp>
      <p:graphicFrame>
        <p:nvGraphicFramePr>
          <p:cNvPr id="14384" name="Group 48"/>
          <p:cNvGraphicFramePr>
            <a:graphicFrameLocks noGrp="1"/>
          </p:cNvGraphicFramePr>
          <p:nvPr/>
        </p:nvGraphicFramePr>
        <p:xfrm>
          <a:off x="1785918" y="1500174"/>
          <a:ext cx="6132513" cy="4059343"/>
        </p:xfrm>
        <a:graphic>
          <a:graphicData uri="http://schemas.openxmlformats.org/drawingml/2006/table">
            <a:tbl>
              <a:tblPr/>
              <a:tblGrid>
                <a:gridCol w="4979988"/>
                <a:gridCol w="115252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Показатель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Общегосударственные вопросы, всего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5656,0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607,4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4748,6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300,0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Georgia" pitchFamily="18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410</Words>
  <PresentationFormat>Экран (4:3)</PresentationFormat>
  <Paragraphs>110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Диаграмма Microsoft Graph</vt:lpstr>
      <vt:lpstr>БЮДЖЕТ ДЛЯ ГРАЖДАН     муниципального образования «поселок Касторное»  Курской области на 2016 год   </vt:lpstr>
      <vt:lpstr>  Муниципальный бюджет – это форма  образования и расходования денежных средств, предназначенных для финансового обеспечения задач и функций органов местного самоуправления  </vt:lpstr>
      <vt:lpstr>Составление бюджета основывается на: </vt:lpstr>
      <vt:lpstr>Основные параметры бюджета  муниципального образования  «поселок Касторное» Курской области на 2016 год  </vt:lpstr>
      <vt:lpstr>Слайд 5</vt:lpstr>
      <vt:lpstr> Структура налоговых и неналоговых (собственных) доходов бюджета  муниципального образования «поселок Касторное»  на 2016 год</vt:lpstr>
      <vt:lpstr>Расходы бюджета муниципального образования «поселок Касторное» Курской области на 2016 год  (тыс.руб.)</vt:lpstr>
      <vt:lpstr>«Программная» структура бюджета муниципального образования «поселок Касторное» Курской области в 2016 году (тыс.руб.)</vt:lpstr>
      <vt:lpstr>Расходы на общегосударственные вопросы  муниципального образования «поселок Касторное»   Курской области (тыс.руб.)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муниципального образования «Стакановский сельсовет» Черемисиновского района Курской области на 2015 год  и на плановый период  2016 и 2017 годов</dc:title>
  <dc:creator>Admin</dc:creator>
  <cp:lastModifiedBy>Free</cp:lastModifiedBy>
  <cp:revision>42</cp:revision>
  <cp:lastPrinted>1601-01-01T00:00:00Z</cp:lastPrinted>
  <dcterms:created xsi:type="dcterms:W3CDTF">2014-12-29T18:34:03Z</dcterms:created>
  <dcterms:modified xsi:type="dcterms:W3CDTF">2016-06-15T12:32:01Z</dcterms:modified>
</cp:coreProperties>
</file>