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58" autoAdjust="0"/>
    <p:restoredTop sz="94783" autoAdjust="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076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1037" cy="562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2300" cy="562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46125" y="1938338"/>
            <a:ext cx="7634288" cy="43180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17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573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4288" cy="431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 b="1" i="1">
          <a:solidFill>
            <a:srgbClr val="99284C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597693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БЮДЖЕТ ДЛЯ ГРАЖДАН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4200" dirty="0" smtClean="0">
                <a:solidFill>
                  <a:srgbClr val="FF0000"/>
                </a:solidFill>
                <a:latin typeface="Georgia" pitchFamily="18" charset="0"/>
              </a:rPr>
              <a:t>«поселок </a:t>
            </a:r>
            <a:r>
              <a:rPr lang="ru-RU" sz="4200" dirty="0" err="1" smtClean="0">
                <a:solidFill>
                  <a:srgbClr val="FF0000"/>
                </a:solidFill>
                <a:latin typeface="Georgia" pitchFamily="18" charset="0"/>
              </a:rPr>
              <a:t>Касторное</a:t>
            </a:r>
            <a:r>
              <a:rPr lang="ru-RU" sz="4200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 Курской области на 2017 год </a:t>
            </a:r>
            <a:b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Муниципальный бюджет – это форма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>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200" smtClean="0">
                <a:solidFill>
                  <a:srgbClr val="000066"/>
                </a:solidFill>
                <a:latin typeface="Georgia" pitchFamily="18" charset="0"/>
              </a:rPr>
              <a:t/>
            </a:r>
            <a:br>
              <a:rPr lang="ru-RU" sz="2200" smtClean="0">
                <a:solidFill>
                  <a:srgbClr val="000066"/>
                </a:solidFill>
                <a:latin typeface="Georgia" pitchFamily="18" charset="0"/>
              </a:rPr>
            </a:br>
            <a:endParaRPr lang="ru-RU" sz="220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7172" name="AutoShape 3"/>
          <p:cNvSpPr>
            <a:spLocks noChangeArrowheads="1"/>
          </p:cNvSpPr>
          <p:nvPr/>
        </p:nvSpPr>
        <p:spPr bwMode="auto">
          <a:xfrm rot="-5400000">
            <a:off x="1004094" y="872332"/>
            <a:ext cx="2736850" cy="4392612"/>
          </a:xfrm>
          <a:prstGeom prst="horizontalScroll">
            <a:avLst>
              <a:gd name="adj" fmla="val 12500"/>
            </a:avLst>
          </a:prstGeom>
          <a:solidFill>
            <a:srgbClr val="EFC7E4">
              <a:alpha val="50195"/>
            </a:srgbClr>
          </a:solidFill>
          <a:ln w="38160" cap="sq">
            <a:solidFill>
              <a:srgbClr val="8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Доходы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поступающие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в бюджет денежные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 в виде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налоговых , неналоговых 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безвозмездных поступлений</a:t>
            </a:r>
          </a:p>
        </p:txBody>
      </p:sp>
      <p:sp>
        <p:nvSpPr>
          <p:cNvPr id="7173" name="AutoShape 4"/>
          <p:cNvSpPr>
            <a:spLocks noChangeArrowheads="1"/>
          </p:cNvSpPr>
          <p:nvPr/>
        </p:nvSpPr>
        <p:spPr bwMode="auto">
          <a:xfrm rot="-5400000">
            <a:off x="5432426" y="908050"/>
            <a:ext cx="2736850" cy="4321175"/>
          </a:xfrm>
          <a:prstGeom prst="horizontalScroll">
            <a:avLst>
              <a:gd name="adj" fmla="val 12500"/>
            </a:avLst>
          </a:prstGeom>
          <a:solidFill>
            <a:srgbClr val="ABBAFB">
              <a:alpha val="50195"/>
            </a:srgbClr>
          </a:solidFill>
          <a:ln w="38160" cap="sq">
            <a:solidFill>
              <a:srgbClr val="0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Расходы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денежные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средства, направляемые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на финансовое обеспечение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задач и функций органов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местного самоуправления</a:t>
            </a: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468313" y="4652963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F8BDA6">
              <a:alpha val="50195"/>
            </a:srgbClr>
          </a:solidFill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Дефицит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расходов бюджета над его доходами</a:t>
            </a:r>
          </a:p>
        </p:txBody>
      </p:sp>
      <p:sp>
        <p:nvSpPr>
          <p:cNvPr id="7175" name="AutoShape 6"/>
          <p:cNvSpPr>
            <a:spLocks noChangeArrowheads="1"/>
          </p:cNvSpPr>
          <p:nvPr/>
        </p:nvSpPr>
        <p:spPr bwMode="auto">
          <a:xfrm>
            <a:off x="468313" y="5661025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B4FAA4">
              <a:alpha val="50195"/>
            </a:srgbClr>
          </a:solidFill>
          <a:ln w="3816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Профицит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превышение доходов бюджета над его расходами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smtClean="0">
                <a:solidFill>
                  <a:srgbClr val="A50021"/>
                </a:solidFill>
                <a:latin typeface="Georgia" pitchFamily="18" charset="0"/>
              </a:rPr>
              <a:t>Составление бюджета основывается на:</a:t>
            </a:r>
            <a:r>
              <a:rPr lang="ru-RU" sz="2400" smtClean="0"/>
              <a:t> </a:t>
            </a:r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0" y="1844675"/>
            <a:ext cx="4608513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Бюджетном послании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Президента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4572000" y="1844675"/>
            <a:ext cx="4572000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Основных направлениях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 бюджетной и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0066"/>
                </a:solidFill>
                <a:latin typeface="Georgia" pitchFamily="18" charset="0"/>
              </a:rPr>
              <a:t>налоговой политики</a:t>
            </a:r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4606925" y="4437063"/>
            <a:ext cx="4537075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Муниципальных программах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Администрации поселка </a:t>
            </a:r>
            <a:r>
              <a:rPr lang="ru-RU" b="1" dirty="0" err="1" smtClean="0">
                <a:solidFill>
                  <a:srgbClr val="FF0066"/>
                </a:solidFill>
                <a:latin typeface="Georgia" pitchFamily="18" charset="0"/>
              </a:rPr>
              <a:t>Касторное</a:t>
            </a:r>
            <a:endParaRPr lang="ru-RU" b="1" dirty="0">
              <a:solidFill>
                <a:srgbClr val="FF0066"/>
              </a:solidFill>
              <a:latin typeface="Georgia" pitchFamily="18" charset="0"/>
            </a:endParaRPr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>
            <a:off x="0" y="4437063"/>
            <a:ext cx="4572000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Прогнозе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социально-экономического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0066"/>
                </a:solidFill>
                <a:latin typeface="Georgia" pitchFamily="18" charset="0"/>
              </a:rPr>
              <a:t> развития МО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«поселок </a:t>
            </a:r>
            <a:r>
              <a:rPr lang="ru-RU" b="1" dirty="0" err="1" smtClean="0">
                <a:solidFill>
                  <a:srgbClr val="FF0066"/>
                </a:solidFill>
                <a:latin typeface="Georgia" pitchFamily="18" charset="0"/>
              </a:rPr>
              <a:t>Касторное</a:t>
            </a:r>
            <a:r>
              <a:rPr lang="ru-RU" b="1" dirty="0" smtClean="0">
                <a:solidFill>
                  <a:srgbClr val="FF0066"/>
                </a:solidFill>
                <a:latin typeface="Georgia" pitchFamily="18" charset="0"/>
              </a:rPr>
              <a:t>»</a:t>
            </a:r>
            <a:endParaRPr lang="ru-RU" b="1" dirty="0">
              <a:solidFill>
                <a:srgbClr val="FF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80400" cy="1296988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Основные параметры бюджета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</a:t>
            </a:r>
            <a:b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«поселок </a:t>
            </a:r>
            <a:r>
              <a:rPr lang="ru-RU" sz="2400" dirty="0" err="1" smtClean="0">
                <a:solidFill>
                  <a:srgbClr val="DA102D"/>
                </a:solidFill>
                <a:latin typeface="Georgia" pitchFamily="18" charset="0"/>
              </a:rPr>
              <a:t>Касторное</a:t>
            </a:r>
            <a:r>
              <a:rPr lang="ru-RU" sz="2400" dirty="0" smtClean="0">
                <a:solidFill>
                  <a:srgbClr val="DA102D"/>
                </a:solidFill>
                <a:latin typeface="Georgia" pitchFamily="18" charset="0"/>
              </a:rPr>
              <a:t>» Курской области на 2017 год  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468313" y="2071678"/>
          <a:ext cx="7032645" cy="4386273"/>
        </p:xfrm>
        <a:graphic>
          <a:graphicData uri="http://schemas.openxmlformats.org/drawingml/2006/table">
            <a:tbl>
              <a:tblPr/>
              <a:tblGrid>
                <a:gridCol w="4431964"/>
                <a:gridCol w="2600681"/>
              </a:tblGrid>
              <a:tr h="72204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Наименование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2017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75642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Доходы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10 318,3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135239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В том числе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собственные доходы (тыс.рублей)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8 927,7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86120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Расходы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(тыс. 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10 318,3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  <a:tr h="69420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Дефицит местного бюджета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0.00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14400" y="428604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Доходы бюджета муниципального образования 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</a:rPr>
              <a:t>«поселок </a:t>
            </a:r>
            <a:r>
              <a:rPr lang="ru-RU" sz="3000" b="1" i="1" dirty="0" err="1" smtClean="0">
                <a:solidFill>
                  <a:srgbClr val="C61E0C"/>
                </a:solidFill>
                <a:latin typeface="Georgia" pitchFamily="18" charset="0"/>
              </a:rPr>
              <a:t>Касторное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</a:rPr>
              <a:t>» 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на </a:t>
            </a:r>
            <a:r>
              <a:rPr lang="ru-RU" sz="3000" b="1" i="1" dirty="0" smtClean="0">
                <a:solidFill>
                  <a:srgbClr val="C61E0C"/>
                </a:solidFill>
                <a:latin typeface="Georgia" pitchFamily="18" charset="0"/>
              </a:rPr>
              <a:t>2017 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год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179388" y="1844675"/>
            <a:ext cx="8458200" cy="4459288"/>
            <a:chOff x="113" y="1162"/>
            <a:chExt cx="5328" cy="2809"/>
          </a:xfrm>
        </p:grpSpPr>
        <p:cxnSp>
          <p:nvCxnSpPr>
            <p:cNvPr id="10245" name="AutoShape 4"/>
            <p:cNvCxnSpPr>
              <a:cxnSpLocks noChangeShapeType="1"/>
              <a:stCxn id="10253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6" name="AutoShape 5"/>
            <p:cNvCxnSpPr>
              <a:cxnSpLocks noChangeShapeType="1"/>
              <a:stCxn id="10252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10247" name="AutoShape 6"/>
            <p:cNvCxnSpPr>
              <a:cxnSpLocks noChangeShapeType="1"/>
              <a:stCxn id="10251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1978" y="1162"/>
              <a:ext cx="1597" cy="11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5E9EFF">
                    <a:alpha val="48999"/>
                  </a:srgbClr>
                </a:gs>
                <a:gs pos="50000">
                  <a:srgbClr val="FFEBFA"/>
                </a:gs>
                <a:gs pos="100000">
                  <a:srgbClr val="5E9EFF">
                    <a:alpha val="48999"/>
                  </a:srgbClr>
                </a:gs>
              </a:gsLst>
              <a:lin ang="2700000" scaled="1"/>
            </a:gradFill>
            <a:ln w="50760" cap="sq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200" b="1" dirty="0">
                  <a:solidFill>
                    <a:srgbClr val="000066"/>
                  </a:solidFill>
                  <a:latin typeface="Georgia" pitchFamily="18" charset="0"/>
                </a:rPr>
                <a:t>Доходы (всего)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ru-RU" sz="2200" b="1" dirty="0" smtClean="0">
                  <a:solidFill>
                    <a:srgbClr val="000066"/>
                  </a:solidFill>
                  <a:latin typeface="Georgia" pitchFamily="18" charset="0"/>
                </a:rPr>
                <a:t>10 318,3 </a:t>
              </a:r>
              <a:r>
                <a:rPr lang="ru-RU" sz="2200" b="1" dirty="0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10251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Доходы</a:t>
              </a:r>
              <a:endParaRPr lang="ru-RU" sz="2000" b="1" dirty="0">
                <a:solidFill>
                  <a:srgbClr val="000066"/>
                </a:solidFill>
                <a:latin typeface="Georgia" pitchFamily="18" charset="0"/>
              </a:endParaRP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8228,4 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  <p:sp>
          <p:nvSpPr>
            <p:cNvPr id="10252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 доходы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699,3тыс.руб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.</a:t>
              </a:r>
            </a:p>
          </p:txBody>
        </p:sp>
        <p:sp>
          <p:nvSpPr>
            <p:cNvPr id="10253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 smtClean="0">
                  <a:solidFill>
                    <a:srgbClr val="000066"/>
                  </a:solidFill>
                  <a:latin typeface="Georgia" pitchFamily="18" charset="0"/>
                </a:rPr>
                <a:t>1390,6 </a:t>
              </a:r>
              <a:r>
                <a:rPr lang="ru-RU" sz="2000" b="1" dirty="0">
                  <a:solidFill>
                    <a:srgbClr val="000066"/>
                  </a:solidFill>
                  <a:latin typeface="Georgia" pitchFamily="18" charset="0"/>
                </a:rPr>
                <a:t>тыс.руб.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Структура налоговых и неналоговых (собственных) доходов бюджета</a:t>
            </a:r>
            <a:b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 муниципального образования «поселок </a:t>
            </a:r>
            <a:r>
              <a:rPr lang="ru-RU" sz="2800" dirty="0" err="1" smtClean="0">
                <a:solidFill>
                  <a:srgbClr val="0033CC"/>
                </a:solidFill>
                <a:latin typeface="Georgia" pitchFamily="18" charset="0"/>
              </a:rPr>
              <a:t>Касторное</a:t>
            </a: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» </a:t>
            </a:r>
            <a:b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Georgia" pitchFamily="18" charset="0"/>
              </a:rPr>
              <a:t>на 2017 год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344613"/>
          <a:ext cx="9144000" cy="5037137"/>
        </p:xfrm>
        <a:graphic>
          <a:graphicData uri="http://schemas.openxmlformats.org/presentationml/2006/ole">
            <p:oleObj spid="_x0000_s1026" name="Диаграмма" r:id="rId5" imgW="8229600" imgH="453399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Расходы бюджета муниципального образования «поселок </a:t>
            </a:r>
            <a:r>
              <a:rPr lang="ru-RU" sz="2000" dirty="0" err="1" smtClean="0">
                <a:solidFill>
                  <a:srgbClr val="DA102D"/>
                </a:solidFill>
                <a:latin typeface="Georgia" pitchFamily="18" charset="0"/>
              </a:rPr>
              <a:t>Касторное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» Курской области на 2017 год  (тыс.руб.)</a:t>
            </a:r>
          </a:p>
        </p:txBody>
      </p:sp>
      <p:graphicFrame>
        <p:nvGraphicFramePr>
          <p:cNvPr id="12359" name="Group 71"/>
          <p:cNvGraphicFramePr>
            <a:graphicFrameLocks noGrp="1"/>
          </p:cNvGraphicFramePr>
          <p:nvPr/>
        </p:nvGraphicFramePr>
        <p:xfrm>
          <a:off x="468313" y="1142982"/>
          <a:ext cx="7461273" cy="4799034"/>
        </p:xfrm>
        <a:graphic>
          <a:graphicData uri="http://schemas.openxmlformats.org/drawingml/2006/table">
            <a:tbl>
              <a:tblPr/>
              <a:tblGrid>
                <a:gridCol w="3999100"/>
                <a:gridCol w="3462173"/>
              </a:tblGrid>
              <a:tr h="39227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2017 год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5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5899,7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Национальная безопасность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122,9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92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952,0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0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3188,9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  <a:cs typeface="Lucida Sans Unicode" pitchFamily="34" charset="0"/>
                      </a:endParaRP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charset="-122"/>
                          <a:cs typeface="Times New Roman" pitchFamily="18" charset="0"/>
                        </a:rPr>
                        <a:t>Социальная политика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icrosoft YaHei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100,8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9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54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,0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02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Условно утвержденные расходы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Lucida Sans Unicode" pitchFamily="34" charset="0"/>
                        </a:rPr>
                        <a:t>-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4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90000" marR="90000" marT="6948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Lucida Sans Unicode" pitchFamily="34" charset="0"/>
                        </a:rPr>
                        <a:t>10027,2</a:t>
                      </a:r>
                    </a:p>
                  </a:txBody>
                  <a:tcPr marL="90000" marR="90000" marT="76896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9286908" cy="6965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515384" cy="7651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«Программная» структура бюджета муниципального образования «поселок </a:t>
            </a:r>
            <a:r>
              <a:rPr lang="ru-RU" sz="1600" dirty="0" err="1" smtClean="0">
                <a:solidFill>
                  <a:srgbClr val="1818D2"/>
                </a:solidFill>
                <a:latin typeface="Georgia" pitchFamily="18" charset="0"/>
              </a:rPr>
              <a:t>Касторное</a:t>
            </a:r>
            <a:r>
              <a:rPr lang="ru-RU" sz="1600" dirty="0" smtClean="0">
                <a:solidFill>
                  <a:srgbClr val="1818D2"/>
                </a:solidFill>
                <a:latin typeface="Georgia" pitchFamily="18" charset="0"/>
              </a:rPr>
              <a:t>» Курской области в 2017 году (тыс.руб.)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428596" y="857232"/>
          <a:ext cx="8715404" cy="8177220"/>
        </p:xfrm>
        <a:graphic>
          <a:graphicData uri="http://schemas.openxmlformats.org/drawingml/2006/table">
            <a:tbl>
              <a:tblPr/>
              <a:tblGrid>
                <a:gridCol w="7092141"/>
                <a:gridCol w="1623263"/>
              </a:tblGrid>
              <a:tr h="78108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Показатель</a:t>
                      </a:r>
                    </a:p>
                  </a:txBody>
                  <a:tcPr marL="90000" marR="90000" marT="7344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2017 год</a:t>
                      </a:r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92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Расходы, всего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из них: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318,3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marL="90000" marR="90000" marT="6948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8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Расходы на реализацию муниципальных программ, в том числе: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4 523,9</a:t>
                      </a:r>
                      <a:endParaRPr lang="ru-RU" sz="1400" b="1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5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1. Муниципальная программа «Энергосбережение и повышение энергетической эффективности в МО»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50,0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1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2. Муниципальная программа «социальная поддержка граждан»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100,8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3. Муниципальная программа «Обеспечение доступным и комфортным жильем и коммунальными услугами граждан» МО «поселок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Касторное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2928,9</a:t>
                      </a:r>
                      <a:endParaRPr lang="ru-RU" sz="1400" b="1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1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4. Муниципальная программа  и «Развитие муниципальной службы»</a:t>
                      </a:r>
                    </a:p>
                  </a:txBody>
                  <a:tcPr marL="90000" marR="90000" marT="7344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5.Муниципальная  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i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72,9</a:t>
                      </a:r>
                      <a:endParaRPr lang="ru-RU" dirty="0"/>
                    </a:p>
                  </a:txBody>
                  <a:tcPr marL="90000" marR="90000" marT="7344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6.Муниципальная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 «Охрана окружающей среды МО»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260,0</a:t>
                      </a:r>
                      <a:endParaRPr lang="ru-RU" sz="18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7.Муниципальная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54,0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0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8.Муниципальная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программа Курской области «Развитие транспортной системы, обеспечение перевозки пассажиров в «МО» и безопасности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дорожного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движения»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0000"/>
                        </a:solidFill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Times New Roman"/>
                          <a:cs typeface="Times New Roman"/>
                        </a:rPr>
                        <a:t>857,3</a:t>
                      </a: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9.Муниципальная программа «Управление</a:t>
                      </a:r>
                      <a:r>
                        <a:rPr lang="ru-RU" sz="1400" b="1" baseline="0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 муниципальным имуществом и земельными ресурсами»</a:t>
                      </a:r>
                      <a:endParaRPr lang="ru-RU" sz="1400" b="1" dirty="0" smtClean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10.Муниципальная программа «Профилактика правонарушений»</a:t>
                      </a:r>
                      <a:endParaRPr lang="ru-RU" sz="1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Georgia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b="1" dirty="0">
                        <a:latin typeface="Georg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Расходы на общегосударственные вопросы </a:t>
            </a:r>
            <a:b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000" dirty="0" smtClean="0">
                <a:solidFill>
                  <a:srgbClr val="DA102D"/>
                </a:solidFill>
              </a:rPr>
              <a:t>поселок </a:t>
            </a:r>
            <a:r>
              <a:rPr lang="ru-RU" sz="2000" dirty="0" err="1" smtClean="0">
                <a:solidFill>
                  <a:srgbClr val="DA102D"/>
                </a:solidFill>
              </a:rPr>
              <a:t>Касторное</a:t>
            </a: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» </a:t>
            </a:r>
            <a:b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rgbClr val="DA102D"/>
                </a:solidFill>
                <a:latin typeface="Georgia" pitchFamily="18" charset="0"/>
              </a:rPr>
              <a:t> Курской области (тыс.руб.)</a:t>
            </a:r>
          </a:p>
        </p:txBody>
      </p:sp>
      <p:graphicFrame>
        <p:nvGraphicFramePr>
          <p:cNvPr id="14384" name="Group 48"/>
          <p:cNvGraphicFramePr>
            <a:graphicFrameLocks noGrp="1"/>
          </p:cNvGraphicFramePr>
          <p:nvPr/>
        </p:nvGraphicFramePr>
        <p:xfrm>
          <a:off x="1785918" y="1500174"/>
          <a:ext cx="6132513" cy="4059343"/>
        </p:xfrm>
        <a:graphic>
          <a:graphicData uri="http://schemas.openxmlformats.org/drawingml/2006/table">
            <a:tbl>
              <a:tblPr/>
              <a:tblGrid>
                <a:gridCol w="4979988"/>
                <a:gridCol w="115252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Показатель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2017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Общегосударственные вопросы, всего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5899,7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607,4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Обеспечение деятельности администрации муниципального образования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4848,5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8100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charset="-122"/>
                          <a:cs typeface="Lucida Sans Unicode" pitchFamily="34" charset="0"/>
                        </a:rPr>
                        <a:t>400,0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429</Words>
  <PresentationFormat>Экран (4:3)</PresentationFormat>
  <Paragraphs>115</Paragraphs>
  <Slides>9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1_Тема Office</vt:lpstr>
      <vt:lpstr>Диаграмма</vt:lpstr>
      <vt:lpstr>БЮДЖЕТ ДЛЯ ГРАЖДАН     муниципального образования «поселок Касторное»  Курской области на 2017 год   </vt:lpstr>
      <vt:lpstr>  Муниципальный бюджет – это форма  образования и расходования денежных средств, предназначенных для финансового обеспечения задач и функций органов местного самоуправления  </vt:lpstr>
      <vt:lpstr>Составление бюджета основывается на: </vt:lpstr>
      <vt:lpstr>Основные параметры бюджета  муниципального образования  «поселок Касторное» Курской области на 2017 год  </vt:lpstr>
      <vt:lpstr>Слайд 5</vt:lpstr>
      <vt:lpstr> Структура налоговых и неналоговых (собственных) доходов бюджета  муниципального образования «поселок Касторное»  на 2017 год</vt:lpstr>
      <vt:lpstr>Расходы бюджета муниципального образования «поселок Касторное» Курской области на 2017 год  (тыс.руб.)</vt:lpstr>
      <vt:lpstr>«Программная» структура бюджета муниципального образования «поселок Касторное» Курской области в 2017 году (тыс.руб.)</vt:lpstr>
      <vt:lpstr>Расходы на общегосударственные вопросы  муниципального образования «поселок Касторное»   Курской области (тыс.руб.)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муниципального образования «Стакановский сельсовет» Черемисиновского района Курской области на 2015 год  и на плановый период  2016 и 2017 годов</dc:title>
  <dc:creator>Admin</dc:creator>
  <cp:lastModifiedBy>User</cp:lastModifiedBy>
  <cp:revision>54</cp:revision>
  <cp:lastPrinted>1601-01-01T00:00:00Z</cp:lastPrinted>
  <dcterms:created xsi:type="dcterms:W3CDTF">2014-12-29T18:34:03Z</dcterms:created>
  <dcterms:modified xsi:type="dcterms:W3CDTF">2017-06-01T07:28:10Z</dcterms:modified>
</cp:coreProperties>
</file>