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728" autoAdjust="0"/>
  </p:normalViewPr>
  <p:slideViewPr>
    <p:cSldViewPr>
      <p:cViewPr>
        <p:scale>
          <a:sx n="75" d="100"/>
          <a:sy n="75" d="100"/>
        </p:scale>
        <p:origin x="-744" y="-7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1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770491803278687E-2"/>
          <c:y val="0.29184549356223177"/>
          <c:w val="0.57611241217798592"/>
          <c:h val="0.4184549356223176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FF0000" mc:Ignorable="a14" a14:legacySpreadsheetColorIndex="10"/>
                </a:gs>
              </a:gsLst>
              <a:path path="rect">
                <a:fillToRect l="50000" t="50000" r="50000" b="50000"/>
              </a:path>
            </a:gradFill>
            <a:ln w="42325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000080" mc:Ignorable="a14" a14:legacySpreadsheetColorIndex="18"/>
                  </a:gs>
                </a:gsLst>
                <a:path path="rect">
                  <a:fillToRect l="50000" t="50000" r="50000" b="50000"/>
                </a:path>
              </a:gradFill>
              <a:ln w="42325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42325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99CC" mc:Ignorable="a14" a14:legacySpreadsheetColorIndex="45"/>
                  </a:gs>
                  <a:gs pos="100000">
                    <a:srgbClr xmlns:mc="http://schemas.openxmlformats.org/markup-compatibility/2006" xmlns:a14="http://schemas.microsoft.com/office/drawing/2010/main" val="800080" mc:Ignorable="a14" a14:legacySpreadsheetColorIndex="20"/>
                  </a:gs>
                </a:gsLst>
                <a:path path="rect">
                  <a:fillToRect l="50000" t="50000" r="50000" b="50000"/>
                </a:path>
              </a:gradFill>
              <a:ln w="42325">
                <a:solidFill>
                  <a:schemeClr val="tx1"/>
                </a:solidFill>
                <a:prstDash val="solid"/>
              </a:ln>
            </c:spPr>
          </c:dPt>
          <c:dLbls>
            <c:numFmt formatCode="0.0%" sourceLinked="0"/>
            <c:spPr>
              <a:noFill/>
              <a:ln w="28217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4.9000000000000004</c:v>
                </c:pt>
                <c:pt idx="1">
                  <c:v>1.8</c:v>
                </c:pt>
                <c:pt idx="2">
                  <c:v>93.3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4109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1410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14109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8217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410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355971819312061"/>
          <c:y val="0.17381983321448979"/>
          <c:w val="0.25292742091449094"/>
          <c:h val="0.70386256631215893"/>
        </c:manualLayout>
      </c:layout>
      <c:overlay val="0"/>
      <c:spPr>
        <a:noFill/>
        <a:ln w="3527">
          <a:solidFill>
            <a:schemeClr val="tx1"/>
          </a:solidFill>
          <a:prstDash val="solid"/>
        </a:ln>
      </c:spPr>
      <c:txPr>
        <a:bodyPr/>
        <a:lstStyle/>
        <a:p>
          <a:pPr>
            <a:defRPr sz="1222" b="1" i="0" u="none" strike="noStrike" baseline="0">
              <a:solidFill>
                <a:schemeClr val="tx1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022624434389136E-2"/>
          <c:y val="0.29295154185022027"/>
          <c:w val="0.53959276018099545"/>
          <c:h val="0.416299559471365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FF0000" mc:Ignorable="a14" a14:legacySpreadsheetColorIndex="10"/>
                </a:gs>
              </a:gsLst>
              <a:path path="rect">
                <a:fillToRect l="50000" t="50000" r="50000" b="50000"/>
              </a:path>
            </a:gradFill>
            <a:ln w="44668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000080" mc:Ignorable="a14" a14:legacySpreadsheetColorIndex="18"/>
                  </a:gs>
                </a:gsLst>
                <a:path path="rect">
                  <a:fillToRect l="50000" t="50000" r="50000" b="50000"/>
                </a:path>
              </a:gradFill>
              <a:ln w="4466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4466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99CC" mc:Ignorable="a14" a14:legacySpreadsheetColorIndex="45"/>
                  </a:gs>
                  <a:gs pos="100000">
                    <a:srgbClr xmlns:mc="http://schemas.openxmlformats.org/markup-compatibility/2006" xmlns:a14="http://schemas.microsoft.com/office/drawing/2010/main" val="800080" mc:Ignorable="a14" a14:legacySpreadsheetColorIndex="20"/>
                  </a:gs>
                </a:gsLst>
                <a:path path="rect">
                  <a:fillToRect l="50000" t="50000" r="50000" b="50000"/>
                </a:path>
              </a:gradFill>
              <a:ln w="44668">
                <a:solidFill>
                  <a:schemeClr val="tx1"/>
                </a:solidFill>
                <a:prstDash val="solid"/>
              </a:ln>
            </c:spPr>
          </c:dPt>
          <c:dLbls>
            <c:numFmt formatCode="0.0%" sourceLinked="0"/>
            <c:spPr>
              <a:noFill/>
              <a:ln w="29779">
                <a:noFill/>
              </a:ln>
            </c:spPr>
            <c:txPr>
              <a:bodyPr/>
              <a:lstStyle/>
              <a:p>
                <a:pPr>
                  <a:defRPr sz="208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5.5</c:v>
                </c:pt>
                <c:pt idx="1">
                  <c:v>2</c:v>
                </c:pt>
                <c:pt idx="2">
                  <c:v>92.5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4889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1488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14889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9779">
                <a:noFill/>
              </a:ln>
            </c:spPr>
            <c:txPr>
              <a:bodyPr/>
              <a:lstStyle/>
              <a:p>
                <a:pPr>
                  <a:defRPr sz="208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1488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339366515837103"/>
          <c:y val="0.16740088105726872"/>
          <c:w val="0.24434389140271492"/>
          <c:h val="0.72246696035242286"/>
        </c:manualLayout>
      </c:layout>
      <c:overlay val="0"/>
      <c:spPr>
        <a:noFill/>
        <a:ln w="3722">
          <a:solidFill>
            <a:schemeClr val="tx1"/>
          </a:solidFill>
          <a:prstDash val="solid"/>
        </a:ln>
      </c:spPr>
      <c:txPr>
        <a:bodyPr/>
        <a:lstStyle/>
        <a:p>
          <a:pPr>
            <a:defRPr sz="1290" b="1" i="0" u="none" strike="noStrike" baseline="0">
              <a:solidFill>
                <a:schemeClr val="tx1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257611241217793E-2"/>
          <c:y val="0.28846153846153844"/>
          <c:w val="0.58196721311475408"/>
          <c:h val="0.4209401709401709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FF0000" mc:Ignorable="a14" a14:legacySpreadsheetColorIndex="10"/>
                </a:gs>
              </a:gsLst>
              <a:path path="rect">
                <a:fillToRect l="50000" t="50000" r="50000" b="50000"/>
              </a:path>
            </a:gradFill>
            <a:ln w="43502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000080" mc:Ignorable="a14" a14:legacySpreadsheetColorIndex="18"/>
                  </a:gs>
                </a:gsLst>
                <a:path path="rect">
                  <a:fillToRect l="50000" t="50000" r="50000" b="50000"/>
                </a:path>
              </a:gradFill>
              <a:ln w="4350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4350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99CC" mc:Ignorable="a14" a14:legacySpreadsheetColorIndex="45"/>
                  </a:gs>
                  <a:gs pos="100000">
                    <a:srgbClr xmlns:mc="http://schemas.openxmlformats.org/markup-compatibility/2006" xmlns:a14="http://schemas.microsoft.com/office/drawing/2010/main" val="800080" mc:Ignorable="a14" a14:legacySpreadsheetColorIndex="20"/>
                  </a:gs>
                </a:gsLst>
                <a:path path="rect">
                  <a:fillToRect l="50000" t="50000" r="50000" b="50000"/>
                </a:path>
              </a:gradFill>
              <a:ln w="43502">
                <a:solidFill>
                  <a:schemeClr val="tx1"/>
                </a:solidFill>
                <a:prstDash val="solid"/>
              </a:ln>
            </c:spPr>
          </c:dPt>
          <c:dLbls>
            <c:numFmt formatCode="0.0%" sourceLinked="0"/>
            <c:spPr>
              <a:noFill/>
              <a:ln w="29001">
                <a:noFill/>
              </a:ln>
            </c:spPr>
            <c:txPr>
              <a:bodyPr/>
              <a:lstStyle/>
              <a:p>
                <a:pPr>
                  <a:defRPr sz="20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5.9</c:v>
                </c:pt>
                <c:pt idx="1">
                  <c:v>2</c:v>
                </c:pt>
                <c:pt idx="2">
                  <c:v>92.1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4501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1450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14501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9001">
                <a:noFill/>
              </a:ln>
            </c:spPr>
            <c:txPr>
              <a:bodyPr/>
              <a:lstStyle/>
              <a:p>
                <a:pPr>
                  <a:defRPr sz="20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14501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355971896955508"/>
          <c:y val="0.1752136752136752"/>
          <c:w val="0.25292740046838408"/>
          <c:h val="0.70085470085470081"/>
        </c:manualLayout>
      </c:layout>
      <c:overlay val="0"/>
      <c:spPr>
        <a:noFill/>
        <a:ln w="3625">
          <a:solidFill>
            <a:schemeClr val="tx1"/>
          </a:solidFill>
          <a:prstDash val="solid"/>
        </a:ln>
      </c:spPr>
      <c:txPr>
        <a:bodyPr/>
        <a:lstStyle/>
        <a:p>
          <a:pPr>
            <a:defRPr sz="1256" b="1" i="0" u="none" strike="noStrike" baseline="0">
              <a:solidFill>
                <a:schemeClr val="tx1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30062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792163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70DBE-9B69-41F3-AD90-CA81AEB3E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2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E473-6DD4-4328-957C-2073B889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9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07BA7-644E-4A99-876C-8896D13D1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74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05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11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8887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4015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1938338"/>
            <a:ext cx="37417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3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13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9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098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750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31B03-6F2C-4520-91AB-B502BFB37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10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1209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10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35000"/>
            <a:ext cx="1951037" cy="5621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635000"/>
            <a:ext cx="5702300" cy="562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86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573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6125" y="1938338"/>
            <a:ext cx="7634288" cy="43180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266090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573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6125" y="1938338"/>
            <a:ext cx="7634288" cy="43180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27615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D6600-EC4D-41F3-99DF-3D070D038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1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BF89E-ECFC-46B2-93C4-24282D557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1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7A07-92BF-4587-81D7-3EC3290A8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8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B0B53-5769-4D49-BA1E-19063082C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86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BBD95-349C-44E7-B7D4-F026E8FA1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5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8EBA-31E0-4E6E-B4DB-F38512566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18C6-5DB4-4D05-80E8-7B96198D7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0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453A87A3-B95E-4AFC-BBB2-BFF880CC4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Microsoft YaHei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icrosoft YaHei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icrosoft YaHei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icrosoft YaHei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icrosoft YaHei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icrosoft YaHei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35000"/>
            <a:ext cx="78057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38338"/>
            <a:ext cx="763428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5976938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>
                <a:solidFill>
                  <a:srgbClr val="FF0000"/>
                </a:solidFill>
                <a:latin typeface="Georgia" pitchFamily="18" charset="0"/>
              </a:rPr>
              <a:t>БЮДЖЕТ ДЛЯ ГРАЖДАН</a:t>
            </a:r>
            <a:br>
              <a:rPr lang="ru-RU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smtClean="0">
                <a:solidFill>
                  <a:srgbClr val="FF0000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sz="4200" smtClean="0">
                <a:solidFill>
                  <a:srgbClr val="FF0000"/>
                </a:solidFill>
                <a:latin typeface="Georgia" pitchFamily="18" charset="0"/>
              </a:rPr>
              <a:t>«Алексеевский сельсовет»</a:t>
            </a:r>
            <a:r>
              <a:rPr lang="ru-RU" sz="3600" smtClean="0">
                <a:solidFill>
                  <a:srgbClr val="FF0000"/>
                </a:solidFill>
                <a:latin typeface="Georgia" pitchFamily="18" charset="0"/>
              </a:rPr>
              <a:t> Касторенского района Курской области на 2015 год </a:t>
            </a:r>
            <a:br>
              <a:rPr lang="ru-RU" sz="36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smtClean="0">
                <a:solidFill>
                  <a:srgbClr val="FF0000"/>
                </a:solidFill>
                <a:latin typeface="Georgia" pitchFamily="18" charset="0"/>
              </a:rPr>
              <a:t>и на плановый период </a:t>
            </a:r>
            <a:br>
              <a:rPr lang="ru-RU" sz="36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smtClean="0">
                <a:solidFill>
                  <a:srgbClr val="FF0000"/>
                </a:solidFill>
                <a:latin typeface="Georgia" pitchFamily="18" charset="0"/>
              </a:rPr>
              <a:t>2016 и 2017 годов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Структура налоговых и неналоговых (собственных) доходов бюджета</a:t>
            </a:r>
            <a:br>
              <a:rPr lang="ru-RU" sz="280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 муниципального образования «Алексеевский сельсовет» </a:t>
            </a:r>
            <a:br>
              <a:rPr lang="ru-RU" sz="280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на 2017 год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333660"/>
              </p:ext>
            </p:extLst>
          </p:nvPr>
        </p:nvGraphicFramePr>
        <p:xfrm>
          <a:off x="-417513" y="1392238"/>
          <a:ext cx="9294813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Расходы бюджета муниципального образования «Алексеевский сельсовет» Касторенского </a:t>
            </a:r>
            <a:r>
              <a:rPr lang="ru-RU" sz="2000" smtClean="0">
                <a:solidFill>
                  <a:srgbClr val="DA102D"/>
                </a:solidFill>
              </a:rPr>
              <a:t>района</a:t>
            </a: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 Курской области на 2015 год и на плановый период 2016 и 2017 годов (тыс.руб.)</a:t>
            </a:r>
          </a:p>
        </p:txBody>
      </p:sp>
      <p:graphicFrame>
        <p:nvGraphicFramePr>
          <p:cNvPr id="52336" name="Group 112"/>
          <p:cNvGraphicFramePr>
            <a:graphicFrameLocks noGrp="1"/>
          </p:cNvGraphicFramePr>
          <p:nvPr/>
        </p:nvGraphicFramePr>
        <p:xfrm>
          <a:off x="468313" y="1036638"/>
          <a:ext cx="8231187" cy="5560453"/>
        </p:xfrm>
        <a:graphic>
          <a:graphicData uri="http://schemas.openxmlformats.org/drawingml/2006/table">
            <a:tbl>
              <a:tblPr/>
              <a:tblGrid>
                <a:gridCol w="2057400"/>
                <a:gridCol w="2058987"/>
                <a:gridCol w="2057400"/>
                <a:gridCol w="205740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  <a:cs typeface="Times New Roman" pitchFamily="18" charset="0"/>
                        </a:rPr>
                        <a:t>Показатели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2015 год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2016 год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2017 год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2355,8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1242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1197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  <a:cs typeface="Times New Roman" pitchFamily="18" charset="0"/>
                        </a:rPr>
                        <a:t>Национальная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оборона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62,3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70,1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67,0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7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30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10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429,4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50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20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249,1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244,6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48,0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1706,2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753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330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Times New Roman" pitchFamily="18" charset="0"/>
                        </a:rPr>
                        <a:t>Социальна политика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5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5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5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Физическая культура и спорт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30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              30</a:t>
                      </a:r>
                    </a:p>
                  </a:txBody>
                  <a:tcPr marL="90000" marR="90000" marT="9216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                       10</a:t>
                      </a:r>
                    </a:p>
                  </a:txBody>
                  <a:tcPr marL="90000" marR="90000" marT="6948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4844,8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2424,7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1687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smtClean="0">
                <a:solidFill>
                  <a:srgbClr val="1818D2"/>
                </a:solidFill>
                <a:latin typeface="Georgia" pitchFamily="18" charset="0"/>
              </a:rPr>
              <a:t>«Программная» структура бюджета муниципального образования «Алексеевский сельсовет»</a:t>
            </a:r>
            <a:r>
              <a:rPr lang="ru-RU" sz="1600" smtClean="0">
                <a:solidFill>
                  <a:srgbClr val="1818D2"/>
                </a:solidFill>
              </a:rPr>
              <a:t>Касторенского района</a:t>
            </a:r>
            <a:r>
              <a:rPr lang="ru-RU" sz="1600" smtClean="0">
                <a:solidFill>
                  <a:srgbClr val="1818D2"/>
                </a:solidFill>
                <a:latin typeface="Georgia" pitchFamily="18" charset="0"/>
              </a:rPr>
              <a:t> Курской области в 2015-2017 годах (тыс.руб.)</a:t>
            </a:r>
          </a:p>
        </p:txBody>
      </p:sp>
      <p:graphicFrame>
        <p:nvGraphicFramePr>
          <p:cNvPr id="54389" name="Group 117"/>
          <p:cNvGraphicFramePr>
            <a:graphicFrameLocks noGrp="1"/>
          </p:cNvGraphicFramePr>
          <p:nvPr/>
        </p:nvGraphicFramePr>
        <p:xfrm>
          <a:off x="0" y="908050"/>
          <a:ext cx="9002713" cy="6359415"/>
        </p:xfrm>
        <a:graphic>
          <a:graphicData uri="http://schemas.openxmlformats.org/drawingml/2006/table">
            <a:tbl>
              <a:tblPr/>
              <a:tblGrid>
                <a:gridCol w="6604000"/>
                <a:gridCol w="776288"/>
                <a:gridCol w="776287"/>
                <a:gridCol w="846138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Показатель</a:t>
                      </a:r>
                    </a:p>
                  </a:txBody>
                  <a:tcPr marL="90000" marR="90000" marT="7344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2015 год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2016 год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2017 год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Расходы на реализацию муниципальных программ, в том числе: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2481,7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1172,6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468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Microsoft JhengHei" pitchFamily="34" charset="-120"/>
                          <a:ea typeface="Lucida Sans Unicode" pitchFamily="34" charset="0"/>
                          <a:cs typeface="Times New Roman" pitchFamily="18" charset="0"/>
                        </a:rPr>
                        <a:t>1 . Муниципальная программа «Развитие культуры»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1637,8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753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330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 . Муниципальная программа «Энергосбережение и повышение энергетической эффективности в МО»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50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3. Муниципальная программа «Обеспечение доступным и комфортным жильем и коммунальными услугами граждан» в МО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eorgia" pitchFamily="18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230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244,6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48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4. Муниципальная программа «Повышение эффективности работы с молодежью ,организация отдыха и оздоровление детей ,молодежи,развитие физической культуры и спорта»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5. Муниципальная программа  и «Развитие муниципальной службы»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eorgia" pitchFamily="18" charset="0"/>
                        <a:ea typeface="Microsoft YaHei" pitchFamily="34" charset="-122"/>
                      </a:endParaRP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30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15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6.Муниципальная программа «Управление муниципальным имуществом и земельными ресурсами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12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15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15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7.Муниципальная  программа «Профилактика правонарушений»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8.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Муниципальная  программа «Защита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Расходы на общегосударственные вопросы </a:t>
            </a:r>
            <a:br>
              <a:rPr lang="ru-RU" sz="200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муниципального образования «</a:t>
            </a:r>
            <a:r>
              <a:rPr lang="ru-RU" sz="2000" smtClean="0">
                <a:solidFill>
                  <a:srgbClr val="DA102D"/>
                </a:solidFill>
              </a:rPr>
              <a:t>Алексеевский сельсовет</a:t>
            </a: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» </a:t>
            </a:r>
            <a:r>
              <a:rPr lang="ru-RU" sz="2000" smtClean="0">
                <a:solidFill>
                  <a:srgbClr val="DA102D"/>
                </a:solidFill>
              </a:rPr>
              <a:t>Касторенского района</a:t>
            </a: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/>
            </a:r>
            <a:br>
              <a:rPr lang="ru-RU" sz="200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 Курской области (тыс.руб.)</a:t>
            </a:r>
          </a:p>
        </p:txBody>
      </p:sp>
      <p:graphicFrame>
        <p:nvGraphicFramePr>
          <p:cNvPr id="56356" name="Group 36"/>
          <p:cNvGraphicFramePr>
            <a:graphicFrameLocks noGrp="1"/>
          </p:cNvGraphicFramePr>
          <p:nvPr/>
        </p:nvGraphicFramePr>
        <p:xfrm>
          <a:off x="457200" y="1600200"/>
          <a:ext cx="8231188" cy="4059256"/>
        </p:xfrm>
        <a:graphic>
          <a:graphicData uri="http://schemas.openxmlformats.org/drawingml/2006/table">
            <a:tbl>
              <a:tblPr/>
              <a:tblGrid>
                <a:gridCol w="4979988"/>
                <a:gridCol w="1152525"/>
                <a:gridCol w="1079500"/>
                <a:gridCol w="1019175"/>
              </a:tblGrid>
              <a:tr h="74928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Показатель</a:t>
                      </a:r>
                    </a:p>
                  </a:txBody>
                  <a:tcPr marL="90000" marR="90000" marT="80998" marB="46799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2015 год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2016 год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2017 год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57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Общегосударственные вопросы, всего</a:t>
                      </a:r>
                    </a:p>
                  </a:txBody>
                  <a:tcPr marL="90000" marR="90000" marT="80998" marB="46799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2355,8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1242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1197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3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Обеспечение функционирования главы муниципального образования</a:t>
                      </a:r>
                    </a:p>
                  </a:txBody>
                  <a:tcPr marL="90000" marR="90000" marT="80998" marB="46799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335,0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335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335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4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Обеспечение деятельности администрации муниципального образования</a:t>
                      </a:r>
                    </a:p>
                  </a:txBody>
                  <a:tcPr marL="90000" marR="90000" marT="80998" marB="46799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565,8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610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595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5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Другие общегосударственные вопросы</a:t>
                      </a:r>
                    </a:p>
                  </a:txBody>
                  <a:tcPr marL="90000" marR="90000" marT="80998" marB="46799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1455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297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267</a:t>
                      </a:r>
                    </a:p>
                  </a:txBody>
                  <a:tcPr marL="90000" marR="90000" marT="80998" marB="46799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>Муниципальный бюджет – это форма</a:t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> образования и расходования денежных средств, предназначенных для финансового обеспечения задач и функций органов местного самоуправления</a:t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endParaRPr lang="ru-RU" sz="2200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 rot="-5400000">
            <a:off x="1004094" y="872332"/>
            <a:ext cx="2736850" cy="4392612"/>
          </a:xfrm>
          <a:prstGeom prst="horizontalScroll">
            <a:avLst>
              <a:gd name="adj" fmla="val 12500"/>
            </a:avLst>
          </a:prstGeom>
          <a:solidFill>
            <a:srgbClr val="EFC7E4">
              <a:alpha val="50195"/>
            </a:srgbClr>
          </a:solidFill>
          <a:ln w="38160" cap="sq">
            <a:solidFill>
              <a:srgbClr val="80008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Доходы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поступающие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в бюджет денежные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средства в виде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налоговых , неналоговых и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безвозмездных поступлений</a:t>
            </a: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 rot="-5400000">
            <a:off x="5432426" y="908050"/>
            <a:ext cx="2736850" cy="4321175"/>
          </a:xfrm>
          <a:prstGeom prst="horizontalScroll">
            <a:avLst>
              <a:gd name="adj" fmla="val 12500"/>
            </a:avLst>
          </a:prstGeom>
          <a:solidFill>
            <a:srgbClr val="ABBAFB">
              <a:alpha val="50195"/>
            </a:srgbClr>
          </a:solidFill>
          <a:ln w="38160" cap="sq">
            <a:solidFill>
              <a:srgbClr val="00008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Расходы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денежные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средства, направляемые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на финансовое обеспечение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задач и функций органов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местного самоуправления</a:t>
            </a:r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468313" y="4652963"/>
            <a:ext cx="8353425" cy="863600"/>
          </a:xfrm>
          <a:prstGeom prst="horizontalScroll">
            <a:avLst>
              <a:gd name="adj" fmla="val 12500"/>
            </a:avLst>
          </a:prstGeom>
          <a:solidFill>
            <a:srgbClr val="F8BDA6">
              <a:alpha val="50195"/>
            </a:srgbClr>
          </a:solidFill>
          <a:ln w="38160" cap="sq">
            <a:solidFill>
              <a:srgbClr val="CC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Дефицит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превышение расходов бюджета над его доходами</a:t>
            </a: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468313" y="5661025"/>
            <a:ext cx="8353425" cy="863600"/>
          </a:xfrm>
          <a:prstGeom prst="horizontalScroll">
            <a:avLst>
              <a:gd name="adj" fmla="val 12500"/>
            </a:avLst>
          </a:prstGeom>
          <a:solidFill>
            <a:srgbClr val="B4FAA4">
              <a:alpha val="50195"/>
            </a:srgbClr>
          </a:solidFill>
          <a:ln w="3816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Профицит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превышение доходов бюджета над его расходами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smtClean="0">
                <a:solidFill>
                  <a:srgbClr val="A50021"/>
                </a:solidFill>
                <a:latin typeface="Georgia" pitchFamily="18" charset="0"/>
              </a:rPr>
              <a:t>Составление бюджета основывается на:</a:t>
            </a:r>
            <a:r>
              <a:rPr lang="ru-RU" sz="2400" smtClean="0"/>
              <a:t> </a:t>
            </a: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0" y="1844675"/>
            <a:ext cx="4608513" cy="21605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Бюджетном послании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 Президента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Российской Федерации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4572000" y="1844675"/>
            <a:ext cx="4572000" cy="21605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Основных направлениях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 бюджетной и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налоговой политики</a:t>
            </a: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4606925" y="4437063"/>
            <a:ext cx="4537075" cy="2160587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Муниципальных программах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Администрации Алексеевского сельсовета</a:t>
            </a:r>
            <a:endParaRPr lang="ru-RU" b="1">
              <a:solidFill>
                <a:srgbClr val="FF0066"/>
              </a:solidFill>
            </a:endParaRP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0" y="4437063"/>
            <a:ext cx="4572000" cy="2160587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Прогнозе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социально-экономического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 развития МО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«Алексеевский сельсовет»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80400" cy="1296988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smtClean="0">
                <a:solidFill>
                  <a:srgbClr val="DA102D"/>
                </a:solidFill>
                <a:latin typeface="Georgia" pitchFamily="18" charset="0"/>
              </a:rPr>
              <a:t>Основные параметры бюджета </a:t>
            </a:r>
            <a:br>
              <a:rPr lang="ru-RU" sz="240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400" smtClean="0">
                <a:solidFill>
                  <a:srgbClr val="DA102D"/>
                </a:solidFill>
                <a:latin typeface="Georgia" pitchFamily="18" charset="0"/>
              </a:rPr>
              <a:t>муниципального образования </a:t>
            </a:r>
            <a:br>
              <a:rPr lang="ru-RU" sz="240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400" smtClean="0">
                <a:solidFill>
                  <a:srgbClr val="DA102D"/>
                </a:solidFill>
                <a:latin typeface="Georgia" pitchFamily="18" charset="0"/>
              </a:rPr>
              <a:t>«Алексеевский сельсовет» </a:t>
            </a:r>
            <a:r>
              <a:rPr lang="ru-RU" sz="2400" smtClean="0">
                <a:solidFill>
                  <a:srgbClr val="DA102D"/>
                </a:solidFill>
              </a:rPr>
              <a:t>Касторенского района </a:t>
            </a:r>
            <a:r>
              <a:rPr lang="ru-RU" sz="2400" smtClean="0">
                <a:solidFill>
                  <a:srgbClr val="DA102D"/>
                </a:solidFill>
                <a:latin typeface="Georgia" pitchFamily="18" charset="0"/>
              </a:rPr>
              <a:t>Курской области на 2015 год и плановый период 2016-2017 годов</a:t>
            </a:r>
          </a:p>
        </p:txBody>
      </p:sp>
      <p:graphicFrame>
        <p:nvGraphicFramePr>
          <p:cNvPr id="7171" name="Group 3"/>
          <p:cNvGraphicFramePr>
            <a:graphicFrameLocks noGrp="1"/>
          </p:cNvGraphicFramePr>
          <p:nvPr/>
        </p:nvGraphicFramePr>
        <p:xfrm>
          <a:off x="468313" y="2205038"/>
          <a:ext cx="8353425" cy="4252913"/>
        </p:xfrm>
        <a:graphic>
          <a:graphicData uri="http://schemas.openxmlformats.org/drawingml/2006/table">
            <a:tbl>
              <a:tblPr/>
              <a:tblGrid>
                <a:gridCol w="2670175"/>
                <a:gridCol w="1566862"/>
                <a:gridCol w="1560513"/>
                <a:gridCol w="2555875"/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Наименование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2015 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2016 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2017 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Доходы – всего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(тыс. 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2645,0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2424,7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1687,0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В том числе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собственные доходы (тыс.рублей)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1730,5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1614,0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1620,0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Расходы – всего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(тыс. 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4844,8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2427,7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1687,0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Дефицит местного бюджета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914,5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0.00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icrosoft YaHei" pitchFamily="34" charset="-122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0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.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00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sz="3000" b="1" i="1">
                <a:solidFill>
                  <a:srgbClr val="C61E0C"/>
                </a:solidFill>
                <a:latin typeface="Georgia" pitchFamily="18" charset="0"/>
              </a:rPr>
              <a:t>Доходы бюджета муниципального образования «Алексеевский сельсовет»Касторенского района Курской области на 2015 год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179388" y="1844675"/>
            <a:ext cx="8458200" cy="4459288"/>
            <a:chOff x="113" y="1162"/>
            <a:chExt cx="5328" cy="2809"/>
          </a:xfrm>
        </p:grpSpPr>
        <p:cxnSp>
          <p:nvCxnSpPr>
            <p:cNvPr id="7173" name="AutoShape 4"/>
            <p:cNvCxnSpPr>
              <a:cxnSpLocks noChangeShapeType="1"/>
              <a:stCxn id="7181" idx="0"/>
            </p:cNvCxnSpPr>
            <p:nvPr/>
          </p:nvCxnSpPr>
          <p:spPr bwMode="auto">
            <a:xfrm rot="16200000" flipV="1">
              <a:off x="3427" y="1633"/>
              <a:ext cx="565" cy="1867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4" name="AutoShape 5"/>
            <p:cNvCxnSpPr>
              <a:cxnSpLocks noChangeShapeType="1"/>
              <a:stCxn id="7180" idx="0"/>
            </p:cNvCxnSpPr>
            <p:nvPr/>
          </p:nvCxnSpPr>
          <p:spPr bwMode="auto">
            <a:xfrm rot="16200000" flipV="1">
              <a:off x="2494" y="2567"/>
              <a:ext cx="565" cy="0"/>
            </a:xfrm>
            <a:prstGeom prst="bentConnector2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5" name="AutoShape 6"/>
            <p:cNvCxnSpPr>
              <a:cxnSpLocks noChangeShapeType="1"/>
              <a:stCxn id="7179" idx="0"/>
            </p:cNvCxnSpPr>
            <p:nvPr/>
          </p:nvCxnSpPr>
          <p:spPr bwMode="auto">
            <a:xfrm rot="-5400000">
              <a:off x="1561" y="1635"/>
              <a:ext cx="565" cy="1864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1978" y="1162"/>
              <a:ext cx="1597" cy="11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>
                    <a:alpha val="48999"/>
                  </a:srgbClr>
                </a:gs>
                <a:gs pos="50000">
                  <a:srgbClr val="FFEBFA"/>
                </a:gs>
                <a:gs pos="100000">
                  <a:srgbClr val="5E9EFF">
                    <a:alpha val="48999"/>
                  </a:srgbClr>
                </a:gs>
              </a:gsLst>
              <a:lin ang="2700000" scaled="1"/>
            </a:gradFill>
            <a:ln w="50760" cap="sq">
              <a:solidFill>
                <a:srgbClr val="00008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Доходы (всего)</a:t>
              </a:r>
            </a:p>
            <a:p>
              <a:pPr algn="ctr">
                <a:buSzPct val="100000"/>
                <a:defRPr/>
              </a:pPr>
              <a:r>
                <a:rPr lang="ru-RU" sz="2200" b="1" dirty="0" smtClean="0">
                  <a:solidFill>
                    <a:srgbClr val="000066"/>
                  </a:solidFill>
                </a:rPr>
                <a:t>2645,0</a:t>
              </a: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 </a:t>
              </a:r>
              <a:r>
                <a:rPr lang="ru-RU" sz="2200" b="1" dirty="0" err="1" smtClean="0">
                  <a:solidFill>
                    <a:srgbClr val="000066"/>
                  </a:solidFill>
                  <a:latin typeface="Georgia" pitchFamily="18" charset="0"/>
                </a:rPr>
                <a:t>тыс.руб</a:t>
              </a: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.</a:t>
              </a:r>
            </a:p>
          </p:txBody>
        </p:sp>
        <p:sp>
          <p:nvSpPr>
            <p:cNvPr id="7179" name="AutoShape 8"/>
            <p:cNvSpPr>
              <a:spLocks noChangeArrowheads="1"/>
            </p:cNvSpPr>
            <p:nvPr/>
          </p:nvSpPr>
          <p:spPr bwMode="auto">
            <a:xfrm>
              <a:off x="113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Налоговые 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</a:rPr>
                <a:t>1695,5,5</a:t>
              </a: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 тыс.руб.</a:t>
              </a:r>
            </a:p>
          </p:txBody>
        </p:sp>
        <p:sp>
          <p:nvSpPr>
            <p:cNvPr id="7180" name="AutoShape 9"/>
            <p:cNvSpPr>
              <a:spLocks noChangeArrowheads="1"/>
            </p:cNvSpPr>
            <p:nvPr/>
          </p:nvSpPr>
          <p:spPr bwMode="auto">
            <a:xfrm>
              <a:off x="1978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Неналоговые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 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</a:rPr>
                <a:t>35</a:t>
              </a: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тыс.руб.</a:t>
              </a:r>
            </a:p>
          </p:txBody>
        </p:sp>
        <p:sp>
          <p:nvSpPr>
            <p:cNvPr id="7181" name="AutoShape 10"/>
            <p:cNvSpPr>
              <a:spLocks noChangeArrowheads="1"/>
            </p:cNvSpPr>
            <p:nvPr/>
          </p:nvSpPr>
          <p:spPr bwMode="auto">
            <a:xfrm>
              <a:off x="3844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Безвозмездные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 поступления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</a:rPr>
                <a:t>914,5</a:t>
              </a: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 тыс.руб.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sz="3000" b="1" i="1">
                <a:solidFill>
                  <a:srgbClr val="C61E0C"/>
                </a:solidFill>
                <a:latin typeface="Georgia" pitchFamily="18" charset="0"/>
              </a:rPr>
              <a:t>Доходы бюджета муниципального образования «Алексеевский сельсовет»Касторенского района Курской области на 2016 год</a:t>
            </a: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179388" y="1844675"/>
            <a:ext cx="8458200" cy="4459288"/>
            <a:chOff x="113" y="1162"/>
            <a:chExt cx="5328" cy="2809"/>
          </a:xfrm>
        </p:grpSpPr>
        <p:cxnSp>
          <p:nvCxnSpPr>
            <p:cNvPr id="8197" name="AutoShape 4"/>
            <p:cNvCxnSpPr>
              <a:cxnSpLocks noChangeShapeType="1"/>
              <a:stCxn id="8205" idx="0"/>
            </p:cNvCxnSpPr>
            <p:nvPr/>
          </p:nvCxnSpPr>
          <p:spPr bwMode="auto">
            <a:xfrm rot="16200000" flipV="1">
              <a:off x="3427" y="1633"/>
              <a:ext cx="565" cy="1867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8" name="AutoShape 5"/>
            <p:cNvCxnSpPr>
              <a:cxnSpLocks noChangeShapeType="1"/>
              <a:stCxn id="8204" idx="0"/>
            </p:cNvCxnSpPr>
            <p:nvPr/>
          </p:nvCxnSpPr>
          <p:spPr bwMode="auto">
            <a:xfrm rot="16200000" flipV="1">
              <a:off x="2494" y="2567"/>
              <a:ext cx="565" cy="0"/>
            </a:xfrm>
            <a:prstGeom prst="bentConnector2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9" name="AutoShape 6"/>
            <p:cNvCxnSpPr>
              <a:cxnSpLocks noChangeShapeType="1"/>
              <a:stCxn id="8203" idx="0"/>
            </p:cNvCxnSpPr>
            <p:nvPr/>
          </p:nvCxnSpPr>
          <p:spPr bwMode="auto">
            <a:xfrm rot="-5400000">
              <a:off x="1561" y="1635"/>
              <a:ext cx="565" cy="1864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1978" y="1162"/>
              <a:ext cx="1597" cy="11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>
                    <a:alpha val="48999"/>
                  </a:srgbClr>
                </a:gs>
                <a:gs pos="50000">
                  <a:srgbClr val="FFEBFA"/>
                </a:gs>
                <a:gs pos="100000">
                  <a:srgbClr val="5E9EFF">
                    <a:alpha val="48999"/>
                  </a:srgbClr>
                </a:gs>
              </a:gsLst>
              <a:lin ang="2700000" scaled="1"/>
            </a:gradFill>
            <a:ln w="50760" cap="sq">
              <a:solidFill>
                <a:srgbClr val="00008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Доходы (всего)</a:t>
              </a:r>
            </a:p>
            <a:p>
              <a:pPr algn="ctr">
                <a:buSzPct val="100000"/>
                <a:defRPr/>
              </a:pPr>
              <a:r>
                <a:rPr lang="ru-RU" sz="2200" b="1" dirty="0" smtClean="0">
                  <a:solidFill>
                    <a:srgbClr val="000066"/>
                  </a:solidFill>
                </a:rPr>
                <a:t>2424,7</a:t>
              </a: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 </a:t>
              </a:r>
              <a:r>
                <a:rPr lang="ru-RU" sz="2200" b="1" dirty="0" err="1" smtClean="0">
                  <a:solidFill>
                    <a:srgbClr val="000066"/>
                  </a:solidFill>
                  <a:latin typeface="Georgia" pitchFamily="18" charset="0"/>
                </a:rPr>
                <a:t>тыс.руб</a:t>
              </a: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.</a:t>
              </a:r>
            </a:p>
          </p:txBody>
        </p:sp>
        <p:sp>
          <p:nvSpPr>
            <p:cNvPr id="8203" name="AutoShape 8"/>
            <p:cNvSpPr>
              <a:spLocks noChangeArrowheads="1"/>
            </p:cNvSpPr>
            <p:nvPr/>
          </p:nvSpPr>
          <p:spPr bwMode="auto">
            <a:xfrm>
              <a:off x="113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Налоговые 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</a:rPr>
                <a:t>1579</a:t>
              </a: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тыс.руб.</a:t>
              </a:r>
            </a:p>
          </p:txBody>
        </p:sp>
        <p:sp>
          <p:nvSpPr>
            <p:cNvPr id="8204" name="AutoShape 9"/>
            <p:cNvSpPr>
              <a:spLocks noChangeArrowheads="1"/>
            </p:cNvSpPr>
            <p:nvPr/>
          </p:nvSpPr>
          <p:spPr bwMode="auto">
            <a:xfrm>
              <a:off x="1978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Неналоговые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 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</a:rPr>
                <a:t>35 </a:t>
              </a: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тыс.руб.</a:t>
              </a:r>
            </a:p>
          </p:txBody>
        </p:sp>
        <p:sp>
          <p:nvSpPr>
            <p:cNvPr id="8205" name="AutoShape 10"/>
            <p:cNvSpPr>
              <a:spLocks noChangeArrowheads="1"/>
            </p:cNvSpPr>
            <p:nvPr/>
          </p:nvSpPr>
          <p:spPr bwMode="auto">
            <a:xfrm>
              <a:off x="3844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Безвозмездные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 поступления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</a:rPr>
                <a:t>810,7</a:t>
              </a: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 тыс.руб.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sz="3000" b="1" i="1">
                <a:solidFill>
                  <a:srgbClr val="C61E0C"/>
                </a:solidFill>
                <a:latin typeface="Georgia" pitchFamily="18" charset="0"/>
              </a:rPr>
              <a:t>Доходы бюджета муниципального образования «Алексеевский сельсовет»Касторенского района Курской области на 2017 год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179388" y="1844675"/>
            <a:ext cx="8458200" cy="4459288"/>
            <a:chOff x="113" y="1162"/>
            <a:chExt cx="5328" cy="2809"/>
          </a:xfrm>
        </p:grpSpPr>
        <p:cxnSp>
          <p:nvCxnSpPr>
            <p:cNvPr id="9221" name="AutoShape 4"/>
            <p:cNvCxnSpPr>
              <a:cxnSpLocks noChangeShapeType="1"/>
              <a:stCxn id="9229" idx="0"/>
            </p:cNvCxnSpPr>
            <p:nvPr/>
          </p:nvCxnSpPr>
          <p:spPr bwMode="auto">
            <a:xfrm rot="16200000" flipV="1">
              <a:off x="3427" y="1633"/>
              <a:ext cx="565" cy="1867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2" name="AutoShape 5"/>
            <p:cNvCxnSpPr>
              <a:cxnSpLocks noChangeShapeType="1"/>
              <a:stCxn id="9228" idx="0"/>
            </p:cNvCxnSpPr>
            <p:nvPr/>
          </p:nvCxnSpPr>
          <p:spPr bwMode="auto">
            <a:xfrm rot="16200000" flipV="1">
              <a:off x="2494" y="2567"/>
              <a:ext cx="565" cy="0"/>
            </a:xfrm>
            <a:prstGeom prst="bentConnector2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3" name="AutoShape 6"/>
            <p:cNvCxnSpPr>
              <a:cxnSpLocks noChangeShapeType="1"/>
              <a:stCxn id="9227" idx="0"/>
            </p:cNvCxnSpPr>
            <p:nvPr/>
          </p:nvCxnSpPr>
          <p:spPr bwMode="auto">
            <a:xfrm rot="-5400000">
              <a:off x="1561" y="1635"/>
              <a:ext cx="565" cy="1864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" name="AutoShape 7"/>
            <p:cNvSpPr>
              <a:spLocks noChangeArrowheads="1"/>
            </p:cNvSpPr>
            <p:nvPr/>
          </p:nvSpPr>
          <p:spPr bwMode="auto">
            <a:xfrm>
              <a:off x="1978" y="1162"/>
              <a:ext cx="1597" cy="11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>
                    <a:alpha val="48999"/>
                  </a:srgbClr>
                </a:gs>
                <a:gs pos="50000">
                  <a:srgbClr val="FFEBFA"/>
                </a:gs>
                <a:gs pos="100000">
                  <a:srgbClr val="5E9EFF">
                    <a:alpha val="48999"/>
                  </a:srgbClr>
                </a:gs>
              </a:gsLst>
              <a:lin ang="2700000" scaled="1"/>
            </a:gradFill>
            <a:ln w="50760" cap="sq">
              <a:solidFill>
                <a:srgbClr val="00008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Доходы (всего)</a:t>
              </a:r>
            </a:p>
            <a:p>
              <a:pPr algn="ctr">
                <a:buSzPct val="100000"/>
                <a:defRPr/>
              </a:pPr>
              <a:r>
                <a:rPr lang="ru-RU" sz="2200" b="1" dirty="0" smtClean="0">
                  <a:solidFill>
                    <a:srgbClr val="000066"/>
                  </a:solidFill>
                </a:rPr>
                <a:t>1687</a:t>
              </a: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 </a:t>
              </a:r>
              <a:r>
                <a:rPr lang="ru-RU" sz="2200" b="1" dirty="0" err="1" smtClean="0">
                  <a:solidFill>
                    <a:srgbClr val="000066"/>
                  </a:solidFill>
                  <a:latin typeface="Georgia" pitchFamily="18" charset="0"/>
                </a:rPr>
                <a:t>тыс.руб</a:t>
              </a: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.</a:t>
              </a:r>
            </a:p>
          </p:txBody>
        </p:sp>
        <p:sp>
          <p:nvSpPr>
            <p:cNvPr id="9227" name="AutoShape 8"/>
            <p:cNvSpPr>
              <a:spLocks noChangeArrowheads="1"/>
            </p:cNvSpPr>
            <p:nvPr/>
          </p:nvSpPr>
          <p:spPr bwMode="auto">
            <a:xfrm>
              <a:off x="113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Налоговые 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</a:rPr>
                <a:t>1585</a:t>
              </a: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тыс.руб.</a:t>
              </a:r>
            </a:p>
          </p:txBody>
        </p:sp>
        <p:sp>
          <p:nvSpPr>
            <p:cNvPr id="9228" name="AutoShape 9"/>
            <p:cNvSpPr>
              <a:spLocks noChangeArrowheads="1"/>
            </p:cNvSpPr>
            <p:nvPr/>
          </p:nvSpPr>
          <p:spPr bwMode="auto">
            <a:xfrm>
              <a:off x="1978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Неналоговые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 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</a:rPr>
                <a:t>35 </a:t>
              </a: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тыс.руб.</a:t>
              </a:r>
            </a:p>
          </p:txBody>
        </p:sp>
        <p:sp>
          <p:nvSpPr>
            <p:cNvPr id="9229" name="AutoShape 10"/>
            <p:cNvSpPr>
              <a:spLocks noChangeArrowheads="1"/>
            </p:cNvSpPr>
            <p:nvPr/>
          </p:nvSpPr>
          <p:spPr bwMode="auto">
            <a:xfrm>
              <a:off x="3844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Безвозмездные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 поступления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</a:rPr>
                <a:t>67</a:t>
              </a: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</a:rPr>
                <a:t> тыс.руб.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260350"/>
            <a:ext cx="9144001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smtClean="0">
                <a:latin typeface="Georgia" pitchFamily="18" charset="0"/>
              </a:rPr>
              <a:t/>
            </a:r>
            <a:br>
              <a:rPr lang="ru-RU" sz="2400" smtClean="0">
                <a:latin typeface="Georgia" pitchFamily="18" charset="0"/>
              </a:rPr>
            </a:b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Структура налоговых и неналоговых (собственных) доходов бюджета</a:t>
            </a:r>
            <a:br>
              <a:rPr lang="ru-RU" sz="280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 муниципального образования «Алексеевский сельсовет» </a:t>
            </a:r>
            <a:br>
              <a:rPr lang="ru-RU" sz="280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на 2015 год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104645"/>
              </p:ext>
            </p:extLst>
          </p:nvPr>
        </p:nvGraphicFramePr>
        <p:xfrm>
          <a:off x="50800" y="1392238"/>
          <a:ext cx="9042400" cy="4935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26035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Структура налоговых и неналоговых (собственных) доходов бюджета</a:t>
            </a:r>
            <a:br>
              <a:rPr lang="ru-RU" sz="280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 муниципального образования «Алексеевский сельсовет» </a:t>
            </a:r>
            <a:br>
              <a:rPr lang="ru-RU" sz="280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0033CC"/>
                </a:solidFill>
                <a:latin typeface="Georgia" pitchFamily="18" charset="0"/>
              </a:rPr>
              <a:t>на 2016 год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715678"/>
              </p:ext>
            </p:extLst>
          </p:nvPr>
        </p:nvGraphicFramePr>
        <p:xfrm>
          <a:off x="-800100" y="1463675"/>
          <a:ext cx="98933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557</Words>
  <Application>Microsoft Office PowerPoint</Application>
  <PresentationFormat>Экран (4:3)</PresentationFormat>
  <Paragraphs>193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БЮДЖЕТ ДЛЯ ГРАЖДАН     муниципального образования «Алексеевский сельсовет» Касторенского района Курской области на 2015 год  и на плановый период  2016 и 2017 годов</vt:lpstr>
      <vt:lpstr>  Муниципальный бюджет – это форма  образования и расходования денежных средств, предназначенных для финансового обеспечения задач и функций органов местного самоуправления  </vt:lpstr>
      <vt:lpstr>Составление бюджета основывается на: </vt:lpstr>
      <vt:lpstr>Основные параметры бюджета  муниципального образования  «Алексеевский сельсовет» Касторенского района Курской области на 2015 год и плановый период 2016-2017 годов</vt:lpstr>
      <vt:lpstr>Презентация PowerPoint</vt:lpstr>
      <vt:lpstr>Презентация PowerPoint</vt:lpstr>
      <vt:lpstr>Презентация PowerPoint</vt:lpstr>
      <vt:lpstr> Структура налоговых и неналоговых (собственных) доходов бюджета  муниципального образования «Алексеевский сельсовет»  на 2015 год</vt:lpstr>
      <vt:lpstr>Структура налоговых и неналоговых (собственных) доходов бюджета  муниципального образования «Алексеевский сельсовет»  на 2016 год</vt:lpstr>
      <vt:lpstr>Структура налоговых и неналоговых (собственных) доходов бюджета  муниципального образования «Алексеевский сельсовет»  на 2017 год</vt:lpstr>
      <vt:lpstr>Расходы бюджета муниципального образования «Алексеевский сельсовет» Касторенского района Курской области на 2015 год и на плановый период 2016 и 2017 годов (тыс.руб.)</vt:lpstr>
      <vt:lpstr>«Программная» структура бюджета муниципального образования «Алексеевский сельсовет»Касторенского района Курской области в 2015-2017 годах (тыс.руб.)</vt:lpstr>
      <vt:lpstr>Расходы на общегосударственные вопросы  муниципального образования «Алексеевский сельсовет» Касторенского района  Курской области (тыс.руб.)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   муниципального образования «Стакановский сельсовет» Черемисиновского района Курской области на 2015 год  и на плановый период  2016 и 2017 годов</dc:title>
  <dc:creator>Admin</dc:creator>
  <cp:lastModifiedBy>Пользователь</cp:lastModifiedBy>
  <cp:revision>47</cp:revision>
  <cp:lastPrinted>2015-10-15T10:46:51Z</cp:lastPrinted>
  <dcterms:created xsi:type="dcterms:W3CDTF">2014-12-29T18:34:03Z</dcterms:created>
  <dcterms:modified xsi:type="dcterms:W3CDTF">2015-10-15T10:49:39Z</dcterms:modified>
</cp:coreProperties>
</file>