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68" r:id="rId21"/>
    <p:sldId id="269" r:id="rId22"/>
    <p:sldId id="270" r:id="rId23"/>
    <p:sldId id="280" r:id="rId24"/>
    <p:sldId id="271" r:id="rId25"/>
    <p:sldId id="272" r:id="rId26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626103480249202E-2"/>
          <c:y val="4.2253944652000934E-5"/>
          <c:w val="0.49453553764504032"/>
          <c:h val="0.870017534090900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 год</c:v>
                </c:pt>
              </c:strCache>
            </c:strRef>
          </c:tx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>
                    <a:latin typeface="+mj-lt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налоговые доходы - 353730,22 тыс. руб.</c:v>
                </c:pt>
                <c:pt idx="1">
                  <c:v>неналоговые доходы - 106684,31  тыс. руб.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0.77</c:v>
                </c:pt>
                <c:pt idx="1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39-4313-9AD7-CB92735C29F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47670400622318743"/>
          <c:y val="0.80335394510724301"/>
          <c:w val="0.52228186568098589"/>
          <c:h val="0.18058263290671453"/>
        </c:manualLayout>
      </c:layout>
      <c:overlay val="0"/>
      <c:txPr>
        <a:bodyPr/>
        <a:lstStyle/>
        <a:p>
          <a:pPr>
            <a:defRPr sz="1600">
              <a:latin typeface="+mj-lt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 b="1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770555909273603E-2"/>
          <c:y val="0.40549923131511451"/>
          <c:w val="0.96845888818145287"/>
          <c:h val="0.544971268776383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 на доходы физических лиц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2023 год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C6-4E8F-A674-54C182C1A04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единый сельскохозяйствнный налог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7.72945213399823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9EF-45BD-8662-F9F865A5DB5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2023 год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C6-4E8F-A674-54C182C1A04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налог, взимаемый по патентной системе налогообложения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2023 год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EC6-4E8F-A674-54C182C1A04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госпошлина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2023 год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EC6-4E8F-A674-54C182C1A046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акцизы на нефтепродукты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2023 год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EC6-4E8F-A674-54C182C1A046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налог, взимаемый по  упрощенной системе  налогообложения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2023 год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EC6-4E8F-A674-54C182C1A04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0655616"/>
        <c:axId val="91132992"/>
      </c:barChart>
      <c:catAx>
        <c:axId val="1006556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1132992"/>
        <c:crosses val="autoZero"/>
        <c:auto val="1"/>
        <c:lblAlgn val="ctr"/>
        <c:lblOffset val="100"/>
        <c:noMultiLvlLbl val="0"/>
      </c:catAx>
      <c:valAx>
        <c:axId val="911329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1006556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7.478592519685039E-3"/>
          <c:y val="1.2882420223330448E-2"/>
          <c:w val="0.99120314553163302"/>
          <c:h val="0.39004032704711838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 b="1">
          <a:latin typeface="+mj-lt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3017184282541927E-2"/>
          <c:y val="0.61481183761184455"/>
          <c:w val="0.96944444444444755"/>
          <c:h val="0.357254747276908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 от использования имущества, находящегося в государственной и муниципальной собственности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2023 год 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40.700000000000003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5C-4301-83B6-6D5021E10CA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Доходы от продажи  материальных и нематериальных активов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2023 год 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5C-4301-83B6-6D5021E10CA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Платежи при пользовании природными ресурсами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2023 год 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05C-4301-83B6-6D5021E10CA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Прочие  неналоговые доходы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2023 год 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05C-4301-83B6-6D5021E10CA6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Доходы от оказания платных услуг и компенсации затрат государства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2023 год 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05C-4301-83B6-6D5021E10CA6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Штрафы, санкции, возмещение ущерба 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</c:f>
              <c:strCache>
                <c:ptCount val="1"/>
                <c:pt idx="0">
                  <c:v>2023 год 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F2-4BD7-8CA8-53D40FF5813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52"/>
        <c:overlap val="-25"/>
        <c:axId val="100657152"/>
        <c:axId val="91135296"/>
      </c:barChart>
      <c:catAx>
        <c:axId val="100657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1135296"/>
        <c:crosses val="autoZero"/>
        <c:auto val="1"/>
        <c:lblAlgn val="ctr"/>
        <c:lblOffset val="100"/>
        <c:noMultiLvlLbl val="0"/>
      </c:catAx>
      <c:valAx>
        <c:axId val="911352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10065715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"/>
          <c:y val="1.461187354708216E-2"/>
          <c:w val="0.92434453936514749"/>
          <c:h val="0.6327115744638909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 b="1">
          <a:latin typeface="+mj-lt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0948720123719216"/>
          <c:w val="1"/>
          <c:h val="0.7777790545642385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дотация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2077294685990338E-2"/>
                  <c:y val="-0.1021534066073470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873-4F3A-9D54-FAB186684D1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2023 год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2098.6999999999998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873-4F3A-9D54-FAB186684D1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субсидия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7.2463768115942472E-3"/>
                  <c:y val="-9.9499969894317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873-4F3A-9D54-FAB186684D1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2023 год</c:v>
                </c:pt>
              </c:strCache>
            </c:strRef>
          </c:cat>
          <c:val>
            <c:numRef>
              <c:f>Лист1!$C$2</c:f>
              <c:numCache>
                <c:formatCode>#,##0</c:formatCode>
                <c:ptCount val="1"/>
                <c:pt idx="0">
                  <c:v>228231.1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873-4F3A-9D54-FAB186684D1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субвенция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7520255620221387E-2"/>
                  <c:y val="-9.16361817905205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873-4F3A-9D54-FAB186684D1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2023 год</c:v>
                </c:pt>
              </c:strCache>
            </c:strRef>
          </c:cat>
          <c:val>
            <c:numRef>
              <c:f>Лист1!$D$2</c:f>
              <c:numCache>
                <c:formatCode>#,##0</c:formatCode>
                <c:ptCount val="1"/>
                <c:pt idx="0">
                  <c:v>848326.1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873-4F3A-9D54-FAB186684D1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иные межбюджетные трансферты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7234299516908124E-2"/>
                  <c:y val="-8.51719631984460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873-4F3A-9D54-FAB186684D1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2023 год</c:v>
                </c:pt>
              </c:strCache>
            </c:strRef>
          </c:cat>
          <c:val>
            <c:numRef>
              <c:f>Лист1!$E$2</c:f>
              <c:numCache>
                <c:formatCode>#,##0</c:formatCode>
                <c:ptCount val="1"/>
                <c:pt idx="0">
                  <c:v>2189.1999999999998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873-4F3A-9D54-FAB186684D1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00658176"/>
        <c:axId val="100869824"/>
        <c:axId val="0"/>
      </c:bar3DChart>
      <c:catAx>
        <c:axId val="100658176"/>
        <c:scaling>
          <c:orientation val="minMax"/>
        </c:scaling>
        <c:delete val="1"/>
        <c:axPos val="b"/>
        <c:numFmt formatCode="General" sourceLinked="0"/>
        <c:majorTickMark val="none"/>
        <c:minorTickMark val="none"/>
        <c:tickLblPos val="nextTo"/>
        <c:crossAx val="100869824"/>
        <c:crosses val="autoZero"/>
        <c:auto val="1"/>
        <c:lblAlgn val="ctr"/>
        <c:lblOffset val="100"/>
        <c:noMultiLvlLbl val="0"/>
      </c:catAx>
      <c:valAx>
        <c:axId val="100869824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one"/>
        <c:crossAx val="10065817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5.4166666666666904E-2"/>
          <c:y val="0"/>
          <c:w val="0.9"/>
          <c:h val="6.8286671895455522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2000" b="1">
          <a:latin typeface="+mj-lt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19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2874111749482916E-3"/>
          <c:y val="2.9823896759164414E-2"/>
          <c:w val="0.50836148198866449"/>
          <c:h val="0.7751128503462613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 год</c:v>
                </c:pt>
              </c:strCache>
            </c:strRef>
          </c:tx>
          <c:explosion val="2"/>
          <c:dPt>
            <c:idx val="2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4B1C-4062-96A0-099B268E1480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4B1C-4062-96A0-099B268E1480}"/>
              </c:ext>
            </c:extLst>
          </c:dPt>
          <c:dPt>
            <c:idx val="5"/>
            <c:bubble3D val="0"/>
            <c:spPr>
              <a:solidFill>
                <a:schemeClr val="accent1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4B1C-4062-96A0-099B268E1480}"/>
              </c:ext>
            </c:extLst>
          </c:dPt>
          <c:dPt>
            <c:idx val="6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4B1C-4062-96A0-099B268E1480}"/>
              </c:ext>
            </c:extLst>
          </c:dPt>
          <c:dPt>
            <c:idx val="8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4B1C-4062-96A0-099B268E1480}"/>
              </c:ext>
            </c:extLst>
          </c:dPt>
          <c:dLbls>
            <c:dLbl>
              <c:idx val="3"/>
              <c:layout>
                <c:manualLayout>
                  <c:x val="1.7801932367149758E-2"/>
                  <c:y val="3.043316791294999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52E-482E-BDA9-AA75FCA53A5C}"/>
                </c:ext>
              </c:extLst>
            </c:dLbl>
            <c:dLbl>
              <c:idx val="5"/>
              <c:layout>
                <c:manualLayout>
                  <c:x val="4.2264159914793258E-2"/>
                  <c:y val="1.11032514596659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B1C-4062-96A0-099B268E1480}"/>
                </c:ext>
              </c:extLst>
            </c:dLbl>
            <c:dLbl>
              <c:idx val="6"/>
              <c:layout>
                <c:manualLayout>
                  <c:x val="6.4009709384153068E-2"/>
                  <c:y val="9.095593125608721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9818840579710137E-2"/>
                      <c:h val="8.682961424738781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4B1C-4062-96A0-099B268E1480}"/>
                </c:ext>
              </c:extLst>
            </c:dLbl>
            <c:dLbl>
              <c:idx val="9"/>
              <c:layout>
                <c:manualLayout>
                  <c:x val="-0.14594711666476473"/>
                  <c:y val="2.858867778140884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52E-482E-BDA9-AA75FCA53A5C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+mj-lt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Лист1!$A$2:$A$11</c:f>
              <c:strCache>
                <c:ptCount val="10"/>
                <c:pt idx="0">
                  <c:v> образование       - 64,3 %</c:v>
                </c:pt>
                <c:pt idx="1">
                  <c:v>национальная  экономика   - 10,6%                                                      </c:v>
                </c:pt>
                <c:pt idx="2">
                  <c:v>социальная политика - 9,0 %</c:v>
                </c:pt>
                <c:pt idx="3">
                  <c:v>жилищно-коммунальное хозяйство   - 0,6 %</c:v>
                </c:pt>
                <c:pt idx="4">
                  <c:v> общегосударственные  вопросы - 7,5 %</c:v>
                </c:pt>
                <c:pt idx="5">
                  <c:v>  культура, кинематография -3,9%                                                </c:v>
                </c:pt>
                <c:pt idx="6">
                  <c:v> физическая культура и спорт    - 0,7%                                            </c:v>
                </c:pt>
                <c:pt idx="7">
                  <c:v>охрана окружающей среды - 0,8%</c:v>
                </c:pt>
                <c:pt idx="8">
                  <c:v>здравоохранение - 0,1%</c:v>
                </c:pt>
                <c:pt idx="9">
                  <c:v>межбюджетные трансферты общего характера бюджетам бюджетной системы РФ - 2,5%</c:v>
                </c:pt>
              </c:strCache>
            </c:strRef>
          </c:cat>
          <c:val>
            <c:numRef>
              <c:f>Лист1!$B$2:$B$11</c:f>
              <c:numCache>
                <c:formatCode>0.0</c:formatCode>
                <c:ptCount val="10"/>
                <c:pt idx="0">
                  <c:v>64.3</c:v>
                </c:pt>
                <c:pt idx="1">
                  <c:v>10.6</c:v>
                </c:pt>
                <c:pt idx="2">
                  <c:v>9</c:v>
                </c:pt>
                <c:pt idx="3">
                  <c:v>0.6</c:v>
                </c:pt>
                <c:pt idx="4">
                  <c:v>7.5</c:v>
                </c:pt>
                <c:pt idx="5">
                  <c:v>3.9</c:v>
                </c:pt>
                <c:pt idx="6">
                  <c:v>0.7</c:v>
                </c:pt>
                <c:pt idx="7">
                  <c:v>0.8</c:v>
                </c:pt>
                <c:pt idx="8">
                  <c:v>0.1</c:v>
                </c:pt>
                <c:pt idx="9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B1C-4062-96A0-099B268E148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704732417278745"/>
          <c:y val="1.1714922190525989E-3"/>
          <c:w val="0.42952675827212589"/>
          <c:h val="0.99882850778094656"/>
        </c:manualLayout>
      </c:layout>
      <c:overlay val="0"/>
      <c:txPr>
        <a:bodyPr/>
        <a:lstStyle/>
        <a:p>
          <a:pPr>
            <a:lnSpc>
              <a:spcPts val="1920"/>
            </a:lnSpc>
            <a:defRPr sz="1600" kern="0" spc="-40" baseline="0">
              <a:latin typeface="+mj-lt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215764242003811"/>
          <c:y val="9.8875576709318486E-2"/>
          <c:w val="0.34760706682781817"/>
          <c:h val="0.81088294221684609"/>
        </c:manualLayout>
      </c:layout>
      <c:pie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32455131278260496"/>
                  <c:y val="0.1124555529914197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Образование-82,4 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646-42E7-AF9F-A77A97AA0801}"/>
                </c:ext>
              </c:extLst>
            </c:dLbl>
            <c:dLbl>
              <c:idx val="1"/>
              <c:layout>
                <c:manualLayout>
                  <c:x val="1.1785408012117526E-2"/>
                  <c:y val="0.1612374141224323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Культура-5,1 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646-42E7-AF9F-A77A97AA0801}"/>
                </c:ext>
              </c:extLst>
            </c:dLbl>
            <c:dLbl>
              <c:idx val="2"/>
              <c:layout>
                <c:manualLayout>
                  <c:x val="-5.7671652429584865E-2"/>
                  <c:y val="0.1153826063036888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политика- </a:t>
                    </a:r>
                    <a:r>
                      <a:rPr lang="ru-RU" dirty="0" smtClean="0"/>
                      <a:t>11,5%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646-42E7-AF9F-A77A97AA080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ru-RU" dirty="0"/>
                      <a:t>Физкультура и </a:t>
                    </a:r>
                    <a:r>
                      <a:rPr lang="ru-RU" dirty="0" smtClean="0"/>
                      <a:t>спорт-0,9%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646-42E7-AF9F-A77A97AA0801}"/>
                </c:ext>
              </c:extLst>
            </c:dLbl>
            <c:dLbl>
              <c:idx val="4"/>
              <c:layout>
                <c:manualLayout>
                  <c:x val="0.14241247071838889"/>
                  <c:y val="8.1699325382296906E-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646-42E7-AF9F-A77A97AA080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dLblPos val="bestFit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'[Диаграмма в Microsoft Office PowerPoint]Лист1'!$A$2:$A$6</c:f>
              <c:strCache>
                <c:ptCount val="5"/>
                <c:pt idx="0">
                  <c:v>Образование-72,7 %</c:v>
                </c:pt>
                <c:pt idx="1">
                  <c:v>Культура-3,5 %</c:v>
                </c:pt>
                <c:pt idx="2">
                  <c:v>Социальная политика- 22,9%</c:v>
                </c:pt>
                <c:pt idx="3">
                  <c:v>Физкультура и спорт-0,8%</c:v>
                </c:pt>
                <c:pt idx="4">
                  <c:v>Зравоохранение-0,1%</c:v>
                </c:pt>
              </c:strCache>
            </c:strRef>
          </c:cat>
          <c:val>
            <c:numRef>
              <c:f>'[Диаграмма в Microsoft Office PowerPoint]Лист1'!$B$2:$B$6</c:f>
              <c:numCache>
                <c:formatCode>0.00%</c:formatCode>
                <c:ptCount val="5"/>
                <c:pt idx="0">
                  <c:v>0.72700000000000065</c:v>
                </c:pt>
                <c:pt idx="1">
                  <c:v>3.5000000000000246E-2</c:v>
                </c:pt>
                <c:pt idx="2">
                  <c:v>0.22900000000000095</c:v>
                </c:pt>
                <c:pt idx="3">
                  <c:v>8.0000000000000227E-3</c:v>
                </c:pt>
                <c:pt idx="4">
                  <c:v>1.0000000000000041E-3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646-42E7-AF9F-A77A97AA0801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400" b="1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348571120892739E-2"/>
          <c:y val="1.8647613648405676E-3"/>
          <c:w val="0.71718261077845069"/>
          <c:h val="0.9981351580687976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объем расходов муниципальных программ (тыс.рублей)</c:v>
                </c:pt>
              </c:strCache>
            </c:strRef>
          </c:tx>
          <c:spPr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explosion val="3"/>
          <c:dPt>
            <c:idx val="0"/>
            <c:bubble3D val="0"/>
            <c:spPr>
              <a:solidFill>
                <a:schemeClr val="accent4"/>
              </a:solidFill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35B-4F1B-8860-C986E0BC92FA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35B-4F1B-8860-C986E0BC92FA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B35B-4F1B-8860-C986E0BC92FA}"/>
              </c:ext>
            </c:extLst>
          </c:dPt>
          <c:dLbls>
            <c:dLbl>
              <c:idx val="0"/>
              <c:layout>
                <c:manualLayout>
                  <c:x val="-0.14046022353714663"/>
                  <c:y val="0.187067731337438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35B-4F1B-8860-C986E0BC92FA}"/>
                </c:ext>
              </c:extLst>
            </c:dLbl>
            <c:dLbl>
              <c:idx val="1"/>
              <c:layout>
                <c:manualLayout>
                  <c:x val="-0.1642404667981591"/>
                  <c:y val="-0.2971769543743608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35B-4F1B-8860-C986E0BC92FA}"/>
                </c:ext>
              </c:extLst>
            </c:dLbl>
            <c:dLbl>
              <c:idx val="2"/>
              <c:layout>
                <c:manualLayout>
                  <c:x val="0.17708826429980273"/>
                  <c:y val="0.176967211331346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35B-4F1B-8860-C986E0BC92F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средства федерального бюджета-225669,3 тыс.рублей</c:v>
                </c:pt>
                <c:pt idx="1">
                  <c:v>средства областного бюджета-827439,5 тыс.рублей</c:v>
                </c:pt>
                <c:pt idx="2">
                  <c:v>средства местного бюджета-390955,5 тыс.рублей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225669.3</c:v>
                </c:pt>
                <c:pt idx="1">
                  <c:v>827439.5</c:v>
                </c:pt>
                <c:pt idx="2">
                  <c:v>390955.5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35B-4F1B-8860-C986E0BC92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2400">
          <a:latin typeface="+mj-lt"/>
        </a:defRPr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0.34737</cdr:x>
      <cdr:y>0.24074</cdr:y>
    </cdr:from>
    <cdr:to>
      <cdr:x>0.42105</cdr:x>
      <cdr:y>0.35185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357454" y="928694"/>
          <a:ext cx="500066" cy="428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0.60917</cdr:x>
      <cdr:y>0.08711</cdr:y>
    </cdr:from>
    <cdr:to>
      <cdr:x>0.89514</cdr:x>
      <cdr:y>0.77853</cdr:y>
    </cdr:to>
    <cdr:sp macro="" textlink="">
      <cdr:nvSpPr>
        <cdr:cNvPr id="4" name="Прямоугольник 3">
          <a:extLst xmlns:a="http://schemas.openxmlformats.org/drawingml/2006/main">
            <a:ext uri="{FF2B5EF4-FFF2-40B4-BE49-F238E27FC236}">
              <a16:creationId xmlns:a16="http://schemas.microsoft.com/office/drawing/2014/main" id="{9B74211A-D6CB-41D1-BACC-D2964CAE5D9E}"/>
            </a:ext>
          </a:extLst>
        </cdr:cNvPr>
        <cdr:cNvSpPr/>
      </cdr:nvSpPr>
      <cdr:spPr>
        <a:xfrm xmlns:a="http://schemas.openxmlformats.org/drawingml/2006/main">
          <a:off x="6405748" y="379045"/>
          <a:ext cx="3007186" cy="300859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38100" cap="flat" cmpd="sng" algn="ctr">
          <a:solidFill>
            <a:srgbClr val="C8C8C8"/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rgbClr val="FFFFFF"/>
              </a:solidFill>
              <a:latin typeface="Segoe UI Light"/>
            </a:defRPr>
          </a:lvl1pPr>
          <a:lvl2pPr marL="457200" algn="l" defTabSz="914400" rtl="0" eaLnBrk="1" latinLnBrk="0" hangingPunct="1">
            <a:defRPr sz="1800" kern="1200">
              <a:solidFill>
                <a:srgbClr val="FFFFFF"/>
              </a:solidFill>
              <a:latin typeface="Segoe UI Light"/>
            </a:defRPr>
          </a:lvl2pPr>
          <a:lvl3pPr marL="914400" algn="l" defTabSz="914400" rtl="0" eaLnBrk="1" latinLnBrk="0" hangingPunct="1">
            <a:defRPr sz="1800" kern="1200">
              <a:solidFill>
                <a:srgbClr val="FFFFFF"/>
              </a:solidFill>
              <a:latin typeface="Segoe UI Light"/>
            </a:defRPr>
          </a:lvl3pPr>
          <a:lvl4pPr marL="1371600" algn="l" defTabSz="914400" rtl="0" eaLnBrk="1" latinLnBrk="0" hangingPunct="1">
            <a:defRPr sz="1800" kern="1200">
              <a:solidFill>
                <a:srgbClr val="FFFFFF"/>
              </a:solidFill>
              <a:latin typeface="Segoe UI Light"/>
            </a:defRPr>
          </a:lvl4pPr>
          <a:lvl5pPr marL="1828800" algn="l" defTabSz="914400" rtl="0" eaLnBrk="1" latinLnBrk="0" hangingPunct="1">
            <a:defRPr sz="1800" kern="1200">
              <a:solidFill>
                <a:srgbClr val="FFFFFF"/>
              </a:solidFill>
              <a:latin typeface="Segoe UI Light"/>
            </a:defRPr>
          </a:lvl5pPr>
          <a:lvl6pPr marL="2286000" algn="l" defTabSz="914400" rtl="0" eaLnBrk="1" latinLnBrk="0" hangingPunct="1">
            <a:defRPr sz="1800" kern="1200">
              <a:solidFill>
                <a:srgbClr val="FFFFFF"/>
              </a:solidFill>
              <a:latin typeface="Segoe UI Light"/>
            </a:defRPr>
          </a:lvl6pPr>
          <a:lvl7pPr marL="2743200" algn="l" defTabSz="914400" rtl="0" eaLnBrk="1" latinLnBrk="0" hangingPunct="1">
            <a:defRPr sz="1800" kern="1200">
              <a:solidFill>
                <a:srgbClr val="FFFFFF"/>
              </a:solidFill>
              <a:latin typeface="Segoe UI Light"/>
            </a:defRPr>
          </a:lvl7pPr>
          <a:lvl8pPr marL="3200400" algn="l" defTabSz="914400" rtl="0" eaLnBrk="1" latinLnBrk="0" hangingPunct="1">
            <a:defRPr sz="1800" kern="1200">
              <a:solidFill>
                <a:srgbClr val="FFFFFF"/>
              </a:solidFill>
              <a:latin typeface="Segoe UI Light"/>
            </a:defRPr>
          </a:lvl8pPr>
          <a:lvl9pPr marL="3657600" algn="l" defTabSz="914400" rtl="0" eaLnBrk="1" latinLnBrk="0" hangingPunct="1">
            <a:defRPr sz="1800" kern="1200">
              <a:solidFill>
                <a:srgbClr val="FFFFFF"/>
              </a:solidFill>
              <a:latin typeface="Segoe UI Light"/>
            </a:defRPr>
          </a:lvl9pPr>
        </a:lstStyle>
        <a:p xmlns:a="http://schemas.openxmlformats.org/drawingml/2006/main">
          <a:pPr algn="ctr">
            <a:spcAft>
              <a:spcPts val="1200"/>
            </a:spcAft>
          </a:pPr>
          <a:r>
            <a:rPr lang="ru-RU" b="1" u="sng" dirty="0" smtClean="0">
              <a:solidFill>
                <a:schemeClr val="tx1"/>
              </a:solidFill>
              <a:latin typeface="+mj-lt"/>
            </a:rPr>
            <a:t>Всего доходов</a:t>
          </a:r>
        </a:p>
        <a:p xmlns:a="http://schemas.openxmlformats.org/drawingml/2006/main">
          <a:pPr algn="ctr"/>
          <a:r>
            <a:rPr lang="ru-RU" b="1" dirty="0" smtClean="0">
              <a:solidFill>
                <a:schemeClr val="tx1"/>
              </a:solidFill>
              <a:latin typeface="+mj-lt"/>
            </a:rPr>
            <a:t>за 2023 год</a:t>
          </a:r>
          <a:endParaRPr lang="ru-RU" b="1" dirty="0">
            <a:solidFill>
              <a:schemeClr val="tx1"/>
            </a:solidFill>
            <a:latin typeface="+mj-lt"/>
          </a:endParaRPr>
        </a:p>
      </cdr:txBody>
    </cdr:sp>
  </cdr:relSizeAnchor>
  <cdr:relSizeAnchor xmlns:cdr="http://schemas.openxmlformats.org/drawingml/2006/chartDrawing">
    <cdr:from>
      <cdr:x>0.68452</cdr:x>
      <cdr:y>0.10098</cdr:y>
    </cdr:from>
    <cdr:to>
      <cdr:x>0.81696</cdr:x>
      <cdr:y>0.26795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7198132" y="439387"/>
          <a:ext cx="1392686" cy="72654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460 414,53</a:t>
          </a:r>
        </a:p>
        <a:p xmlns:a="http://schemas.openxmlformats.org/drawingml/2006/main">
          <a:pPr algn="ctr"/>
          <a:r>
            <a:rPr lang="ru-RU" sz="1800" dirty="0" smtClean="0">
              <a:solidFill>
                <a:schemeClr val="tx1"/>
              </a:solidFill>
              <a:cs typeface="Times New Roman" pitchFamily="18" charset="0"/>
            </a:rPr>
            <a:t>тыс. рублей</a:t>
          </a:r>
          <a:endParaRPr lang="ru-RU" sz="1800" dirty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0.52362</cdr:x>
      <cdr:y>0.67719</cdr:y>
    </cdr:from>
    <cdr:to>
      <cdr:x>0.67362</cdr:x>
      <cdr:y>0.90219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192016" y="27520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0.39369</cdr:x>
      <cdr:y>0.25194</cdr:y>
    </cdr:from>
    <cdr:to>
      <cdr:x>0.57087</cdr:x>
      <cdr:y>0.35825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399928" y="1023888"/>
          <a:ext cx="108012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0.4055</cdr:x>
      <cdr:y>0.35825</cdr:y>
    </cdr:from>
    <cdr:to>
      <cdr:x>0.5555</cdr:x>
      <cdr:y>0.58325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2471936" y="145593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9645-7C00-45CB-A6C1-00351E7CE367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F4EB-4B46-44AB-94F2-F598672AD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591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9645-7C00-45CB-A6C1-00351E7CE367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F4EB-4B46-44AB-94F2-F598672AD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027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9645-7C00-45CB-A6C1-00351E7CE367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F4EB-4B46-44AB-94F2-F598672AD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074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9645-7C00-45CB-A6C1-00351E7CE367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F4EB-4B46-44AB-94F2-F598672AD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5863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9645-7C00-45CB-A6C1-00351E7CE367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F4EB-4B46-44AB-94F2-F598672AD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17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9645-7C00-45CB-A6C1-00351E7CE367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F4EB-4B46-44AB-94F2-F598672AD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809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9645-7C00-45CB-A6C1-00351E7CE367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F4EB-4B46-44AB-94F2-F598672AD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375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9645-7C00-45CB-A6C1-00351E7CE367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F4EB-4B46-44AB-94F2-F598672AD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391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9645-7C00-45CB-A6C1-00351E7CE367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F4EB-4B46-44AB-94F2-F598672AD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2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9645-7C00-45CB-A6C1-00351E7CE367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F4EB-4B46-44AB-94F2-F598672AD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742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9645-7C00-45CB-A6C1-00351E7CE367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5F4EB-4B46-44AB-94F2-F598672AD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276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29645-7C00-45CB-A6C1-00351E7CE367}" type="datetimeFigureOut">
              <a:rPr lang="ru-RU" smtClean="0"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5F4EB-4B46-44AB-94F2-F598672AD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32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14">
            <a:extLst>
              <a:ext uri="{FF2B5EF4-FFF2-40B4-BE49-F238E27FC236}">
                <a16:creationId xmlns:a16="http://schemas.microsoft.com/office/drawing/2014/main" id="{A5141AA3-E1DA-491E-964B-826774549A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1268" y="193431"/>
            <a:ext cx="8425961" cy="5785337"/>
          </a:xfrm>
        </p:spPr>
        <p:txBody>
          <a:bodyPr>
            <a:normAutofit/>
          </a:bodyPr>
          <a:lstStyle/>
          <a:p>
            <a:endParaRPr lang="ru-RU" sz="3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для граждан</a:t>
            </a:r>
          </a:p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 проекту Решения Представительного Собрания Курского района Курской области  </a:t>
            </a:r>
            <a:endParaRPr lang="ru-RU" sz="40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исполнении бюджета </a:t>
            </a:r>
          </a:p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Курского </a:t>
            </a:r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Курской 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</a:t>
            </a:r>
          </a:p>
          <a:p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2023 </a:t>
            </a:r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год»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avatars.mds.yandex.net/i?id=9091abc70b05eccd1df811de7108cc9807489e78-9833563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774"/>
            <a:ext cx="3048000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2260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ПОКАЗАТЕЛИ РАСХОДОВ БЮДЖЕТА </a:t>
            </a: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КУРСКОГО РАЙОНА КУРСКОЙ ОБЛАСТИ ЗА 2023 </a:t>
            </a: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ГОД ПО РАЗДЕЛАМ, ПОДРАЗДЕЛАМ КЛАССИФИКАЦИИ РАСХОДОВ БЮДЖЕТА (</a:t>
            </a:r>
            <a:r>
              <a:rPr lang="ru-RU" sz="2800" b="1" dirty="0" err="1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тыс.руб</a:t>
            </a: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.)  (2)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1443098"/>
              </p:ext>
            </p:extLst>
          </p:nvPr>
        </p:nvGraphicFramePr>
        <p:xfrm>
          <a:off x="565484" y="1841667"/>
          <a:ext cx="11286089" cy="4131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75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1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9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9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76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349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Раздел, подраздел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Наименование 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исполнения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0400</a:t>
                      </a:r>
                      <a:endParaRPr lang="ru-RU" sz="14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экономика- всего</a:t>
                      </a:r>
                      <a:endParaRPr lang="ru-RU" sz="14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164 780,9</a:t>
                      </a:r>
                      <a:endParaRPr lang="ru-RU" sz="14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164 738,0</a:t>
                      </a:r>
                      <a:endParaRPr lang="ru-RU" sz="14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0401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Общеэкономические вопросы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197,1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174,2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88,4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0409 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Дорожное хозяйство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162 350,4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162 350,4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3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0412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вопросы в области  национальной экономики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2 233,4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2 213,4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99,1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92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0500</a:t>
                      </a:r>
                      <a:endParaRPr lang="ru-RU" sz="14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Жилищно-коммунальное хозяйство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всего</a:t>
                      </a:r>
                      <a:endParaRPr lang="ru-RU" sz="14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8 639,8</a:t>
                      </a:r>
                      <a:endParaRPr lang="ru-RU" sz="14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8 639,8</a:t>
                      </a:r>
                      <a:endParaRPr lang="ru-RU" sz="14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33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0501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Жилищное хозяйство, в том числе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996,0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996,0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79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0502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Коммунальное хозяйство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7 643,8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7 643,8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61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0600</a:t>
                      </a:r>
                      <a:endParaRPr lang="ru-RU" sz="14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Охрана окружающей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среды - всего</a:t>
                      </a:r>
                      <a:endParaRPr lang="ru-RU" sz="14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13 449,9</a:t>
                      </a:r>
                      <a:endParaRPr lang="ru-RU" sz="1400" u="none" strike="noStrike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12 136,1</a:t>
                      </a:r>
                      <a:endParaRPr lang="ru-RU" sz="1400" u="none" strike="noStrike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90,2</a:t>
                      </a:r>
                      <a:endParaRPr lang="ru-RU" sz="1400" u="none" strike="noStrike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92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0605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вопросы в области охраны окружающей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среды</a:t>
                      </a:r>
                      <a:endParaRPr lang="ru-RU" sz="1400" b="0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13 449,9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12 136,1</a:t>
                      </a: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90,2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1417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ПОКАЗАТЕЛИ РАСХОДОВ БЮДЖЕТА </a:t>
            </a: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КУРСКОГО РАЙОНА КУРСКОЙ ОБЛАСТИ ЗА 2023 </a:t>
            </a: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ГОД ПО РАЗДЕЛАМ, ПОДРАЗДЕЛАМ КЛАССИФИКАЦИИ РАСХОДОВ БЮДЖЕТА (</a:t>
            </a:r>
            <a:r>
              <a:rPr lang="ru-RU" sz="2800" b="1" dirty="0" err="1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тыс.руб</a:t>
            </a: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.)  </a:t>
            </a: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(3)</a:t>
            </a:r>
            <a:endParaRPr lang="ru-RU" sz="2800" b="1" dirty="0">
              <a:solidFill>
                <a:srgbClr val="262626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1807"/>
              </p:ext>
            </p:extLst>
          </p:nvPr>
        </p:nvGraphicFramePr>
        <p:xfrm>
          <a:off x="549442" y="1690688"/>
          <a:ext cx="11325600" cy="4367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2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309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Раздел, подраздел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Наименование 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исполнения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5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0700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Образование- </a:t>
                      </a:r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1 002 615,5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998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329,8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5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0701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Дошкольное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115 755,2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115 428,6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99,7</a:t>
                      </a: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75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0702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образование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836 324,9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833 097,8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5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0703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Дополнительное образование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30 520,3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30 336,1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75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0707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Молодежная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политика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193,7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193,7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5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0709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расходы в области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19 821,4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19 273,4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97,2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75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0800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Культура,  кинематография  - всего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61 682,7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61 435,3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75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0801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Культура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57 210,2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56 962,9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37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0804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вопросы в области культуры, кинематографии и средств массовой информации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4 472,4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4 472,4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75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0900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Здравоохранение - всего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1 110,7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1 108,6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75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0907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Санитарно-эпидемиологическое благополучие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1 110,7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1 108,6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75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политика- всего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166 687,8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139 917,8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75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Пенсионное обеспечение 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1 210,9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1 210,9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75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Социальное обеспечение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населения 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19 644,4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19 288,4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98,2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75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Охрана семьи и детства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140 925,9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114 753,7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81,4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75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вопросы в области соц.политики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4 906,6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4 664,9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95,1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2616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5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РАСХОДОВ БЮДЖЕТА КУРСКОГО РАЙОНА КУРСКОЙ ОБЛАСТИ ЗА </a:t>
            </a:r>
            <a:r>
              <a:rPr lang="ru-RU" sz="25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25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ПО РАЗДЕЛАМ, ПОДРАЗДЕЛАМ КЛАССИФИКАЦИИ РАСХОДОВ БЮДЖЕТА (</a:t>
            </a:r>
            <a:r>
              <a:rPr lang="ru-RU" sz="2500" b="1" dirty="0" err="1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25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 </a:t>
            </a:r>
            <a:r>
              <a:rPr lang="ru-RU" sz="25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7297406"/>
              </p:ext>
            </p:extLst>
          </p:nvPr>
        </p:nvGraphicFramePr>
        <p:xfrm>
          <a:off x="433200" y="1953962"/>
          <a:ext cx="11347123" cy="3154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31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342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7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76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4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926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Раздел, подраздел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Наименование 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1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 и спорт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всего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11 615,6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11 453,0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9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Физическая культура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11 073,9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11 050,6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99,8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Массовый спорт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541,7</a:t>
                      </a: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402,4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74,3</a:t>
                      </a:r>
                    </a:p>
                  </a:txBody>
                  <a:tcPr marL="12700" marR="12700" marT="95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5603"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u="none" strike="noStrike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1400</a:t>
                      </a:r>
                      <a:endParaRPr kumimoji="0" lang="ru-RU" sz="1400" b="0" i="0" u="none" strike="noStrike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ru-RU" sz="1400" b="0" i="0" u="none" strike="noStrik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Межбюджетные трансферты общего характера бюджетам</a:t>
                      </a:r>
                      <a:r>
                        <a:rPr kumimoji="0" lang="ru-RU" sz="1400" b="0" i="0" u="none" strike="noStrike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бюджетной системы РФ</a:t>
                      </a:r>
                      <a:endParaRPr kumimoji="0" lang="ru-RU" sz="1400" b="0" i="0" u="none" strike="noStrike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38 051,5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38 051,5</a:t>
                      </a: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60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Дотации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выравнивание бюджетной обеспеченности муниципальных образований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38 051,5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38 051,5</a:t>
                      </a: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607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 Е Г О        Р А С Х О Д О В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1 589 364,6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1 551 758,2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02285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defRPr/>
            </a:pP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РАСХОДЫ БЮДЖЕТА НА СОЦИАЛЬНО - КУЛЬТУРНУЮ СФЕРУ </a:t>
            </a: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КУРСКОГО РАЙОНА КУРСКОЙ ОБЛАСТИ</a:t>
            </a: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 2023 </a:t>
            </a: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ГОД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9387168"/>
              </p:ext>
            </p:extLst>
          </p:nvPr>
        </p:nvGraphicFramePr>
        <p:xfrm>
          <a:off x="1076324" y="1690688"/>
          <a:ext cx="10487025" cy="4495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1814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НА ОБРАЗОВАНИЕ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Group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649454"/>
              </p:ext>
            </p:extLst>
          </p:nvPr>
        </p:nvGraphicFramePr>
        <p:xfrm>
          <a:off x="397434" y="1658112"/>
          <a:ext cx="11099240" cy="2962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31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8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86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93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3746">
                <a:tc>
                  <a:txBody>
                    <a:bodyPr/>
                    <a:lstStyle/>
                    <a:p>
                      <a:pPr marL="1365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1365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План на 2023 год </a:t>
                      </a:r>
                    </a:p>
                    <a:p>
                      <a:pPr marL="1365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тыс.руб.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1365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Исполнено </a:t>
                      </a:r>
                    </a:p>
                    <a:p>
                      <a:pPr marL="1365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за 2023 год </a:t>
                      </a:r>
                    </a:p>
                    <a:p>
                      <a:pPr marL="1365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тыс. руб.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1365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% </a:t>
                      </a:r>
                    </a:p>
                    <a:p>
                      <a:pPr marL="1365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исполнения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378">
                <a:tc>
                  <a:txBody>
                    <a:bodyPr/>
                    <a:lstStyle/>
                    <a:p>
                      <a:pPr marL="1365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Дошкольное образование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+mj-lt"/>
                          <a:cs typeface="Times New Roman" pitchFamily="18" charset="0"/>
                        </a:rPr>
                        <a:t>115 755,2</a:t>
                      </a:r>
                      <a:endParaRPr lang="ru-RU" sz="1400" b="0" i="0" u="none" strike="noStrike" dirty="0">
                        <a:latin typeface="+mj-lt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+mj-lt"/>
                          <a:cs typeface="Times New Roman" pitchFamily="18" charset="0"/>
                        </a:rPr>
                        <a:t>115 428,6</a:t>
                      </a:r>
                      <a:endParaRPr lang="ru-RU" sz="1400" b="0" i="0" u="none" strike="noStrike" dirty="0">
                        <a:latin typeface="+mj-lt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+mj-lt"/>
                          <a:cs typeface="Times New Roman" pitchFamily="18" charset="0"/>
                        </a:rPr>
                        <a:t>99,7</a:t>
                      </a:r>
                      <a:endParaRPr lang="ru-RU" sz="1400" b="0" i="0" u="none" strike="noStrike" dirty="0">
                        <a:latin typeface="+mj-lt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852">
                <a:tc>
                  <a:txBody>
                    <a:bodyPr/>
                    <a:lstStyle/>
                    <a:p>
                      <a:pPr marL="1365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Общее образование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+mj-lt"/>
                          <a:cs typeface="Times New Roman" pitchFamily="18" charset="0"/>
                        </a:rPr>
                        <a:t>836 324,9</a:t>
                      </a:r>
                      <a:endParaRPr lang="ru-RU" sz="1400" b="0" i="0" u="none" strike="noStrike" dirty="0">
                        <a:latin typeface="+mj-lt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+mj-lt"/>
                          <a:cs typeface="Times New Roman" pitchFamily="18" charset="0"/>
                        </a:rPr>
                        <a:t>833 097,8</a:t>
                      </a:r>
                      <a:endParaRPr lang="ru-RU" sz="1400" b="0" i="0" u="none" strike="noStrike" dirty="0">
                        <a:latin typeface="+mj-lt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+mj-lt"/>
                          <a:cs typeface="Times New Roman" pitchFamily="18" charset="0"/>
                        </a:rPr>
                        <a:t>99,6</a:t>
                      </a:r>
                      <a:endParaRPr lang="ru-RU" sz="1400" b="0" i="0" u="none" strike="noStrike" dirty="0">
                        <a:latin typeface="+mj-lt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646">
                <a:tc>
                  <a:txBody>
                    <a:bodyPr/>
                    <a:lstStyle/>
                    <a:p>
                      <a:pPr marL="1365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Дополнительное образование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+mj-lt"/>
                          <a:cs typeface="Times New Roman" pitchFamily="18" charset="0"/>
                        </a:rPr>
                        <a:t>30 520,3</a:t>
                      </a:r>
                      <a:endParaRPr lang="ru-RU" sz="1400" b="0" i="0" u="none" strike="noStrike" dirty="0">
                        <a:latin typeface="+mj-lt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+mj-lt"/>
                          <a:cs typeface="Times New Roman" pitchFamily="18" charset="0"/>
                        </a:rPr>
                        <a:t>30 336,1</a:t>
                      </a:r>
                      <a:endParaRPr lang="ru-RU" sz="1400" b="0" i="0" u="none" strike="noStrike" dirty="0">
                        <a:latin typeface="+mj-lt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+mj-lt"/>
                          <a:cs typeface="Times New Roman" pitchFamily="18" charset="0"/>
                        </a:rPr>
                        <a:t>99,4</a:t>
                      </a:r>
                      <a:endParaRPr lang="ru-RU" sz="1400" b="0" i="0" u="none" strike="noStrike" dirty="0">
                        <a:latin typeface="+mj-lt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1365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Другие вопросы в области образования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+mj-lt"/>
                          <a:cs typeface="Times New Roman" pitchFamily="18" charset="0"/>
                        </a:rPr>
                        <a:t>19 821,4</a:t>
                      </a:r>
                      <a:endParaRPr lang="ru-RU" sz="1400" b="0" i="0" u="none" strike="noStrike" dirty="0">
                        <a:latin typeface="+mj-lt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+mj-lt"/>
                          <a:cs typeface="Times New Roman" pitchFamily="18" charset="0"/>
                        </a:rPr>
                        <a:t>19 273,4</a:t>
                      </a:r>
                      <a:endParaRPr lang="ru-RU" sz="1400" b="0" i="0" u="none" strike="noStrike" dirty="0">
                        <a:latin typeface="+mj-lt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+mj-lt"/>
                          <a:cs typeface="Times New Roman" pitchFamily="18" charset="0"/>
                        </a:rPr>
                        <a:t>97,2</a:t>
                      </a:r>
                      <a:endParaRPr lang="ru-RU" sz="1400" b="0" i="0" u="none" strike="noStrike" dirty="0">
                        <a:latin typeface="+mj-lt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1365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Молодежная политика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+mj-lt"/>
                          <a:cs typeface="Times New Roman" pitchFamily="18" charset="0"/>
                        </a:rPr>
                        <a:t>193,7</a:t>
                      </a:r>
                      <a:endParaRPr lang="ru-RU" sz="1400" b="0" i="0" u="none" strike="noStrike" dirty="0">
                        <a:latin typeface="+mj-lt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+mj-lt"/>
                          <a:cs typeface="Times New Roman" pitchFamily="18" charset="0"/>
                        </a:rPr>
                        <a:t>193,7</a:t>
                      </a:r>
                      <a:endParaRPr lang="ru-RU" sz="1400" b="0" i="0" u="none" strike="noStrike" dirty="0">
                        <a:latin typeface="+mj-lt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latin typeface="+mj-lt"/>
                          <a:cs typeface="Times New Roman" pitchFamily="18" charset="0"/>
                        </a:rPr>
                        <a:t>100,0</a:t>
                      </a:r>
                      <a:endParaRPr lang="ru-RU" sz="1400" b="0" i="0" u="none" strike="noStrike" dirty="0">
                        <a:latin typeface="+mj-lt"/>
                        <a:cs typeface="Times New Roman" pitchFamily="18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val="1548987695"/>
                  </a:ext>
                </a:extLst>
              </a:tr>
              <a:tr h="295851">
                <a:tc>
                  <a:txBody>
                    <a:bodyPr/>
                    <a:lstStyle/>
                    <a:p>
                      <a:pPr marL="1365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ИТОГО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1365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1 002 615,5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1365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998 329,8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1365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99,6</a:t>
                      </a: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854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НА КУЛЬТУРУ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7">
            <a:extLst>
              <a:ext uri="{FF2B5EF4-FFF2-40B4-BE49-F238E27FC236}">
                <a16:creationId xmlns:a16="http://schemas.microsoft.com/office/drawing/2014/main" id="{F867D8BF-3A9E-4C03-BFE9-9F07056C235B}"/>
              </a:ext>
            </a:extLst>
          </p:cNvPr>
          <p:cNvSpPr/>
          <p:nvPr/>
        </p:nvSpPr>
        <p:spPr>
          <a:xfrm>
            <a:off x="1286933" y="2599536"/>
            <a:ext cx="2037089" cy="936000"/>
          </a:xfrm>
          <a:prstGeom prst="ellipse">
            <a:avLst/>
          </a:prstGeom>
          <a:solidFill>
            <a:schemeClr val="accent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+mj-lt"/>
              </a:rPr>
              <a:t>61 682,7</a:t>
            </a:r>
            <a:endParaRPr lang="en-US" sz="2800" dirty="0">
              <a:latin typeface="+mj-lt"/>
            </a:endParaRPr>
          </a:p>
        </p:txBody>
      </p:sp>
      <p:sp>
        <p:nvSpPr>
          <p:cNvPr id="7" name="Oval 7">
            <a:extLst>
              <a:ext uri="{FF2B5EF4-FFF2-40B4-BE49-F238E27FC236}">
                <a16:creationId xmlns:a16="http://schemas.microsoft.com/office/drawing/2014/main" id="{F867D8BF-3A9E-4C03-BFE9-9F07056C235B}"/>
              </a:ext>
            </a:extLst>
          </p:cNvPr>
          <p:cNvSpPr/>
          <p:nvPr/>
        </p:nvSpPr>
        <p:spPr>
          <a:xfrm>
            <a:off x="4980089" y="2599536"/>
            <a:ext cx="2037089" cy="936000"/>
          </a:xfrm>
          <a:prstGeom prst="ellipse">
            <a:avLst/>
          </a:prstGeom>
          <a:solidFill>
            <a:schemeClr val="accent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+mj-lt"/>
              </a:rPr>
              <a:t>61 435,3</a:t>
            </a:r>
            <a:endParaRPr lang="en-US" sz="2800" dirty="0">
              <a:latin typeface="+mj-lt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867D8BF-3A9E-4C03-BFE9-9F07056C235B}"/>
              </a:ext>
            </a:extLst>
          </p:cNvPr>
          <p:cNvSpPr/>
          <p:nvPr/>
        </p:nvSpPr>
        <p:spPr>
          <a:xfrm>
            <a:off x="9130445" y="2599536"/>
            <a:ext cx="2037089" cy="936000"/>
          </a:xfrm>
          <a:prstGeom prst="ellipse">
            <a:avLst/>
          </a:prstGeom>
          <a:solidFill>
            <a:schemeClr val="accent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+mj-lt"/>
              </a:rPr>
              <a:t>99,6</a:t>
            </a:r>
            <a:endParaRPr lang="en-US" sz="28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9776" y="3639989"/>
            <a:ext cx="1554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НА 2023 ГОД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(ТЫС.РУБ.)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88467" y="3569207"/>
            <a:ext cx="204893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ИСПОЛНЕНО ЗА 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 ГОД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(ТЫС.РУБ.)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347199" y="3662619"/>
            <a:ext cx="1820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ИСПОЛНЕНИЯ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316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 fontAlgn="t">
              <a:lnSpc>
                <a:spcPct val="100000"/>
              </a:lnSpc>
              <a:spcAft>
                <a:spcPts val="3000"/>
              </a:spcAft>
            </a:pPr>
            <a:r>
              <a:rPr lang="ru-RU" altLang="ko-KR" sz="2800" b="1" dirty="0">
                <a:ln w="10541" cmpd="sng">
                  <a:noFill/>
                  <a:prstDash val="solid"/>
                </a:ln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РАСХОДЫ НА СОЦИАЛЬНУЮ ПОЛИТИКУ  </a:t>
            </a:r>
            <a:r>
              <a:rPr lang="ru-RU" altLang="ko-KR" sz="2400" b="1" dirty="0">
                <a:ln w="10541" cmpd="sng">
                  <a:noFill/>
                  <a:prstDash val="solid"/>
                </a:ln>
                <a:solidFill>
                  <a:sysClr val="windowText" lastClr="000000"/>
                </a:solidFill>
                <a:latin typeface="Segoe UI Semibold"/>
                <a:ea typeface="+mn-ea"/>
                <a:cs typeface="Times New Roman" pitchFamily="18" charset="0"/>
              </a:rPr>
              <a:t/>
            </a:r>
            <a:br>
              <a:rPr lang="ru-RU" altLang="ko-KR" sz="2400" b="1" dirty="0">
                <a:ln w="10541" cmpd="sng">
                  <a:noFill/>
                  <a:prstDash val="solid"/>
                </a:ln>
                <a:solidFill>
                  <a:sysClr val="windowText" lastClr="000000"/>
                </a:solidFill>
                <a:latin typeface="Segoe UI Semibold"/>
                <a:ea typeface="+mn-ea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4" name="Group 20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0960040"/>
              </p:ext>
            </p:extLst>
          </p:nvPr>
        </p:nvGraphicFramePr>
        <p:xfrm>
          <a:off x="478005" y="866283"/>
          <a:ext cx="11235990" cy="5601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16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90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02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3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ko-KR" sz="2400" b="1" kern="1200" dirty="0" smtClean="0">
                          <a:ln w="10541" cmpd="sng">
                            <a:noFill/>
                            <a:prstDash val="solid"/>
                          </a:ln>
                          <a:solidFill>
                            <a:sysClr val="windowText" lastClr="000000"/>
                          </a:solidFill>
                          <a:effectLst/>
                          <a:latin typeface="+mj-lt"/>
                        </a:rPr>
                        <a:t>  </a:t>
                      </a:r>
                      <a:endParaRPr lang="ru-RU" altLang="ko-KR" sz="2400" b="1" kern="1200" dirty="0" smtClean="0">
                        <a:ln w="10541" cmpd="sng">
                          <a:noFill/>
                          <a:prstDash val="solid"/>
                        </a:ln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+mn-ea"/>
                        <a:cs typeface="Times New Roman" pitchFamily="18" charset="0"/>
                      </a:endParaRPr>
                    </a:p>
                  </a:txBody>
                  <a:tcPr marL="121920" marR="12192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Отчет за 2023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(тыс.рублей)</a:t>
                      </a:r>
                      <a:endParaRPr kumimoji="0" lang="ru-RU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17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ВСЕГО, в том числе:</a:t>
                      </a:r>
                      <a:endParaRPr kumimoji="0" lang="ru-RU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algn="r" fontAlgn="b"/>
                      <a:endParaRPr lang="ru-RU" sz="1400" b="1" i="0" u="none" strike="noStrike" dirty="0">
                        <a:latin typeface="+mj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15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доплаты к пенсиям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latin typeface="+mj-lt"/>
                          <a:cs typeface="Times New Roman" pitchFamily="18" charset="0"/>
                        </a:rPr>
                        <a:t>1209,5</a:t>
                      </a:r>
                      <a:endParaRPr lang="ru-RU" sz="1200" b="0" i="0" u="none" strike="noStrike" dirty="0">
                        <a:latin typeface="+mj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15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осуществление  мер социальной поддержки работникам образовательных учреждений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5968,1</a:t>
                      </a: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15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обеспечение жильем молодых семей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3256,9</a:t>
                      </a: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15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обеспечение мер социальной поддержки реабилитированным лицам и лицам, пострадавшим от политических репрессий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207,4</a:t>
                      </a: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24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компенсацию части родительской платы на содержание ребенка в  муниципальных учреждениях, реализующих основную общеобразовательную программу дошкольного образования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3391,8</a:t>
                      </a: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046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обеспечение мер социальной поддержки ветеранов труда и труженикам тыла</a:t>
                      </a:r>
                      <a:endParaRPr kumimoji="0" 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18019,2</a:t>
                      </a: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15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содержание детей в приемных семьях и семьях опекунов (попечителей)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28008,3</a:t>
                      </a: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15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оплату ЖКУ отдельным категориям граждан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32233,8</a:t>
                      </a: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15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j-lt"/>
                        </a:rPr>
                        <a:t>содержание работников, выполняющие гос. полномочия Курской области, в т. ч. за счет средств бюджета города в сфере соц. защиты населения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cs typeface="Times New Roman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3 829,1</a:t>
                      </a: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815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ежемесячная денежная выплата на ребенка в возрасте ото трех до семи лет включительно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70 445,9</a:t>
                      </a: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80257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организация питания обучающихся из малоимущих и (или) многодетных семей, а также обучающихся с ограниченными возможностями здоровья в муниципальных общеобразовательных организациях 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10 263,6</a:t>
                      </a: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80257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Выполнение мероприятий по приобретению горюче-смазочных материалов для обеспечения подвоза обучающихся муниципальных общеобразовательных организаций к месту обучения и обратно 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5 804,4</a:t>
                      </a: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815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Ежемесячное пособие на ребенка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775,7</a:t>
                      </a: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815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Осуществление мер социальной поддержки работникам учреждений культуры 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1 385,1</a:t>
                      </a: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64297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</a:t>
            </a: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КУРСКОГО РАЙОНА КУРСКОЙ ОБЛАСТИ НА </a:t>
            </a: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ФИЗКУЛЬТУРУ И СПОРТ </a:t>
            </a:r>
            <a:b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38200" y="4744452"/>
            <a:ext cx="2219451" cy="1830582"/>
          </a:xfrm>
          <a:prstGeom prst="roundRect">
            <a:avLst>
              <a:gd name="adj" fmla="val 10000"/>
            </a:avLst>
          </a:prstGeom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TextBox 7"/>
          <p:cNvSpPr txBox="1"/>
          <p:nvPr/>
        </p:nvSpPr>
        <p:spPr>
          <a:xfrm>
            <a:off x="1322728" y="5151911"/>
            <a:ext cx="12503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на</a:t>
            </a:r>
          </a:p>
          <a:p>
            <a:pPr lvl="0"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 год (тыс.руб.)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838200" y="3574041"/>
            <a:ext cx="1972845" cy="784535"/>
            <a:chOff x="585030" y="664812"/>
            <a:chExt cx="1972845" cy="784535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585030" y="664812"/>
              <a:ext cx="1972845" cy="784535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 txBox="1"/>
            <p:nvPr/>
          </p:nvSpPr>
          <p:spPr>
            <a:xfrm>
              <a:off x="608008" y="687790"/>
              <a:ext cx="1926889" cy="7385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600" dirty="0" smtClean="0">
                  <a:latin typeface="+mj-lt"/>
                </a:rPr>
                <a:t>11 615,6</a:t>
              </a:r>
              <a:endParaRPr lang="ru-RU" sz="3600" kern="1200" dirty="0">
                <a:latin typeface="+mj-lt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5023015" y="3597019"/>
            <a:ext cx="1972845" cy="784535"/>
            <a:chOff x="585030" y="664812"/>
            <a:chExt cx="1972845" cy="784535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585030" y="664812"/>
              <a:ext cx="1972845" cy="784535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 txBox="1"/>
            <p:nvPr/>
          </p:nvSpPr>
          <p:spPr>
            <a:xfrm>
              <a:off x="608008" y="687790"/>
              <a:ext cx="1926889" cy="7385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600" dirty="0" smtClean="0">
                  <a:latin typeface="+mj-lt"/>
                </a:rPr>
                <a:t>11 453,0</a:t>
              </a:r>
              <a:endParaRPr lang="ru-RU" sz="3600" kern="1200" dirty="0">
                <a:latin typeface="+mj-lt"/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9207830" y="3564391"/>
            <a:ext cx="1972845" cy="784535"/>
            <a:chOff x="585030" y="664812"/>
            <a:chExt cx="1972845" cy="784535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585030" y="664812"/>
              <a:ext cx="1972845" cy="784535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 txBox="1"/>
            <p:nvPr/>
          </p:nvSpPr>
          <p:spPr>
            <a:xfrm>
              <a:off x="608008" y="687790"/>
              <a:ext cx="1926889" cy="7385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45720" rIns="68580" bIns="4572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600" dirty="0" smtClean="0">
                  <a:latin typeface="+mj-lt"/>
                </a:rPr>
                <a:t>98</a:t>
              </a:r>
              <a:endParaRPr lang="ru-RU" sz="3600" kern="1200" dirty="0">
                <a:latin typeface="+mj-lt"/>
              </a:endParaRPr>
            </a:p>
          </p:txBody>
        </p:sp>
      </p:grpSp>
      <p:sp>
        <p:nvSpPr>
          <p:cNvPr id="19" name="Скругленный прямоугольник 18"/>
          <p:cNvSpPr/>
          <p:nvPr/>
        </p:nvSpPr>
        <p:spPr>
          <a:xfrm>
            <a:off x="4899711" y="4744451"/>
            <a:ext cx="2219451" cy="1830582"/>
          </a:xfrm>
          <a:prstGeom prst="roundRect">
            <a:avLst>
              <a:gd name="adj" fmla="val 10000"/>
            </a:avLst>
          </a:prstGeom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Скругленный прямоугольник 19"/>
          <p:cNvSpPr/>
          <p:nvPr/>
        </p:nvSpPr>
        <p:spPr>
          <a:xfrm>
            <a:off x="9134349" y="4744451"/>
            <a:ext cx="2219451" cy="1830582"/>
          </a:xfrm>
          <a:prstGeom prst="roundRect">
            <a:avLst>
              <a:gd name="adj" fmla="val 10000"/>
            </a:avLst>
          </a:prstGeom>
        </p:spPr>
        <p:style>
          <a:lnRef idx="2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TextBox 20"/>
          <p:cNvSpPr txBox="1"/>
          <p:nvPr/>
        </p:nvSpPr>
        <p:spPr>
          <a:xfrm>
            <a:off x="4899711" y="5087556"/>
            <a:ext cx="22013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Исполнено за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2023 год 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(тыс.руб.)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69785" y="5087556"/>
            <a:ext cx="20489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pPr lvl="0"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исполнения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4947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</a:t>
            </a: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КУРСКОГО РАЙОНА КУРСКОЙ ОБЛАСТИ НА </a:t>
            </a: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ЖИЛИЩНО-КОММУНАЛЬНОЕ </a:t>
            </a: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ХОЗЯЙСТВО </a:t>
            </a: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Group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286874"/>
              </p:ext>
            </p:extLst>
          </p:nvPr>
        </p:nvGraphicFramePr>
        <p:xfrm>
          <a:off x="1363132" y="2159159"/>
          <a:ext cx="9465735" cy="215566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3549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03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04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5566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НА 2023 ГОД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(ТЫС.РУБЛЕЙ)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8 639,8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0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ИСПОЛНЕНО ЗА 2023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(ТЫС. РУБЛЕЙ)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0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8 639,8</a:t>
                      </a:r>
                    </a:p>
                  </a:txBody>
                  <a:tcPr marL="121920" marR="121920" horzOverflow="overflow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0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 ИСПОЛНЕНИЯ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6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0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100,0 %</a:t>
                      </a:r>
                    </a:p>
                  </a:txBody>
                  <a:tcPr marL="121920" marR="121920" horzOverflow="overflow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39174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>
              <a:defRPr/>
            </a:pPr>
            <a:r>
              <a:rPr lang="ru-RU" sz="3100" b="1" dirty="0" smtClean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3100" b="1" dirty="0" smtClean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ИСПОЛНЕНИЕ </a:t>
            </a:r>
            <a:r>
              <a:rPr lang="ru-RU" sz="3100" b="1" dirty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МУНИЦИПАЛЬНОГО </a:t>
            </a:r>
            <a:r>
              <a:rPr lang="ru-RU" sz="3100" b="1" dirty="0" smtClean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3100" b="1" dirty="0" smtClean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ДОРОЖНОГО </a:t>
            </a:r>
            <a:r>
              <a:rPr lang="ru-RU" sz="3100" b="1" dirty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ФОНДА</a:t>
            </a:r>
            <a:br>
              <a:rPr lang="ru-RU" sz="3100" b="1" dirty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КУРСКОГО РАЙОНА КУРСКОЙ ОБЛАСТИ В 2023 </a:t>
            </a:r>
            <a:r>
              <a:rPr lang="ru-RU" sz="3100" b="1" dirty="0">
                <a:solidFill>
                  <a:srgbClr val="26262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ГОДУ</a:t>
            </a:r>
            <a:r>
              <a:rPr lang="ru-RU" sz="2400" dirty="0">
                <a:solidFill>
                  <a:srgbClr val="262626"/>
                </a:solidFill>
                <a:latin typeface="Segoe UI Light"/>
                <a:ea typeface="+mn-ea"/>
                <a:cs typeface="+mn-cs"/>
              </a:rPr>
              <a:t/>
            </a:r>
            <a:br>
              <a:rPr lang="ru-RU" sz="2400" dirty="0">
                <a:solidFill>
                  <a:srgbClr val="262626"/>
                </a:solidFill>
                <a:latin typeface="Segoe UI Light"/>
                <a:ea typeface="+mn-ea"/>
                <a:cs typeface="+mn-cs"/>
              </a:rPr>
            </a:b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570218" y="1690688"/>
            <a:ext cx="4570553" cy="4570553"/>
            <a:chOff x="890806" y="0"/>
            <a:chExt cx="4570553" cy="4570553"/>
          </a:xfrm>
        </p:grpSpPr>
        <p:sp>
          <p:nvSpPr>
            <p:cNvPr id="5" name="Овал 4"/>
            <p:cNvSpPr/>
            <p:nvPr/>
          </p:nvSpPr>
          <p:spPr>
            <a:xfrm>
              <a:off x="890806" y="0"/>
              <a:ext cx="4570553" cy="4570553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Овал 4"/>
            <p:cNvSpPr txBox="1"/>
            <p:nvPr/>
          </p:nvSpPr>
          <p:spPr>
            <a:xfrm>
              <a:off x="1560148" y="669342"/>
              <a:ext cx="3231869" cy="32318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2266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5100" b="1" kern="1200" dirty="0" smtClean="0">
                  <a:latin typeface="+mj-lt"/>
                </a:rPr>
                <a:t>162 350,5</a:t>
              </a:r>
            </a:p>
            <a:p>
              <a:pPr lvl="0" algn="ctr" defTabSz="2266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800" b="1" kern="1200" dirty="0" err="1" smtClean="0">
                  <a:latin typeface="+mn-lt"/>
                </a:rPr>
                <a:t>тыс.руб</a:t>
              </a:r>
              <a:r>
                <a:rPr lang="ru-RU" sz="2800" b="1" kern="1200" dirty="0" smtClean="0">
                  <a:latin typeface="+mn-lt"/>
                </a:rPr>
                <a:t>. </a:t>
              </a:r>
            </a:p>
            <a:p>
              <a:pPr lvl="0" algn="ctr" defTabSz="2266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800" b="1" kern="1200" dirty="0" smtClean="0">
                  <a:latin typeface="+mn-lt"/>
                </a:rPr>
                <a:t>или </a:t>
              </a:r>
            </a:p>
            <a:p>
              <a:pPr lvl="0" algn="ctr" defTabSz="2266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5100" b="1" kern="1200" dirty="0" smtClean="0">
                  <a:latin typeface="+mj-lt"/>
                </a:rPr>
                <a:t>100,0%</a:t>
              </a:r>
              <a:endParaRPr lang="ru-RU" sz="5100" b="1" kern="1200" dirty="0">
                <a:latin typeface="+mj-lt"/>
              </a:endParaRPr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5678905" y="2036864"/>
            <a:ext cx="62272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Направлено на строительство, реконструкцию и ремонт дорог местного значения – 155 339,8 тыс. руб.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75158" y="3429000"/>
            <a:ext cx="59008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аправлено на содержание дорог – 2 949,3 тыс. руб.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810113" y="4335198"/>
            <a:ext cx="609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Направлено на проектирование сети автомобильных дорог общего пользования – 4 061,4 тыс. руб.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989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жители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Курского района Курской области!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19397" y="1852551"/>
            <a:ext cx="10534403" cy="4572000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ru-RU" sz="1700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7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целях обеспечения открытости работы Администрации </a:t>
            </a:r>
            <a:r>
              <a:rPr lang="ru-RU" sz="1700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Курского района Курской области представляем </a:t>
            </a:r>
            <a:r>
              <a:rPr lang="ru-RU" sz="17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вашему вниманию отчет об исполнении бюджета </a:t>
            </a:r>
            <a:r>
              <a:rPr lang="ru-RU" sz="1700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Курского района Курской области за 2023 </a:t>
            </a:r>
            <a:r>
              <a:rPr lang="ru-RU" sz="17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в формате – «Бюджет для граждан». Данная форма отчета об исполнении бюджета предназначена для различных категорий населения </a:t>
            </a:r>
            <a:r>
              <a:rPr lang="ru-RU" sz="1700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и </a:t>
            </a:r>
            <a:r>
              <a:rPr lang="ru-RU" sz="17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представителей разных профессий: студентов, молодых семей и пенсионеров, педагогов и врачей, а также других категорий населения, не обладающих специальными знаниями в сфере бюджетного законодательства, и поможет разобраться им в главном финансовом </a:t>
            </a:r>
            <a:r>
              <a:rPr lang="ru-RU" sz="1700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документе района. </a:t>
            </a:r>
            <a:endParaRPr lang="ru-RU" sz="1700" dirty="0">
              <a:solidFill>
                <a:srgbClr val="2626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1700" dirty="0">
              <a:solidFill>
                <a:srgbClr val="2626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17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презентации вы сможете оценить объемы доходов и расходов бюджета </a:t>
            </a:r>
            <a:r>
              <a:rPr lang="ru-RU" sz="1700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</a:t>
            </a:r>
            <a:r>
              <a:rPr lang="ru-RU" sz="17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700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17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год, </a:t>
            </a:r>
            <a:r>
              <a:rPr lang="ru-RU" sz="1700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увидеть </a:t>
            </a:r>
            <a:r>
              <a:rPr lang="ru-RU" sz="17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расходования средств бюджета в отчетном году на финансирование мероприятий в сфере образования, культуры, молодежной и социальной политики, жилищно-коммунального хозяйства, и других сферах и проектах. Надеюсь, что знакомство с результатами и особенностями муниципальных финансов за </a:t>
            </a:r>
            <a:r>
              <a:rPr lang="ru-RU" sz="1700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17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будет для вас не только интересным, но и полезным, что даст вам в дальнейшем возможность участия в обсуждении важных вопросов и принятии решений, связанных с жизнедеятельностью </a:t>
            </a:r>
            <a:r>
              <a:rPr lang="ru-RU" sz="1700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Курского района. </a:t>
            </a:r>
          </a:p>
          <a:p>
            <a:pPr marL="0" lvl="0" indent="0" algn="just">
              <a:buNone/>
            </a:pPr>
            <a:endParaRPr lang="ru-RU" sz="1700" dirty="0" smtClean="0">
              <a:solidFill>
                <a:srgbClr val="2626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1700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Глава Курского района Курской области </a:t>
            </a:r>
          </a:p>
          <a:p>
            <a:pPr marL="0" lvl="0" indent="0" algn="just">
              <a:buNone/>
            </a:pPr>
            <a:r>
              <a:rPr lang="ru-RU" sz="1700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А.В. Телегин</a:t>
            </a: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14238912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РАСХОДОВ БЮДЖЕТА </a:t>
            </a: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КУРСКОГО РАЙОНА КУРСКОЙ ОБЛАСТИ ПО </a:t>
            </a: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МУНИЦИПАЛЬНЫМ ПРОГРАММАМ ЗА </a:t>
            </a: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(ТЫС.РУБ</a:t>
            </a: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 (1)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10">
            <a:extLst>
              <a:ext uri="{FF2B5EF4-FFF2-40B4-BE49-F238E27FC236}">
                <a16:creationId xmlns:a16="http://schemas.microsoft.com/office/drawing/2014/main" id="{7EDA3FE8-F864-45B3-AF56-5B42D51D5338}"/>
              </a:ext>
            </a:extLst>
          </p:cNvPr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Развитие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 в Курском районе Курской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– 61 435,3</a:t>
            </a:r>
          </a:p>
          <a:p>
            <a:pPr>
              <a:defRPr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Социальная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граждан Курского района Курской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– 134 822,3</a:t>
            </a:r>
          </a:p>
          <a:p>
            <a:pPr>
              <a:defRPr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Развитие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в Курском районе Курской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– 989 514,2</a:t>
            </a:r>
          </a:p>
          <a:p>
            <a:pPr>
              <a:defRPr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Управление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муниципальным имуществом и  земельными ресурсами в Курском районе Курской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– 2 901,9</a:t>
            </a:r>
          </a:p>
          <a:p>
            <a:pPr>
              <a:defRPr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Повышение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энергоэффективности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Курском районе Курской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– 134,9</a:t>
            </a:r>
          </a:p>
          <a:p>
            <a:pPr>
              <a:defRPr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Охрана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окружающей среды в Курском районе Курской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– 15 894,7</a:t>
            </a:r>
          </a:p>
          <a:p>
            <a:pPr>
              <a:defRPr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Обеспечение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доступным и комфортным жильем и коммунальными услугами граждан в Курском районе Курской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– 10 106,9</a:t>
            </a:r>
          </a:p>
          <a:p>
            <a:pPr>
              <a:defRPr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Повышение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работы с молодежью, организация отдыха и оздоровления детей, молодежи, развитие физической культуры  и спорта в Курском районе  Курской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– 23 259,1</a:t>
            </a:r>
          </a:p>
          <a:p>
            <a:pPr>
              <a:defRPr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Развитие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муниципальной службы в  Курском районе Курской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– 287,6</a:t>
            </a:r>
          </a:p>
          <a:p>
            <a:pPr marL="0" indent="0">
              <a:buNone/>
              <a:defRPr/>
            </a:pPr>
            <a:endParaRPr lang="ru-RU" sz="1400" b="1" dirty="0"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6778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РАСХОДОВ БЮДЖЕТА КУРСКОГО РАЙОНА КУРСКОЙ ОБЛАСТИ ПО МУНИЦИПАЛЬНЫМ ПРОГРАММАМ ЗА </a:t>
            </a: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(ТЫС.РУБ</a:t>
            </a: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  (2)</a:t>
            </a:r>
            <a:endParaRPr lang="ru-RU" dirty="0"/>
          </a:p>
        </p:txBody>
      </p:sp>
      <p:sp>
        <p:nvSpPr>
          <p:cNvPr id="4" name="Текст 11">
            <a:extLst>
              <a:ext uri="{FF2B5EF4-FFF2-40B4-BE49-F238E27FC236}">
                <a16:creationId xmlns:a16="http://schemas.microsoft.com/office/drawing/2014/main" id="{0755A1EB-D085-45D2-BA86-DF8A7E05149C}"/>
              </a:ext>
            </a:extLst>
          </p:cNvPr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Сохранение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развитие архивного дела в Курском районе Курской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– 414,1</a:t>
            </a:r>
          </a:p>
          <a:p>
            <a:pPr>
              <a:defRPr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Развитие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транспортной системы, обеспечение перевозки пассажиров в Курском районе Курской области и безопасности дорожного движения в Курском районе Курской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– 159 965,3</a:t>
            </a:r>
          </a:p>
          <a:p>
            <a:pPr>
              <a:defRPr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 Профилактика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правонарушений в Курском районе Курской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– 3 463,6</a:t>
            </a:r>
          </a:p>
          <a:p>
            <a:pPr>
              <a:defRPr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 Защита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 и территории от чрезвычайных ситуаций, обеспечение пожарной безопасности и безопасности людей на водных объектах в Курском районе Курской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– 0,00      </a:t>
            </a:r>
          </a:p>
          <a:p>
            <a:pPr>
              <a:defRPr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 Повышение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управления финансами в Курском районе Курской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– 41 341,9</a:t>
            </a:r>
          </a:p>
          <a:p>
            <a:pPr>
              <a:defRPr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15. Комплексное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сельских территорий Курского района Курской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– 0,00</a:t>
            </a:r>
          </a:p>
          <a:p>
            <a:pPr>
              <a:defRPr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 Содействие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занятости населения Курского района Курской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–  522,2</a:t>
            </a:r>
          </a:p>
          <a:p>
            <a:pPr>
              <a:defRPr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Развитие малого и среднего предпринимательства в Курском районе Курской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– 0,00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05638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>
            <a:extLst>
              <a:ext uri="{FF2B5EF4-FFF2-40B4-BE49-F238E27FC236}">
                <a16:creationId xmlns:a16="http://schemas.microsoft.com/office/drawing/2014/main" id="{E4EF8A49-5EDB-4573-965D-C170F1B8B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КУРСКОГО РАЙОНА КУРСКОЙ ОБЛАСТИ (ТЫС.РУБ.)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8" name="Группа 27"/>
          <p:cNvGrpSpPr/>
          <p:nvPr/>
        </p:nvGrpSpPr>
        <p:grpSpPr>
          <a:xfrm>
            <a:off x="515938" y="1268348"/>
            <a:ext cx="11160125" cy="4094338"/>
            <a:chOff x="515938" y="1630657"/>
            <a:chExt cx="11160125" cy="4094338"/>
          </a:xfrm>
        </p:grpSpPr>
        <p:sp>
          <p:nvSpPr>
            <p:cNvPr id="29" name="Rectangle 68">
              <a:extLst>
                <a:ext uri="{FF2B5EF4-FFF2-40B4-BE49-F238E27FC236}">
                  <a16:creationId xmlns:a16="http://schemas.microsoft.com/office/drawing/2014/main" id="{80685417-3F23-41A3-9F1C-7376274612E8}"/>
                </a:ext>
              </a:extLst>
            </p:cNvPr>
            <p:cNvSpPr/>
            <p:nvPr/>
          </p:nvSpPr>
          <p:spPr>
            <a:xfrm>
              <a:off x="515938" y="2796047"/>
              <a:ext cx="4366834" cy="187414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Rectangle 67">
              <a:extLst>
                <a:ext uri="{FF2B5EF4-FFF2-40B4-BE49-F238E27FC236}">
                  <a16:creationId xmlns:a16="http://schemas.microsoft.com/office/drawing/2014/main" id="{6DF07437-FD51-4A11-9A5E-3B112D5BF500}"/>
                </a:ext>
              </a:extLst>
            </p:cNvPr>
            <p:cNvSpPr/>
            <p:nvPr/>
          </p:nvSpPr>
          <p:spPr>
            <a:xfrm>
              <a:off x="7306194" y="2786920"/>
              <a:ext cx="4369869" cy="18722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31" name="Group 60">
              <a:extLst>
                <a:ext uri="{FF2B5EF4-FFF2-40B4-BE49-F238E27FC236}">
                  <a16:creationId xmlns:a16="http://schemas.microsoft.com/office/drawing/2014/main" id="{20EA24C2-E6FC-4848-9E71-B78511C55A4C}"/>
                </a:ext>
              </a:extLst>
            </p:cNvPr>
            <p:cNvGrpSpPr/>
            <p:nvPr/>
          </p:nvGrpSpPr>
          <p:grpSpPr>
            <a:xfrm>
              <a:off x="4482962" y="2080481"/>
              <a:ext cx="1442330" cy="3313016"/>
              <a:chOff x="2950590" y="2204216"/>
              <a:chExt cx="1442330" cy="3313016"/>
            </a:xfrm>
          </p:grpSpPr>
          <p:sp>
            <p:nvSpPr>
              <p:cNvPr id="46" name="Up-Down Arrow 47">
                <a:extLst>
                  <a:ext uri="{FF2B5EF4-FFF2-40B4-BE49-F238E27FC236}">
                    <a16:creationId xmlns:a16="http://schemas.microsoft.com/office/drawing/2014/main" id="{D94EA5B1-1B6D-4D78-AED8-EE08A27AE94E}"/>
                  </a:ext>
                </a:extLst>
              </p:cNvPr>
              <p:cNvSpPr/>
              <p:nvPr/>
            </p:nvSpPr>
            <p:spPr>
              <a:xfrm>
                <a:off x="2950590" y="2204864"/>
                <a:ext cx="1440160" cy="3312368"/>
              </a:xfrm>
              <a:prstGeom prst="upDownArrow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  <a:effectLst>
                <a:outerShdw blurRad="38100" dist="12700" dir="2700000" algn="tl" rotWithShape="0">
                  <a:prstClr val="black">
                    <a:alpha val="47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7" name="Up-Down Arrow 45">
                <a:extLst>
                  <a:ext uri="{FF2B5EF4-FFF2-40B4-BE49-F238E27FC236}">
                    <a16:creationId xmlns:a16="http://schemas.microsoft.com/office/drawing/2014/main" id="{D9C4E09F-4DA1-4F41-91D0-86BF2B9355F7}"/>
                  </a:ext>
                </a:extLst>
              </p:cNvPr>
              <p:cNvSpPr/>
              <p:nvPr/>
            </p:nvSpPr>
            <p:spPr>
              <a:xfrm>
                <a:off x="2952760" y="2204216"/>
                <a:ext cx="720080" cy="2592288"/>
              </a:xfrm>
              <a:custGeom>
                <a:avLst/>
                <a:gdLst/>
                <a:ahLst/>
                <a:cxnLst/>
                <a:rect l="l" t="t" r="r" b="b"/>
                <a:pathLst>
                  <a:path w="720080" h="2592288">
                    <a:moveTo>
                      <a:pt x="720080" y="0"/>
                    </a:moveTo>
                    <a:lnTo>
                      <a:pt x="720080" y="720080"/>
                    </a:lnTo>
                    <a:lnTo>
                      <a:pt x="720080" y="2592288"/>
                    </a:lnTo>
                    <a:lnTo>
                      <a:pt x="360040" y="2592288"/>
                    </a:lnTo>
                    <a:lnTo>
                      <a:pt x="360040" y="720080"/>
                    </a:lnTo>
                    <a:lnTo>
                      <a:pt x="0" y="72008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8" name="Up-Down Arrow 45">
                <a:extLst>
                  <a:ext uri="{FF2B5EF4-FFF2-40B4-BE49-F238E27FC236}">
                    <a16:creationId xmlns:a16="http://schemas.microsoft.com/office/drawing/2014/main" id="{D66DAB4F-0963-4FB0-8B50-D4256533801C}"/>
                  </a:ext>
                </a:extLst>
              </p:cNvPr>
              <p:cNvSpPr/>
              <p:nvPr/>
            </p:nvSpPr>
            <p:spPr>
              <a:xfrm>
                <a:off x="3672840" y="2213742"/>
                <a:ext cx="720080" cy="720080"/>
              </a:xfrm>
              <a:custGeom>
                <a:avLst/>
                <a:gdLst/>
                <a:ahLst/>
                <a:cxnLst/>
                <a:rect l="l" t="t" r="r" b="b"/>
                <a:pathLst>
                  <a:path w="720080" h="720080">
                    <a:moveTo>
                      <a:pt x="0" y="0"/>
                    </a:moveTo>
                    <a:lnTo>
                      <a:pt x="720080" y="720080"/>
                    </a:lnTo>
                    <a:lnTo>
                      <a:pt x="360040" y="720080"/>
                    </a:lnTo>
                    <a:lnTo>
                      <a:pt x="0" y="72008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32" name="Group 66">
              <a:extLst>
                <a:ext uri="{FF2B5EF4-FFF2-40B4-BE49-F238E27FC236}">
                  <a16:creationId xmlns:a16="http://schemas.microsoft.com/office/drawing/2014/main" id="{E8014414-78BC-43A4-8BD4-D431A7649B3C}"/>
                </a:ext>
              </a:extLst>
            </p:cNvPr>
            <p:cNvGrpSpPr/>
            <p:nvPr/>
          </p:nvGrpSpPr>
          <p:grpSpPr>
            <a:xfrm>
              <a:off x="6248388" y="2066840"/>
              <a:ext cx="1440160" cy="3312368"/>
              <a:chOff x="4716016" y="2204864"/>
              <a:chExt cx="1440160" cy="3312368"/>
            </a:xfrm>
          </p:grpSpPr>
          <p:sp>
            <p:nvSpPr>
              <p:cNvPr id="43" name="Up-Down Arrow 52">
                <a:extLst>
                  <a:ext uri="{FF2B5EF4-FFF2-40B4-BE49-F238E27FC236}">
                    <a16:creationId xmlns:a16="http://schemas.microsoft.com/office/drawing/2014/main" id="{445B30A0-24D5-4797-99F2-44C8DC2D7DFF}"/>
                  </a:ext>
                </a:extLst>
              </p:cNvPr>
              <p:cNvSpPr/>
              <p:nvPr/>
            </p:nvSpPr>
            <p:spPr>
              <a:xfrm>
                <a:off x="4716016" y="2204864"/>
                <a:ext cx="1440160" cy="3312368"/>
              </a:xfrm>
              <a:prstGeom prst="upDownArrow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  <a:effectLst>
                <a:outerShdw blurRad="38100" dist="12700" dir="2700000" algn="tl" rotWithShape="0">
                  <a:prstClr val="black">
                    <a:alpha val="47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4" name="Up-Down Arrow 46">
                <a:extLst>
                  <a:ext uri="{FF2B5EF4-FFF2-40B4-BE49-F238E27FC236}">
                    <a16:creationId xmlns:a16="http://schemas.microsoft.com/office/drawing/2014/main" id="{5C604238-ECDC-4598-95BC-03E4D850F3B0}"/>
                  </a:ext>
                </a:extLst>
              </p:cNvPr>
              <p:cNvSpPr/>
              <p:nvPr/>
            </p:nvSpPr>
            <p:spPr>
              <a:xfrm>
                <a:off x="4716016" y="2920181"/>
                <a:ext cx="728958" cy="2592288"/>
              </a:xfrm>
              <a:custGeom>
                <a:avLst/>
                <a:gdLst/>
                <a:ahLst/>
                <a:cxnLst/>
                <a:rect l="l" t="t" r="r" b="b"/>
                <a:pathLst>
                  <a:path w="728958" h="2592288">
                    <a:moveTo>
                      <a:pt x="360040" y="0"/>
                    </a:moveTo>
                    <a:lnTo>
                      <a:pt x="720080" y="0"/>
                    </a:lnTo>
                    <a:lnTo>
                      <a:pt x="720080" y="1872208"/>
                    </a:lnTo>
                    <a:lnTo>
                      <a:pt x="728958" y="1872208"/>
                    </a:lnTo>
                    <a:lnTo>
                      <a:pt x="728958" y="2583410"/>
                    </a:lnTo>
                    <a:lnTo>
                      <a:pt x="720080" y="2592288"/>
                    </a:lnTo>
                    <a:lnTo>
                      <a:pt x="0" y="1872208"/>
                    </a:lnTo>
                    <a:lnTo>
                      <a:pt x="360040" y="1872208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5" name="Up-Down Arrow 46">
                <a:extLst>
                  <a:ext uri="{FF2B5EF4-FFF2-40B4-BE49-F238E27FC236}">
                    <a16:creationId xmlns:a16="http://schemas.microsoft.com/office/drawing/2014/main" id="{E39E97F3-2CE0-4266-B033-990C9BC7663D}"/>
                  </a:ext>
                </a:extLst>
              </p:cNvPr>
              <p:cNvSpPr/>
              <p:nvPr/>
            </p:nvSpPr>
            <p:spPr>
              <a:xfrm>
                <a:off x="5427218" y="2916318"/>
                <a:ext cx="728958" cy="2592288"/>
              </a:xfrm>
              <a:custGeom>
                <a:avLst/>
                <a:gdLst/>
                <a:ahLst/>
                <a:cxnLst/>
                <a:rect l="l" t="t" r="r" b="b"/>
                <a:pathLst>
                  <a:path w="728958" h="2592288">
                    <a:moveTo>
                      <a:pt x="0" y="0"/>
                    </a:moveTo>
                    <a:lnTo>
                      <a:pt x="8878" y="0"/>
                    </a:lnTo>
                    <a:lnTo>
                      <a:pt x="8878" y="1872208"/>
                    </a:lnTo>
                    <a:lnTo>
                      <a:pt x="368918" y="1872208"/>
                    </a:lnTo>
                    <a:lnTo>
                      <a:pt x="728958" y="1872208"/>
                    </a:lnTo>
                    <a:lnTo>
                      <a:pt x="8878" y="2592288"/>
                    </a:lnTo>
                    <a:lnTo>
                      <a:pt x="0" y="258341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611DAC48-1F05-4643-9828-AC0712A4FDC3}"/>
                </a:ext>
              </a:extLst>
            </p:cNvPr>
            <p:cNvSpPr txBox="1"/>
            <p:nvPr/>
          </p:nvSpPr>
          <p:spPr>
            <a:xfrm>
              <a:off x="629395" y="2926487"/>
              <a:ext cx="4232704" cy="138499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ru-RU" sz="2800" dirty="0" smtClean="0"/>
                <a:t>НА 01.01.2023</a:t>
              </a:r>
            </a:p>
            <a:p>
              <a:pPr algn="ctr"/>
              <a:endParaRPr lang="ru-RU" dirty="0" smtClean="0"/>
            </a:p>
            <a:p>
              <a:pPr algn="ctr"/>
              <a:r>
                <a:rPr lang="ru-RU" sz="3600" b="1" dirty="0" smtClean="0">
                  <a:latin typeface="+mj-lt"/>
                </a:rPr>
                <a:t>0,00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1B6586C-CF85-44F7-91FF-F0477E24346B}"/>
                </a:ext>
              </a:extLst>
            </p:cNvPr>
            <p:cNvSpPr txBox="1"/>
            <p:nvPr/>
          </p:nvSpPr>
          <p:spPr>
            <a:xfrm>
              <a:off x="7508321" y="2902541"/>
              <a:ext cx="4143748" cy="1384995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ru-RU" sz="2800" dirty="0" smtClean="0"/>
                <a:t>НА 01.01.2024</a:t>
              </a:r>
            </a:p>
            <a:p>
              <a:pPr algn="ctr"/>
              <a:endParaRPr lang="ru-RU" dirty="0" smtClean="0"/>
            </a:p>
            <a:p>
              <a:pPr algn="ctr"/>
              <a:r>
                <a:rPr lang="ru-RU" sz="3600" b="1" dirty="0" smtClean="0">
                  <a:latin typeface="+mj-lt"/>
                </a:rPr>
                <a:t>0,00</a:t>
              </a:r>
            </a:p>
          </p:txBody>
        </p:sp>
        <p:grpSp>
          <p:nvGrpSpPr>
            <p:cNvPr id="35" name="Group 355"/>
            <p:cNvGrpSpPr>
              <a:grpSpLocks noChangeAspect="1"/>
            </p:cNvGrpSpPr>
            <p:nvPr/>
          </p:nvGrpSpPr>
          <p:grpSpPr bwMode="auto">
            <a:xfrm>
              <a:off x="730964" y="1630657"/>
              <a:ext cx="981295" cy="982252"/>
              <a:chOff x="3158" y="2907"/>
              <a:chExt cx="3075" cy="3078"/>
            </a:xfrm>
            <a:solidFill>
              <a:schemeClr val="accent5">
                <a:lumMod val="75000"/>
              </a:schemeClr>
            </a:solidFill>
          </p:grpSpPr>
          <p:sp>
            <p:nvSpPr>
              <p:cNvPr id="40" name="Freeform 357"/>
              <p:cNvSpPr>
                <a:spLocks/>
              </p:cNvSpPr>
              <p:nvPr/>
            </p:nvSpPr>
            <p:spPr bwMode="auto">
              <a:xfrm>
                <a:off x="4104" y="4016"/>
                <a:ext cx="282" cy="283"/>
              </a:xfrm>
              <a:custGeom>
                <a:avLst/>
                <a:gdLst>
                  <a:gd name="T0" fmla="*/ 307 w 565"/>
                  <a:gd name="T1" fmla="*/ 0 h 565"/>
                  <a:gd name="T2" fmla="*/ 356 w 565"/>
                  <a:gd name="T3" fmla="*/ 9 h 565"/>
                  <a:gd name="T4" fmla="*/ 401 w 565"/>
                  <a:gd name="T5" fmla="*/ 24 h 565"/>
                  <a:gd name="T6" fmla="*/ 444 w 565"/>
                  <a:gd name="T7" fmla="*/ 50 h 565"/>
                  <a:gd name="T8" fmla="*/ 483 w 565"/>
                  <a:gd name="T9" fmla="*/ 82 h 565"/>
                  <a:gd name="T10" fmla="*/ 517 w 565"/>
                  <a:gd name="T11" fmla="*/ 121 h 565"/>
                  <a:gd name="T12" fmla="*/ 541 w 565"/>
                  <a:gd name="T13" fmla="*/ 164 h 565"/>
                  <a:gd name="T14" fmla="*/ 558 w 565"/>
                  <a:gd name="T15" fmla="*/ 211 h 565"/>
                  <a:gd name="T16" fmla="*/ 565 w 565"/>
                  <a:gd name="T17" fmla="*/ 258 h 565"/>
                  <a:gd name="T18" fmla="*/ 565 w 565"/>
                  <a:gd name="T19" fmla="*/ 307 h 565"/>
                  <a:gd name="T20" fmla="*/ 558 w 565"/>
                  <a:gd name="T21" fmla="*/ 354 h 565"/>
                  <a:gd name="T22" fmla="*/ 541 w 565"/>
                  <a:gd name="T23" fmla="*/ 400 h 565"/>
                  <a:gd name="T24" fmla="*/ 517 w 565"/>
                  <a:gd name="T25" fmla="*/ 444 h 565"/>
                  <a:gd name="T26" fmla="*/ 483 w 565"/>
                  <a:gd name="T27" fmla="*/ 483 h 565"/>
                  <a:gd name="T28" fmla="*/ 445 w 565"/>
                  <a:gd name="T29" fmla="*/ 517 h 565"/>
                  <a:gd name="T30" fmla="*/ 402 w 565"/>
                  <a:gd name="T31" fmla="*/ 541 h 565"/>
                  <a:gd name="T32" fmla="*/ 356 w 565"/>
                  <a:gd name="T33" fmla="*/ 556 h 565"/>
                  <a:gd name="T34" fmla="*/ 309 w 565"/>
                  <a:gd name="T35" fmla="*/ 565 h 565"/>
                  <a:gd name="T36" fmla="*/ 260 w 565"/>
                  <a:gd name="T37" fmla="*/ 565 h 565"/>
                  <a:gd name="T38" fmla="*/ 212 w 565"/>
                  <a:gd name="T39" fmla="*/ 556 h 565"/>
                  <a:gd name="T40" fmla="*/ 167 w 565"/>
                  <a:gd name="T41" fmla="*/ 541 h 565"/>
                  <a:gd name="T42" fmla="*/ 122 w 565"/>
                  <a:gd name="T43" fmla="*/ 517 h 565"/>
                  <a:gd name="T44" fmla="*/ 83 w 565"/>
                  <a:gd name="T45" fmla="*/ 483 h 565"/>
                  <a:gd name="T46" fmla="*/ 51 w 565"/>
                  <a:gd name="T47" fmla="*/ 444 h 565"/>
                  <a:gd name="T48" fmla="*/ 25 w 565"/>
                  <a:gd name="T49" fmla="*/ 400 h 565"/>
                  <a:gd name="T50" fmla="*/ 10 w 565"/>
                  <a:gd name="T51" fmla="*/ 355 h 565"/>
                  <a:gd name="T52" fmla="*/ 0 w 565"/>
                  <a:gd name="T53" fmla="*/ 307 h 565"/>
                  <a:gd name="T54" fmla="*/ 0 w 565"/>
                  <a:gd name="T55" fmla="*/ 260 h 565"/>
                  <a:gd name="T56" fmla="*/ 10 w 565"/>
                  <a:gd name="T57" fmla="*/ 211 h 565"/>
                  <a:gd name="T58" fmla="*/ 25 w 565"/>
                  <a:gd name="T59" fmla="*/ 164 h 565"/>
                  <a:gd name="T60" fmla="*/ 51 w 565"/>
                  <a:gd name="T61" fmla="*/ 121 h 565"/>
                  <a:gd name="T62" fmla="*/ 83 w 565"/>
                  <a:gd name="T63" fmla="*/ 82 h 565"/>
                  <a:gd name="T64" fmla="*/ 122 w 565"/>
                  <a:gd name="T65" fmla="*/ 50 h 565"/>
                  <a:gd name="T66" fmla="*/ 165 w 565"/>
                  <a:gd name="T67" fmla="*/ 24 h 565"/>
                  <a:gd name="T68" fmla="*/ 212 w 565"/>
                  <a:gd name="T69" fmla="*/ 9 h 565"/>
                  <a:gd name="T70" fmla="*/ 258 w 565"/>
                  <a:gd name="T71" fmla="*/ 0 h 565"/>
                  <a:gd name="T72" fmla="*/ 307 w 565"/>
                  <a:gd name="T73" fmla="*/ 0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565" h="565">
                    <a:moveTo>
                      <a:pt x="307" y="0"/>
                    </a:moveTo>
                    <a:lnTo>
                      <a:pt x="356" y="9"/>
                    </a:lnTo>
                    <a:lnTo>
                      <a:pt x="401" y="24"/>
                    </a:lnTo>
                    <a:lnTo>
                      <a:pt x="444" y="50"/>
                    </a:lnTo>
                    <a:lnTo>
                      <a:pt x="483" y="82"/>
                    </a:lnTo>
                    <a:lnTo>
                      <a:pt x="517" y="121"/>
                    </a:lnTo>
                    <a:lnTo>
                      <a:pt x="541" y="164"/>
                    </a:lnTo>
                    <a:lnTo>
                      <a:pt x="558" y="211"/>
                    </a:lnTo>
                    <a:lnTo>
                      <a:pt x="565" y="258"/>
                    </a:lnTo>
                    <a:lnTo>
                      <a:pt x="565" y="307"/>
                    </a:lnTo>
                    <a:lnTo>
                      <a:pt x="558" y="354"/>
                    </a:lnTo>
                    <a:lnTo>
                      <a:pt x="541" y="400"/>
                    </a:lnTo>
                    <a:lnTo>
                      <a:pt x="517" y="444"/>
                    </a:lnTo>
                    <a:lnTo>
                      <a:pt x="483" y="483"/>
                    </a:lnTo>
                    <a:lnTo>
                      <a:pt x="445" y="517"/>
                    </a:lnTo>
                    <a:lnTo>
                      <a:pt x="402" y="541"/>
                    </a:lnTo>
                    <a:lnTo>
                      <a:pt x="356" y="556"/>
                    </a:lnTo>
                    <a:lnTo>
                      <a:pt x="309" y="565"/>
                    </a:lnTo>
                    <a:lnTo>
                      <a:pt x="260" y="565"/>
                    </a:lnTo>
                    <a:lnTo>
                      <a:pt x="212" y="556"/>
                    </a:lnTo>
                    <a:lnTo>
                      <a:pt x="167" y="541"/>
                    </a:lnTo>
                    <a:lnTo>
                      <a:pt x="122" y="517"/>
                    </a:lnTo>
                    <a:lnTo>
                      <a:pt x="83" y="483"/>
                    </a:lnTo>
                    <a:lnTo>
                      <a:pt x="51" y="444"/>
                    </a:lnTo>
                    <a:lnTo>
                      <a:pt x="25" y="400"/>
                    </a:lnTo>
                    <a:lnTo>
                      <a:pt x="10" y="355"/>
                    </a:lnTo>
                    <a:lnTo>
                      <a:pt x="0" y="307"/>
                    </a:lnTo>
                    <a:lnTo>
                      <a:pt x="0" y="260"/>
                    </a:lnTo>
                    <a:lnTo>
                      <a:pt x="10" y="211"/>
                    </a:lnTo>
                    <a:lnTo>
                      <a:pt x="25" y="164"/>
                    </a:lnTo>
                    <a:lnTo>
                      <a:pt x="51" y="121"/>
                    </a:lnTo>
                    <a:lnTo>
                      <a:pt x="83" y="82"/>
                    </a:lnTo>
                    <a:lnTo>
                      <a:pt x="122" y="50"/>
                    </a:lnTo>
                    <a:lnTo>
                      <a:pt x="165" y="24"/>
                    </a:lnTo>
                    <a:lnTo>
                      <a:pt x="212" y="9"/>
                    </a:lnTo>
                    <a:lnTo>
                      <a:pt x="258" y="0"/>
                    </a:lnTo>
                    <a:lnTo>
                      <a:pt x="30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1" name="Freeform 358"/>
              <p:cNvSpPr>
                <a:spLocks/>
              </p:cNvSpPr>
              <p:nvPr/>
            </p:nvSpPr>
            <p:spPr bwMode="auto">
              <a:xfrm>
                <a:off x="5005" y="4593"/>
                <a:ext cx="283" cy="282"/>
              </a:xfrm>
              <a:custGeom>
                <a:avLst/>
                <a:gdLst>
                  <a:gd name="T0" fmla="*/ 259 w 565"/>
                  <a:gd name="T1" fmla="*/ 0 h 564"/>
                  <a:gd name="T2" fmla="*/ 307 w 565"/>
                  <a:gd name="T3" fmla="*/ 0 h 564"/>
                  <a:gd name="T4" fmla="*/ 354 w 565"/>
                  <a:gd name="T5" fmla="*/ 8 h 564"/>
                  <a:gd name="T6" fmla="*/ 401 w 565"/>
                  <a:gd name="T7" fmla="*/ 25 h 564"/>
                  <a:gd name="T8" fmla="*/ 444 w 565"/>
                  <a:gd name="T9" fmla="*/ 49 h 564"/>
                  <a:gd name="T10" fmla="*/ 483 w 565"/>
                  <a:gd name="T11" fmla="*/ 81 h 564"/>
                  <a:gd name="T12" fmla="*/ 517 w 565"/>
                  <a:gd name="T13" fmla="*/ 120 h 564"/>
                  <a:gd name="T14" fmla="*/ 541 w 565"/>
                  <a:gd name="T15" fmla="*/ 163 h 564"/>
                  <a:gd name="T16" fmla="*/ 558 w 565"/>
                  <a:gd name="T17" fmla="*/ 210 h 564"/>
                  <a:gd name="T18" fmla="*/ 565 w 565"/>
                  <a:gd name="T19" fmla="*/ 257 h 564"/>
                  <a:gd name="T20" fmla="*/ 565 w 565"/>
                  <a:gd name="T21" fmla="*/ 306 h 564"/>
                  <a:gd name="T22" fmla="*/ 558 w 565"/>
                  <a:gd name="T23" fmla="*/ 354 h 564"/>
                  <a:gd name="T24" fmla="*/ 541 w 565"/>
                  <a:gd name="T25" fmla="*/ 399 h 564"/>
                  <a:gd name="T26" fmla="*/ 517 w 565"/>
                  <a:gd name="T27" fmla="*/ 442 h 564"/>
                  <a:gd name="T28" fmla="*/ 483 w 565"/>
                  <a:gd name="T29" fmla="*/ 482 h 564"/>
                  <a:gd name="T30" fmla="*/ 444 w 565"/>
                  <a:gd name="T31" fmla="*/ 515 h 564"/>
                  <a:gd name="T32" fmla="*/ 401 w 565"/>
                  <a:gd name="T33" fmla="*/ 540 h 564"/>
                  <a:gd name="T34" fmla="*/ 354 w 565"/>
                  <a:gd name="T35" fmla="*/ 556 h 564"/>
                  <a:gd name="T36" fmla="*/ 307 w 565"/>
                  <a:gd name="T37" fmla="*/ 564 h 564"/>
                  <a:gd name="T38" fmla="*/ 259 w 565"/>
                  <a:gd name="T39" fmla="*/ 564 h 564"/>
                  <a:gd name="T40" fmla="*/ 212 w 565"/>
                  <a:gd name="T41" fmla="*/ 556 h 564"/>
                  <a:gd name="T42" fmla="*/ 165 w 565"/>
                  <a:gd name="T43" fmla="*/ 540 h 564"/>
                  <a:gd name="T44" fmla="*/ 122 w 565"/>
                  <a:gd name="T45" fmla="*/ 515 h 564"/>
                  <a:gd name="T46" fmla="*/ 83 w 565"/>
                  <a:gd name="T47" fmla="*/ 482 h 564"/>
                  <a:gd name="T48" fmla="*/ 51 w 565"/>
                  <a:gd name="T49" fmla="*/ 442 h 564"/>
                  <a:gd name="T50" fmla="*/ 25 w 565"/>
                  <a:gd name="T51" fmla="*/ 399 h 564"/>
                  <a:gd name="T52" fmla="*/ 10 w 565"/>
                  <a:gd name="T53" fmla="*/ 354 h 564"/>
                  <a:gd name="T54" fmla="*/ 0 w 565"/>
                  <a:gd name="T55" fmla="*/ 306 h 564"/>
                  <a:gd name="T56" fmla="*/ 0 w 565"/>
                  <a:gd name="T57" fmla="*/ 257 h 564"/>
                  <a:gd name="T58" fmla="*/ 8 w 565"/>
                  <a:gd name="T59" fmla="*/ 210 h 564"/>
                  <a:gd name="T60" fmla="*/ 25 w 565"/>
                  <a:gd name="T61" fmla="*/ 163 h 564"/>
                  <a:gd name="T62" fmla="*/ 49 w 565"/>
                  <a:gd name="T63" fmla="*/ 120 h 564"/>
                  <a:gd name="T64" fmla="*/ 83 w 565"/>
                  <a:gd name="T65" fmla="*/ 81 h 564"/>
                  <a:gd name="T66" fmla="*/ 122 w 565"/>
                  <a:gd name="T67" fmla="*/ 49 h 564"/>
                  <a:gd name="T68" fmla="*/ 165 w 565"/>
                  <a:gd name="T69" fmla="*/ 25 h 564"/>
                  <a:gd name="T70" fmla="*/ 210 w 565"/>
                  <a:gd name="T71" fmla="*/ 8 h 564"/>
                  <a:gd name="T72" fmla="*/ 259 w 565"/>
                  <a:gd name="T73" fmla="*/ 0 h 5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565" h="564">
                    <a:moveTo>
                      <a:pt x="259" y="0"/>
                    </a:moveTo>
                    <a:lnTo>
                      <a:pt x="307" y="0"/>
                    </a:lnTo>
                    <a:lnTo>
                      <a:pt x="354" y="8"/>
                    </a:lnTo>
                    <a:lnTo>
                      <a:pt x="401" y="25"/>
                    </a:lnTo>
                    <a:lnTo>
                      <a:pt x="444" y="49"/>
                    </a:lnTo>
                    <a:lnTo>
                      <a:pt x="483" y="81"/>
                    </a:lnTo>
                    <a:lnTo>
                      <a:pt x="517" y="120"/>
                    </a:lnTo>
                    <a:lnTo>
                      <a:pt x="541" y="163"/>
                    </a:lnTo>
                    <a:lnTo>
                      <a:pt x="558" y="210"/>
                    </a:lnTo>
                    <a:lnTo>
                      <a:pt x="565" y="257"/>
                    </a:lnTo>
                    <a:lnTo>
                      <a:pt x="565" y="306"/>
                    </a:lnTo>
                    <a:lnTo>
                      <a:pt x="558" y="354"/>
                    </a:lnTo>
                    <a:lnTo>
                      <a:pt x="541" y="399"/>
                    </a:lnTo>
                    <a:lnTo>
                      <a:pt x="517" y="442"/>
                    </a:lnTo>
                    <a:lnTo>
                      <a:pt x="483" y="482"/>
                    </a:lnTo>
                    <a:lnTo>
                      <a:pt x="444" y="515"/>
                    </a:lnTo>
                    <a:lnTo>
                      <a:pt x="401" y="540"/>
                    </a:lnTo>
                    <a:lnTo>
                      <a:pt x="354" y="556"/>
                    </a:lnTo>
                    <a:lnTo>
                      <a:pt x="307" y="564"/>
                    </a:lnTo>
                    <a:lnTo>
                      <a:pt x="259" y="564"/>
                    </a:lnTo>
                    <a:lnTo>
                      <a:pt x="212" y="556"/>
                    </a:lnTo>
                    <a:lnTo>
                      <a:pt x="165" y="540"/>
                    </a:lnTo>
                    <a:lnTo>
                      <a:pt x="122" y="515"/>
                    </a:lnTo>
                    <a:lnTo>
                      <a:pt x="83" y="482"/>
                    </a:lnTo>
                    <a:lnTo>
                      <a:pt x="51" y="442"/>
                    </a:lnTo>
                    <a:lnTo>
                      <a:pt x="25" y="399"/>
                    </a:lnTo>
                    <a:lnTo>
                      <a:pt x="10" y="354"/>
                    </a:lnTo>
                    <a:lnTo>
                      <a:pt x="0" y="306"/>
                    </a:lnTo>
                    <a:lnTo>
                      <a:pt x="0" y="257"/>
                    </a:lnTo>
                    <a:lnTo>
                      <a:pt x="8" y="210"/>
                    </a:lnTo>
                    <a:lnTo>
                      <a:pt x="25" y="163"/>
                    </a:lnTo>
                    <a:lnTo>
                      <a:pt x="49" y="120"/>
                    </a:lnTo>
                    <a:lnTo>
                      <a:pt x="83" y="81"/>
                    </a:lnTo>
                    <a:lnTo>
                      <a:pt x="122" y="49"/>
                    </a:lnTo>
                    <a:lnTo>
                      <a:pt x="165" y="25"/>
                    </a:lnTo>
                    <a:lnTo>
                      <a:pt x="210" y="8"/>
                    </a:lnTo>
                    <a:lnTo>
                      <a:pt x="25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42" name="Freeform 359"/>
              <p:cNvSpPr>
                <a:spLocks noEditPoints="1"/>
              </p:cNvSpPr>
              <p:nvPr/>
            </p:nvSpPr>
            <p:spPr bwMode="auto">
              <a:xfrm>
                <a:off x="3158" y="2907"/>
                <a:ext cx="3075" cy="3078"/>
              </a:xfrm>
              <a:custGeom>
                <a:avLst/>
                <a:gdLst>
                  <a:gd name="T0" fmla="*/ 3655 w 6151"/>
                  <a:gd name="T1" fmla="*/ 3051 h 6156"/>
                  <a:gd name="T2" fmla="*/ 3373 w 6151"/>
                  <a:gd name="T3" fmla="*/ 3334 h 6156"/>
                  <a:gd name="T4" fmla="*/ 3298 w 6151"/>
                  <a:gd name="T5" fmla="*/ 3740 h 6156"/>
                  <a:gd name="T6" fmla="*/ 3466 w 6151"/>
                  <a:gd name="T7" fmla="*/ 4109 h 6156"/>
                  <a:gd name="T8" fmla="*/ 3809 w 6151"/>
                  <a:gd name="T9" fmla="*/ 4317 h 6156"/>
                  <a:gd name="T10" fmla="*/ 4224 w 6151"/>
                  <a:gd name="T11" fmla="*/ 4293 h 6156"/>
                  <a:gd name="T12" fmla="*/ 4536 w 6151"/>
                  <a:gd name="T13" fmla="*/ 4046 h 6156"/>
                  <a:gd name="T14" fmla="*/ 4660 w 6151"/>
                  <a:gd name="T15" fmla="*/ 3654 h 6156"/>
                  <a:gd name="T16" fmla="*/ 4536 w 6151"/>
                  <a:gd name="T17" fmla="*/ 3265 h 6156"/>
                  <a:gd name="T18" fmla="*/ 4222 w 6151"/>
                  <a:gd name="T19" fmla="*/ 3017 h 6156"/>
                  <a:gd name="T20" fmla="*/ 3940 w 6151"/>
                  <a:gd name="T21" fmla="*/ 1838 h 6156"/>
                  <a:gd name="T22" fmla="*/ 2030 w 6151"/>
                  <a:gd name="T23" fmla="*/ 4089 h 6156"/>
                  <a:gd name="T24" fmla="*/ 2047 w 6151"/>
                  <a:gd name="T25" fmla="*/ 4263 h 6156"/>
                  <a:gd name="T26" fmla="*/ 2213 w 6151"/>
                  <a:gd name="T27" fmla="*/ 4325 h 6156"/>
                  <a:gd name="T28" fmla="*/ 4121 w 6151"/>
                  <a:gd name="T29" fmla="*/ 2074 h 6156"/>
                  <a:gd name="T30" fmla="*/ 4106 w 6151"/>
                  <a:gd name="T31" fmla="*/ 1899 h 6156"/>
                  <a:gd name="T32" fmla="*/ 2176 w 6151"/>
                  <a:gd name="T33" fmla="*/ 1819 h 6156"/>
                  <a:gd name="T34" fmla="*/ 1785 w 6151"/>
                  <a:gd name="T35" fmla="*/ 1941 h 6156"/>
                  <a:gd name="T36" fmla="*/ 1538 w 6151"/>
                  <a:gd name="T37" fmla="*/ 2255 h 6156"/>
                  <a:gd name="T38" fmla="*/ 1513 w 6151"/>
                  <a:gd name="T39" fmla="*/ 2671 h 6156"/>
                  <a:gd name="T40" fmla="*/ 1721 w 6151"/>
                  <a:gd name="T41" fmla="*/ 3014 h 6156"/>
                  <a:gd name="T42" fmla="*/ 2090 w 6151"/>
                  <a:gd name="T43" fmla="*/ 3180 h 6156"/>
                  <a:gd name="T44" fmla="*/ 2495 w 6151"/>
                  <a:gd name="T45" fmla="*/ 3105 h 6156"/>
                  <a:gd name="T46" fmla="*/ 2778 w 6151"/>
                  <a:gd name="T47" fmla="*/ 2823 h 6156"/>
                  <a:gd name="T48" fmla="*/ 2853 w 6151"/>
                  <a:gd name="T49" fmla="*/ 2416 h 6156"/>
                  <a:gd name="T50" fmla="*/ 2686 w 6151"/>
                  <a:gd name="T51" fmla="*/ 2049 h 6156"/>
                  <a:gd name="T52" fmla="*/ 2342 w 6151"/>
                  <a:gd name="T53" fmla="*/ 1840 h 6156"/>
                  <a:gd name="T54" fmla="*/ 3412 w 6151"/>
                  <a:gd name="T55" fmla="*/ 19 h 6156"/>
                  <a:gd name="T56" fmla="*/ 4233 w 6151"/>
                  <a:gd name="T57" fmla="*/ 225 h 6156"/>
                  <a:gd name="T58" fmla="*/ 4981 w 6151"/>
                  <a:gd name="T59" fmla="*/ 662 h 6156"/>
                  <a:gd name="T60" fmla="*/ 5595 w 6151"/>
                  <a:gd name="T61" fmla="*/ 1311 h 6156"/>
                  <a:gd name="T62" fmla="*/ 5986 w 6151"/>
                  <a:gd name="T63" fmla="*/ 2079 h 6156"/>
                  <a:gd name="T64" fmla="*/ 6147 w 6151"/>
                  <a:gd name="T65" fmla="*/ 2909 h 6156"/>
                  <a:gd name="T66" fmla="*/ 6078 w 6151"/>
                  <a:gd name="T67" fmla="*/ 3750 h 6156"/>
                  <a:gd name="T68" fmla="*/ 5778 w 6151"/>
                  <a:gd name="T69" fmla="*/ 4547 h 6156"/>
                  <a:gd name="T70" fmla="*/ 5249 w 6151"/>
                  <a:gd name="T71" fmla="*/ 5255 h 6156"/>
                  <a:gd name="T72" fmla="*/ 4557 w 6151"/>
                  <a:gd name="T73" fmla="*/ 5776 h 6156"/>
                  <a:gd name="T74" fmla="*/ 3773 w 6151"/>
                  <a:gd name="T75" fmla="*/ 6077 h 6156"/>
                  <a:gd name="T76" fmla="*/ 2950 w 6151"/>
                  <a:gd name="T77" fmla="*/ 6154 h 6156"/>
                  <a:gd name="T78" fmla="*/ 2133 w 6151"/>
                  <a:gd name="T79" fmla="*/ 6010 h 6156"/>
                  <a:gd name="T80" fmla="*/ 1512 w 6151"/>
                  <a:gd name="T81" fmla="*/ 5729 h 6156"/>
                  <a:gd name="T82" fmla="*/ 928 w 6151"/>
                  <a:gd name="T83" fmla="*/ 6029 h 6156"/>
                  <a:gd name="T84" fmla="*/ 389 w 6151"/>
                  <a:gd name="T85" fmla="*/ 6102 h 6156"/>
                  <a:gd name="T86" fmla="*/ 125 w 6151"/>
                  <a:gd name="T87" fmla="*/ 6040 h 6156"/>
                  <a:gd name="T88" fmla="*/ 122 w 6151"/>
                  <a:gd name="T89" fmla="*/ 5901 h 6156"/>
                  <a:gd name="T90" fmla="*/ 402 w 6151"/>
                  <a:gd name="T91" fmla="*/ 5703 h 6156"/>
                  <a:gd name="T92" fmla="*/ 688 w 6151"/>
                  <a:gd name="T93" fmla="*/ 5358 h 6156"/>
                  <a:gd name="T94" fmla="*/ 657 w 6151"/>
                  <a:gd name="T95" fmla="*/ 4980 h 6156"/>
                  <a:gd name="T96" fmla="*/ 223 w 6151"/>
                  <a:gd name="T97" fmla="*/ 4231 h 6156"/>
                  <a:gd name="T98" fmla="*/ 19 w 6151"/>
                  <a:gd name="T99" fmla="*/ 3411 h 6156"/>
                  <a:gd name="T100" fmla="*/ 19 w 6151"/>
                  <a:gd name="T101" fmla="*/ 2738 h 6156"/>
                  <a:gd name="T102" fmla="*/ 226 w 6151"/>
                  <a:gd name="T103" fmla="*/ 1918 h 6156"/>
                  <a:gd name="T104" fmla="*/ 662 w 6151"/>
                  <a:gd name="T105" fmla="*/ 1169 h 6156"/>
                  <a:gd name="T106" fmla="*/ 1311 w 6151"/>
                  <a:gd name="T107" fmla="*/ 557 h 6156"/>
                  <a:gd name="T108" fmla="*/ 2078 w 6151"/>
                  <a:gd name="T109" fmla="*/ 165 h 6156"/>
                  <a:gd name="T110" fmla="*/ 2907 w 6151"/>
                  <a:gd name="T111" fmla="*/ 4 h 6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6151" h="6156">
                    <a:moveTo>
                      <a:pt x="3977" y="2971"/>
                    </a:moveTo>
                    <a:lnTo>
                      <a:pt x="3891" y="2976"/>
                    </a:lnTo>
                    <a:lnTo>
                      <a:pt x="3809" y="2991"/>
                    </a:lnTo>
                    <a:lnTo>
                      <a:pt x="3730" y="3017"/>
                    </a:lnTo>
                    <a:lnTo>
                      <a:pt x="3655" y="3051"/>
                    </a:lnTo>
                    <a:lnTo>
                      <a:pt x="3586" y="3094"/>
                    </a:lnTo>
                    <a:lnTo>
                      <a:pt x="3522" y="3145"/>
                    </a:lnTo>
                    <a:lnTo>
                      <a:pt x="3466" y="3201"/>
                    </a:lnTo>
                    <a:lnTo>
                      <a:pt x="3416" y="3265"/>
                    </a:lnTo>
                    <a:lnTo>
                      <a:pt x="3373" y="3334"/>
                    </a:lnTo>
                    <a:lnTo>
                      <a:pt x="3339" y="3409"/>
                    </a:lnTo>
                    <a:lnTo>
                      <a:pt x="3315" y="3488"/>
                    </a:lnTo>
                    <a:lnTo>
                      <a:pt x="3298" y="3570"/>
                    </a:lnTo>
                    <a:lnTo>
                      <a:pt x="3292" y="3654"/>
                    </a:lnTo>
                    <a:lnTo>
                      <a:pt x="3298" y="3740"/>
                    </a:lnTo>
                    <a:lnTo>
                      <a:pt x="3315" y="3823"/>
                    </a:lnTo>
                    <a:lnTo>
                      <a:pt x="3339" y="3901"/>
                    </a:lnTo>
                    <a:lnTo>
                      <a:pt x="3373" y="3976"/>
                    </a:lnTo>
                    <a:lnTo>
                      <a:pt x="3416" y="4046"/>
                    </a:lnTo>
                    <a:lnTo>
                      <a:pt x="3466" y="4109"/>
                    </a:lnTo>
                    <a:lnTo>
                      <a:pt x="3522" y="4165"/>
                    </a:lnTo>
                    <a:lnTo>
                      <a:pt x="3586" y="4216"/>
                    </a:lnTo>
                    <a:lnTo>
                      <a:pt x="3655" y="4259"/>
                    </a:lnTo>
                    <a:lnTo>
                      <a:pt x="3730" y="4293"/>
                    </a:lnTo>
                    <a:lnTo>
                      <a:pt x="3809" y="4317"/>
                    </a:lnTo>
                    <a:lnTo>
                      <a:pt x="3891" y="4334"/>
                    </a:lnTo>
                    <a:lnTo>
                      <a:pt x="3977" y="4340"/>
                    </a:lnTo>
                    <a:lnTo>
                      <a:pt x="4063" y="4334"/>
                    </a:lnTo>
                    <a:lnTo>
                      <a:pt x="4145" y="4317"/>
                    </a:lnTo>
                    <a:lnTo>
                      <a:pt x="4224" y="4293"/>
                    </a:lnTo>
                    <a:lnTo>
                      <a:pt x="4297" y="4259"/>
                    </a:lnTo>
                    <a:lnTo>
                      <a:pt x="4366" y="4216"/>
                    </a:lnTo>
                    <a:lnTo>
                      <a:pt x="4430" y="4165"/>
                    </a:lnTo>
                    <a:lnTo>
                      <a:pt x="4488" y="4109"/>
                    </a:lnTo>
                    <a:lnTo>
                      <a:pt x="4536" y="4046"/>
                    </a:lnTo>
                    <a:lnTo>
                      <a:pt x="4579" y="3976"/>
                    </a:lnTo>
                    <a:lnTo>
                      <a:pt x="4613" y="3901"/>
                    </a:lnTo>
                    <a:lnTo>
                      <a:pt x="4639" y="3823"/>
                    </a:lnTo>
                    <a:lnTo>
                      <a:pt x="4654" y="3740"/>
                    </a:lnTo>
                    <a:lnTo>
                      <a:pt x="4660" y="3654"/>
                    </a:lnTo>
                    <a:lnTo>
                      <a:pt x="4654" y="3570"/>
                    </a:lnTo>
                    <a:lnTo>
                      <a:pt x="4639" y="3488"/>
                    </a:lnTo>
                    <a:lnTo>
                      <a:pt x="4613" y="3409"/>
                    </a:lnTo>
                    <a:lnTo>
                      <a:pt x="4579" y="3334"/>
                    </a:lnTo>
                    <a:lnTo>
                      <a:pt x="4536" y="3265"/>
                    </a:lnTo>
                    <a:lnTo>
                      <a:pt x="4488" y="3201"/>
                    </a:lnTo>
                    <a:lnTo>
                      <a:pt x="4430" y="3145"/>
                    </a:lnTo>
                    <a:lnTo>
                      <a:pt x="4366" y="3094"/>
                    </a:lnTo>
                    <a:lnTo>
                      <a:pt x="4297" y="3051"/>
                    </a:lnTo>
                    <a:lnTo>
                      <a:pt x="4222" y="3017"/>
                    </a:lnTo>
                    <a:lnTo>
                      <a:pt x="4143" y="2991"/>
                    </a:lnTo>
                    <a:lnTo>
                      <a:pt x="4061" y="2976"/>
                    </a:lnTo>
                    <a:lnTo>
                      <a:pt x="3977" y="2971"/>
                    </a:lnTo>
                    <a:close/>
                    <a:moveTo>
                      <a:pt x="3975" y="1834"/>
                    </a:moveTo>
                    <a:lnTo>
                      <a:pt x="3940" y="1838"/>
                    </a:lnTo>
                    <a:lnTo>
                      <a:pt x="3904" y="1849"/>
                    </a:lnTo>
                    <a:lnTo>
                      <a:pt x="3872" y="1868"/>
                    </a:lnTo>
                    <a:lnTo>
                      <a:pt x="3844" y="1894"/>
                    </a:lnTo>
                    <a:lnTo>
                      <a:pt x="2050" y="4057"/>
                    </a:lnTo>
                    <a:lnTo>
                      <a:pt x="2030" y="4089"/>
                    </a:lnTo>
                    <a:lnTo>
                      <a:pt x="2017" y="4122"/>
                    </a:lnTo>
                    <a:lnTo>
                      <a:pt x="2013" y="4160"/>
                    </a:lnTo>
                    <a:lnTo>
                      <a:pt x="2017" y="4195"/>
                    </a:lnTo>
                    <a:lnTo>
                      <a:pt x="2028" y="4231"/>
                    </a:lnTo>
                    <a:lnTo>
                      <a:pt x="2047" y="4263"/>
                    </a:lnTo>
                    <a:lnTo>
                      <a:pt x="2073" y="4291"/>
                    </a:lnTo>
                    <a:lnTo>
                      <a:pt x="2105" y="4312"/>
                    </a:lnTo>
                    <a:lnTo>
                      <a:pt x="2140" y="4325"/>
                    </a:lnTo>
                    <a:lnTo>
                      <a:pt x="2176" y="4328"/>
                    </a:lnTo>
                    <a:lnTo>
                      <a:pt x="2213" y="4325"/>
                    </a:lnTo>
                    <a:lnTo>
                      <a:pt x="2247" y="4313"/>
                    </a:lnTo>
                    <a:lnTo>
                      <a:pt x="2278" y="4295"/>
                    </a:lnTo>
                    <a:lnTo>
                      <a:pt x="2307" y="4268"/>
                    </a:lnTo>
                    <a:lnTo>
                      <a:pt x="4100" y="2107"/>
                    </a:lnTo>
                    <a:lnTo>
                      <a:pt x="4121" y="2074"/>
                    </a:lnTo>
                    <a:lnTo>
                      <a:pt x="4134" y="2040"/>
                    </a:lnTo>
                    <a:lnTo>
                      <a:pt x="4138" y="2002"/>
                    </a:lnTo>
                    <a:lnTo>
                      <a:pt x="4136" y="1967"/>
                    </a:lnTo>
                    <a:lnTo>
                      <a:pt x="4125" y="1931"/>
                    </a:lnTo>
                    <a:lnTo>
                      <a:pt x="4106" y="1899"/>
                    </a:lnTo>
                    <a:lnTo>
                      <a:pt x="4078" y="1871"/>
                    </a:lnTo>
                    <a:lnTo>
                      <a:pt x="4046" y="1851"/>
                    </a:lnTo>
                    <a:lnTo>
                      <a:pt x="4012" y="1838"/>
                    </a:lnTo>
                    <a:lnTo>
                      <a:pt x="3975" y="1834"/>
                    </a:lnTo>
                    <a:close/>
                    <a:moveTo>
                      <a:pt x="2176" y="1819"/>
                    </a:moveTo>
                    <a:lnTo>
                      <a:pt x="2090" y="1825"/>
                    </a:lnTo>
                    <a:lnTo>
                      <a:pt x="2007" y="1840"/>
                    </a:lnTo>
                    <a:lnTo>
                      <a:pt x="1929" y="1864"/>
                    </a:lnTo>
                    <a:lnTo>
                      <a:pt x="1854" y="1899"/>
                    </a:lnTo>
                    <a:lnTo>
                      <a:pt x="1785" y="1941"/>
                    </a:lnTo>
                    <a:lnTo>
                      <a:pt x="1721" y="1991"/>
                    </a:lnTo>
                    <a:lnTo>
                      <a:pt x="1665" y="2049"/>
                    </a:lnTo>
                    <a:lnTo>
                      <a:pt x="1614" y="2113"/>
                    </a:lnTo>
                    <a:lnTo>
                      <a:pt x="1571" y="2182"/>
                    </a:lnTo>
                    <a:lnTo>
                      <a:pt x="1538" y="2255"/>
                    </a:lnTo>
                    <a:lnTo>
                      <a:pt x="1513" y="2334"/>
                    </a:lnTo>
                    <a:lnTo>
                      <a:pt x="1497" y="2416"/>
                    </a:lnTo>
                    <a:lnTo>
                      <a:pt x="1491" y="2502"/>
                    </a:lnTo>
                    <a:lnTo>
                      <a:pt x="1497" y="2589"/>
                    </a:lnTo>
                    <a:lnTo>
                      <a:pt x="1513" y="2671"/>
                    </a:lnTo>
                    <a:lnTo>
                      <a:pt x="1538" y="2750"/>
                    </a:lnTo>
                    <a:lnTo>
                      <a:pt x="1573" y="2825"/>
                    </a:lnTo>
                    <a:lnTo>
                      <a:pt x="1614" y="2894"/>
                    </a:lnTo>
                    <a:lnTo>
                      <a:pt x="1665" y="2956"/>
                    </a:lnTo>
                    <a:lnTo>
                      <a:pt x="1721" y="3014"/>
                    </a:lnTo>
                    <a:lnTo>
                      <a:pt x="1785" y="3064"/>
                    </a:lnTo>
                    <a:lnTo>
                      <a:pt x="1854" y="3105"/>
                    </a:lnTo>
                    <a:lnTo>
                      <a:pt x="1929" y="3141"/>
                    </a:lnTo>
                    <a:lnTo>
                      <a:pt x="2007" y="3165"/>
                    </a:lnTo>
                    <a:lnTo>
                      <a:pt x="2090" y="3180"/>
                    </a:lnTo>
                    <a:lnTo>
                      <a:pt x="2176" y="3186"/>
                    </a:lnTo>
                    <a:lnTo>
                      <a:pt x="2260" y="3180"/>
                    </a:lnTo>
                    <a:lnTo>
                      <a:pt x="2342" y="3165"/>
                    </a:lnTo>
                    <a:lnTo>
                      <a:pt x="2421" y="3139"/>
                    </a:lnTo>
                    <a:lnTo>
                      <a:pt x="2495" y="3105"/>
                    </a:lnTo>
                    <a:lnTo>
                      <a:pt x="2565" y="3064"/>
                    </a:lnTo>
                    <a:lnTo>
                      <a:pt x="2628" y="3014"/>
                    </a:lnTo>
                    <a:lnTo>
                      <a:pt x="2686" y="2956"/>
                    </a:lnTo>
                    <a:lnTo>
                      <a:pt x="2735" y="2892"/>
                    </a:lnTo>
                    <a:lnTo>
                      <a:pt x="2778" y="2823"/>
                    </a:lnTo>
                    <a:lnTo>
                      <a:pt x="2812" y="2750"/>
                    </a:lnTo>
                    <a:lnTo>
                      <a:pt x="2838" y="2671"/>
                    </a:lnTo>
                    <a:lnTo>
                      <a:pt x="2853" y="2589"/>
                    </a:lnTo>
                    <a:lnTo>
                      <a:pt x="2858" y="2502"/>
                    </a:lnTo>
                    <a:lnTo>
                      <a:pt x="2853" y="2416"/>
                    </a:lnTo>
                    <a:lnTo>
                      <a:pt x="2838" y="2334"/>
                    </a:lnTo>
                    <a:lnTo>
                      <a:pt x="2812" y="2255"/>
                    </a:lnTo>
                    <a:lnTo>
                      <a:pt x="2778" y="2182"/>
                    </a:lnTo>
                    <a:lnTo>
                      <a:pt x="2735" y="2113"/>
                    </a:lnTo>
                    <a:lnTo>
                      <a:pt x="2686" y="2049"/>
                    </a:lnTo>
                    <a:lnTo>
                      <a:pt x="2628" y="1991"/>
                    </a:lnTo>
                    <a:lnTo>
                      <a:pt x="2565" y="1941"/>
                    </a:lnTo>
                    <a:lnTo>
                      <a:pt x="2495" y="1899"/>
                    </a:lnTo>
                    <a:lnTo>
                      <a:pt x="2421" y="1864"/>
                    </a:lnTo>
                    <a:lnTo>
                      <a:pt x="2342" y="1840"/>
                    </a:lnTo>
                    <a:lnTo>
                      <a:pt x="2260" y="1825"/>
                    </a:lnTo>
                    <a:lnTo>
                      <a:pt x="2176" y="1819"/>
                    </a:lnTo>
                    <a:close/>
                    <a:moveTo>
                      <a:pt x="3075" y="0"/>
                    </a:moveTo>
                    <a:lnTo>
                      <a:pt x="3244" y="4"/>
                    </a:lnTo>
                    <a:lnTo>
                      <a:pt x="3412" y="19"/>
                    </a:lnTo>
                    <a:lnTo>
                      <a:pt x="3580" y="42"/>
                    </a:lnTo>
                    <a:lnTo>
                      <a:pt x="3747" y="74"/>
                    </a:lnTo>
                    <a:lnTo>
                      <a:pt x="3911" y="115"/>
                    </a:lnTo>
                    <a:lnTo>
                      <a:pt x="4072" y="165"/>
                    </a:lnTo>
                    <a:lnTo>
                      <a:pt x="4233" y="225"/>
                    </a:lnTo>
                    <a:lnTo>
                      <a:pt x="4390" y="295"/>
                    </a:lnTo>
                    <a:lnTo>
                      <a:pt x="4544" y="373"/>
                    </a:lnTo>
                    <a:lnTo>
                      <a:pt x="4695" y="459"/>
                    </a:lnTo>
                    <a:lnTo>
                      <a:pt x="4841" y="557"/>
                    </a:lnTo>
                    <a:lnTo>
                      <a:pt x="4981" y="662"/>
                    </a:lnTo>
                    <a:lnTo>
                      <a:pt x="5120" y="778"/>
                    </a:lnTo>
                    <a:lnTo>
                      <a:pt x="5251" y="901"/>
                    </a:lnTo>
                    <a:lnTo>
                      <a:pt x="5374" y="1032"/>
                    </a:lnTo>
                    <a:lnTo>
                      <a:pt x="5490" y="1169"/>
                    </a:lnTo>
                    <a:lnTo>
                      <a:pt x="5595" y="1311"/>
                    </a:lnTo>
                    <a:lnTo>
                      <a:pt x="5692" y="1457"/>
                    </a:lnTo>
                    <a:lnTo>
                      <a:pt x="5778" y="1609"/>
                    </a:lnTo>
                    <a:lnTo>
                      <a:pt x="5857" y="1763"/>
                    </a:lnTo>
                    <a:lnTo>
                      <a:pt x="5926" y="1920"/>
                    </a:lnTo>
                    <a:lnTo>
                      <a:pt x="5986" y="2079"/>
                    </a:lnTo>
                    <a:lnTo>
                      <a:pt x="6036" y="2242"/>
                    </a:lnTo>
                    <a:lnTo>
                      <a:pt x="6078" y="2407"/>
                    </a:lnTo>
                    <a:lnTo>
                      <a:pt x="6109" y="2574"/>
                    </a:lnTo>
                    <a:lnTo>
                      <a:pt x="6132" y="2742"/>
                    </a:lnTo>
                    <a:lnTo>
                      <a:pt x="6147" y="2909"/>
                    </a:lnTo>
                    <a:lnTo>
                      <a:pt x="6151" y="3079"/>
                    </a:lnTo>
                    <a:lnTo>
                      <a:pt x="6145" y="3248"/>
                    </a:lnTo>
                    <a:lnTo>
                      <a:pt x="6132" y="3416"/>
                    </a:lnTo>
                    <a:lnTo>
                      <a:pt x="6109" y="3583"/>
                    </a:lnTo>
                    <a:lnTo>
                      <a:pt x="6078" y="3750"/>
                    </a:lnTo>
                    <a:lnTo>
                      <a:pt x="6035" y="3914"/>
                    </a:lnTo>
                    <a:lnTo>
                      <a:pt x="5984" y="4077"/>
                    </a:lnTo>
                    <a:lnTo>
                      <a:pt x="5924" y="4237"/>
                    </a:lnTo>
                    <a:lnTo>
                      <a:pt x="5857" y="4394"/>
                    </a:lnTo>
                    <a:lnTo>
                      <a:pt x="5778" y="4547"/>
                    </a:lnTo>
                    <a:lnTo>
                      <a:pt x="5690" y="4699"/>
                    </a:lnTo>
                    <a:lnTo>
                      <a:pt x="5595" y="4845"/>
                    </a:lnTo>
                    <a:lnTo>
                      <a:pt x="5488" y="4986"/>
                    </a:lnTo>
                    <a:lnTo>
                      <a:pt x="5374" y="5122"/>
                    </a:lnTo>
                    <a:lnTo>
                      <a:pt x="5249" y="5255"/>
                    </a:lnTo>
                    <a:lnTo>
                      <a:pt x="5120" y="5377"/>
                    </a:lnTo>
                    <a:lnTo>
                      <a:pt x="4985" y="5489"/>
                    </a:lnTo>
                    <a:lnTo>
                      <a:pt x="4847" y="5594"/>
                    </a:lnTo>
                    <a:lnTo>
                      <a:pt x="4703" y="5690"/>
                    </a:lnTo>
                    <a:lnTo>
                      <a:pt x="4557" y="5776"/>
                    </a:lnTo>
                    <a:lnTo>
                      <a:pt x="4405" y="5855"/>
                    </a:lnTo>
                    <a:lnTo>
                      <a:pt x="4250" y="5924"/>
                    </a:lnTo>
                    <a:lnTo>
                      <a:pt x="4095" y="5984"/>
                    </a:lnTo>
                    <a:lnTo>
                      <a:pt x="3934" y="6034"/>
                    </a:lnTo>
                    <a:lnTo>
                      <a:pt x="3773" y="6077"/>
                    </a:lnTo>
                    <a:lnTo>
                      <a:pt x="3610" y="6109"/>
                    </a:lnTo>
                    <a:lnTo>
                      <a:pt x="3446" y="6134"/>
                    </a:lnTo>
                    <a:lnTo>
                      <a:pt x="3281" y="6151"/>
                    </a:lnTo>
                    <a:lnTo>
                      <a:pt x="3115" y="6156"/>
                    </a:lnTo>
                    <a:lnTo>
                      <a:pt x="2950" y="6154"/>
                    </a:lnTo>
                    <a:lnTo>
                      <a:pt x="2784" y="6143"/>
                    </a:lnTo>
                    <a:lnTo>
                      <a:pt x="2619" y="6122"/>
                    </a:lnTo>
                    <a:lnTo>
                      <a:pt x="2456" y="6094"/>
                    </a:lnTo>
                    <a:lnTo>
                      <a:pt x="2293" y="6057"/>
                    </a:lnTo>
                    <a:lnTo>
                      <a:pt x="2133" y="6010"/>
                    </a:lnTo>
                    <a:lnTo>
                      <a:pt x="1975" y="5954"/>
                    </a:lnTo>
                    <a:lnTo>
                      <a:pt x="1818" y="5890"/>
                    </a:lnTo>
                    <a:lnTo>
                      <a:pt x="1667" y="5815"/>
                    </a:lnTo>
                    <a:lnTo>
                      <a:pt x="1517" y="5733"/>
                    </a:lnTo>
                    <a:lnTo>
                      <a:pt x="1512" y="5729"/>
                    </a:lnTo>
                    <a:lnTo>
                      <a:pt x="1396" y="5810"/>
                    </a:lnTo>
                    <a:lnTo>
                      <a:pt x="1278" y="5881"/>
                    </a:lnTo>
                    <a:lnTo>
                      <a:pt x="1160" y="5941"/>
                    </a:lnTo>
                    <a:lnTo>
                      <a:pt x="1044" y="5989"/>
                    </a:lnTo>
                    <a:lnTo>
                      <a:pt x="928" y="6029"/>
                    </a:lnTo>
                    <a:lnTo>
                      <a:pt x="814" y="6059"/>
                    </a:lnTo>
                    <a:lnTo>
                      <a:pt x="702" y="6081"/>
                    </a:lnTo>
                    <a:lnTo>
                      <a:pt x="593" y="6096"/>
                    </a:lnTo>
                    <a:lnTo>
                      <a:pt x="488" y="6102"/>
                    </a:lnTo>
                    <a:lnTo>
                      <a:pt x="389" y="6102"/>
                    </a:lnTo>
                    <a:lnTo>
                      <a:pt x="294" y="6096"/>
                    </a:lnTo>
                    <a:lnTo>
                      <a:pt x="204" y="6087"/>
                    </a:lnTo>
                    <a:lnTo>
                      <a:pt x="172" y="6077"/>
                    </a:lnTo>
                    <a:lnTo>
                      <a:pt x="146" y="6061"/>
                    </a:lnTo>
                    <a:lnTo>
                      <a:pt x="125" y="6040"/>
                    </a:lnTo>
                    <a:lnTo>
                      <a:pt x="112" y="6014"/>
                    </a:lnTo>
                    <a:lnTo>
                      <a:pt x="103" y="5986"/>
                    </a:lnTo>
                    <a:lnTo>
                      <a:pt x="103" y="5958"/>
                    </a:lnTo>
                    <a:lnTo>
                      <a:pt x="109" y="5928"/>
                    </a:lnTo>
                    <a:lnTo>
                      <a:pt x="122" y="5901"/>
                    </a:lnTo>
                    <a:lnTo>
                      <a:pt x="142" y="5879"/>
                    </a:lnTo>
                    <a:lnTo>
                      <a:pt x="168" y="5860"/>
                    </a:lnTo>
                    <a:lnTo>
                      <a:pt x="253" y="5813"/>
                    </a:lnTo>
                    <a:lnTo>
                      <a:pt x="331" y="5761"/>
                    </a:lnTo>
                    <a:lnTo>
                      <a:pt x="402" y="5703"/>
                    </a:lnTo>
                    <a:lnTo>
                      <a:pt x="470" y="5639"/>
                    </a:lnTo>
                    <a:lnTo>
                      <a:pt x="531" y="5572"/>
                    </a:lnTo>
                    <a:lnTo>
                      <a:pt x="589" y="5503"/>
                    </a:lnTo>
                    <a:lnTo>
                      <a:pt x="640" y="5430"/>
                    </a:lnTo>
                    <a:lnTo>
                      <a:pt x="688" y="5358"/>
                    </a:lnTo>
                    <a:lnTo>
                      <a:pt x="730" y="5285"/>
                    </a:lnTo>
                    <a:lnTo>
                      <a:pt x="769" y="5212"/>
                    </a:lnTo>
                    <a:lnTo>
                      <a:pt x="803" y="5143"/>
                    </a:lnTo>
                    <a:lnTo>
                      <a:pt x="771" y="5119"/>
                    </a:lnTo>
                    <a:lnTo>
                      <a:pt x="657" y="4980"/>
                    </a:lnTo>
                    <a:lnTo>
                      <a:pt x="552" y="4840"/>
                    </a:lnTo>
                    <a:lnTo>
                      <a:pt x="457" y="4694"/>
                    </a:lnTo>
                    <a:lnTo>
                      <a:pt x="369" y="4542"/>
                    </a:lnTo>
                    <a:lnTo>
                      <a:pt x="292" y="4388"/>
                    </a:lnTo>
                    <a:lnTo>
                      <a:pt x="223" y="4231"/>
                    </a:lnTo>
                    <a:lnTo>
                      <a:pt x="165" y="4072"/>
                    </a:lnTo>
                    <a:lnTo>
                      <a:pt x="114" y="3909"/>
                    </a:lnTo>
                    <a:lnTo>
                      <a:pt x="73" y="3744"/>
                    </a:lnTo>
                    <a:lnTo>
                      <a:pt x="41" y="3579"/>
                    </a:lnTo>
                    <a:lnTo>
                      <a:pt x="19" y="3411"/>
                    </a:lnTo>
                    <a:lnTo>
                      <a:pt x="6" y="3242"/>
                    </a:lnTo>
                    <a:lnTo>
                      <a:pt x="0" y="3076"/>
                    </a:lnTo>
                    <a:lnTo>
                      <a:pt x="0" y="3074"/>
                    </a:lnTo>
                    <a:lnTo>
                      <a:pt x="6" y="2907"/>
                    </a:lnTo>
                    <a:lnTo>
                      <a:pt x="19" y="2738"/>
                    </a:lnTo>
                    <a:lnTo>
                      <a:pt x="43" y="2570"/>
                    </a:lnTo>
                    <a:lnTo>
                      <a:pt x="75" y="2405"/>
                    </a:lnTo>
                    <a:lnTo>
                      <a:pt x="116" y="2240"/>
                    </a:lnTo>
                    <a:lnTo>
                      <a:pt x="167" y="2077"/>
                    </a:lnTo>
                    <a:lnTo>
                      <a:pt x="226" y="1918"/>
                    </a:lnTo>
                    <a:lnTo>
                      <a:pt x="296" y="1761"/>
                    </a:lnTo>
                    <a:lnTo>
                      <a:pt x="374" y="1607"/>
                    </a:lnTo>
                    <a:lnTo>
                      <a:pt x="460" y="1457"/>
                    </a:lnTo>
                    <a:lnTo>
                      <a:pt x="558" y="1311"/>
                    </a:lnTo>
                    <a:lnTo>
                      <a:pt x="662" y="1169"/>
                    </a:lnTo>
                    <a:lnTo>
                      <a:pt x="776" y="1032"/>
                    </a:lnTo>
                    <a:lnTo>
                      <a:pt x="902" y="901"/>
                    </a:lnTo>
                    <a:lnTo>
                      <a:pt x="1033" y="778"/>
                    </a:lnTo>
                    <a:lnTo>
                      <a:pt x="1169" y="662"/>
                    </a:lnTo>
                    <a:lnTo>
                      <a:pt x="1311" y="557"/>
                    </a:lnTo>
                    <a:lnTo>
                      <a:pt x="1457" y="459"/>
                    </a:lnTo>
                    <a:lnTo>
                      <a:pt x="1607" y="373"/>
                    </a:lnTo>
                    <a:lnTo>
                      <a:pt x="1760" y="295"/>
                    </a:lnTo>
                    <a:lnTo>
                      <a:pt x="1917" y="225"/>
                    </a:lnTo>
                    <a:lnTo>
                      <a:pt x="2078" y="165"/>
                    </a:lnTo>
                    <a:lnTo>
                      <a:pt x="2241" y="115"/>
                    </a:lnTo>
                    <a:lnTo>
                      <a:pt x="2406" y="74"/>
                    </a:lnTo>
                    <a:lnTo>
                      <a:pt x="2572" y="42"/>
                    </a:lnTo>
                    <a:lnTo>
                      <a:pt x="2739" y="19"/>
                    </a:lnTo>
                    <a:lnTo>
                      <a:pt x="2907" y="4"/>
                    </a:lnTo>
                    <a:lnTo>
                      <a:pt x="307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36" name="Group 1492"/>
            <p:cNvGrpSpPr>
              <a:grpSpLocks noChangeAspect="1"/>
            </p:cNvGrpSpPr>
            <p:nvPr/>
          </p:nvGrpSpPr>
          <p:grpSpPr bwMode="auto">
            <a:xfrm>
              <a:off x="10609262" y="4863146"/>
              <a:ext cx="865562" cy="861849"/>
              <a:chOff x="4848" y="3600"/>
              <a:chExt cx="233" cy="232"/>
            </a:xfrm>
            <a:solidFill>
              <a:schemeClr val="accent5">
                <a:lumMod val="75000"/>
              </a:schemeClr>
            </a:solidFill>
          </p:grpSpPr>
          <p:sp>
            <p:nvSpPr>
              <p:cNvPr id="37" name="Freeform 1494"/>
              <p:cNvSpPr>
                <a:spLocks noEditPoints="1"/>
              </p:cNvSpPr>
              <p:nvPr/>
            </p:nvSpPr>
            <p:spPr bwMode="auto">
              <a:xfrm>
                <a:off x="4848" y="3708"/>
                <a:ext cx="67" cy="124"/>
              </a:xfrm>
              <a:custGeom>
                <a:avLst/>
                <a:gdLst>
                  <a:gd name="T0" fmla="*/ 147 w 932"/>
                  <a:gd name="T1" fmla="*/ 1515 h 1737"/>
                  <a:gd name="T2" fmla="*/ 313 w 932"/>
                  <a:gd name="T3" fmla="*/ 1603 h 1737"/>
                  <a:gd name="T4" fmla="*/ 571 w 932"/>
                  <a:gd name="T5" fmla="*/ 1613 h 1737"/>
                  <a:gd name="T6" fmla="*/ 762 w 932"/>
                  <a:gd name="T7" fmla="*/ 1536 h 1737"/>
                  <a:gd name="T8" fmla="*/ 815 w 932"/>
                  <a:gd name="T9" fmla="*/ 1352 h 1737"/>
                  <a:gd name="T10" fmla="*/ 582 w 932"/>
                  <a:gd name="T11" fmla="*/ 1439 h 1737"/>
                  <a:gd name="T12" fmla="*/ 296 w 932"/>
                  <a:gd name="T13" fmla="*/ 1428 h 1737"/>
                  <a:gd name="T14" fmla="*/ 117 w 932"/>
                  <a:gd name="T15" fmla="*/ 1062 h 1737"/>
                  <a:gd name="T16" fmla="*/ 169 w 932"/>
                  <a:gd name="T17" fmla="*/ 1247 h 1737"/>
                  <a:gd name="T18" fmla="*/ 360 w 932"/>
                  <a:gd name="T19" fmla="*/ 1323 h 1737"/>
                  <a:gd name="T20" fmla="*/ 619 w 932"/>
                  <a:gd name="T21" fmla="*/ 1313 h 1737"/>
                  <a:gd name="T22" fmla="*/ 784 w 932"/>
                  <a:gd name="T23" fmla="*/ 1225 h 1737"/>
                  <a:gd name="T24" fmla="*/ 776 w 932"/>
                  <a:gd name="T25" fmla="*/ 1086 h 1737"/>
                  <a:gd name="T26" fmla="*/ 525 w 932"/>
                  <a:gd name="T27" fmla="*/ 1156 h 1737"/>
                  <a:gd name="T28" fmla="*/ 246 w 932"/>
                  <a:gd name="T29" fmla="*/ 1124 h 1737"/>
                  <a:gd name="T30" fmla="*/ 117 w 932"/>
                  <a:gd name="T31" fmla="*/ 868 h 1737"/>
                  <a:gd name="T32" fmla="*/ 198 w 932"/>
                  <a:gd name="T33" fmla="*/ 977 h 1737"/>
                  <a:gd name="T34" fmla="*/ 411 w 932"/>
                  <a:gd name="T35" fmla="*/ 1040 h 1737"/>
                  <a:gd name="T36" fmla="*/ 662 w 932"/>
                  <a:gd name="T37" fmla="*/ 1010 h 1737"/>
                  <a:gd name="T38" fmla="*/ 802 w 932"/>
                  <a:gd name="T39" fmla="*/ 913 h 1737"/>
                  <a:gd name="T40" fmla="*/ 734 w 932"/>
                  <a:gd name="T41" fmla="*/ 817 h 1737"/>
                  <a:gd name="T42" fmla="*/ 466 w 932"/>
                  <a:gd name="T43" fmla="*/ 868 h 1737"/>
                  <a:gd name="T44" fmla="*/ 198 w 932"/>
                  <a:gd name="T45" fmla="*/ 817 h 1737"/>
                  <a:gd name="T46" fmla="*/ 120 w 932"/>
                  <a:gd name="T47" fmla="*/ 601 h 1737"/>
                  <a:gd name="T48" fmla="*/ 231 w 932"/>
                  <a:gd name="T49" fmla="*/ 705 h 1737"/>
                  <a:gd name="T50" fmla="*/ 466 w 932"/>
                  <a:gd name="T51" fmla="*/ 753 h 1737"/>
                  <a:gd name="T52" fmla="*/ 700 w 932"/>
                  <a:gd name="T53" fmla="*/ 705 h 1737"/>
                  <a:gd name="T54" fmla="*/ 812 w 932"/>
                  <a:gd name="T55" fmla="*/ 601 h 1737"/>
                  <a:gd name="T56" fmla="*/ 686 w 932"/>
                  <a:gd name="T57" fmla="*/ 545 h 1737"/>
                  <a:gd name="T58" fmla="*/ 407 w 932"/>
                  <a:gd name="T59" fmla="*/ 576 h 1737"/>
                  <a:gd name="T60" fmla="*/ 155 w 932"/>
                  <a:gd name="T61" fmla="*/ 506 h 1737"/>
                  <a:gd name="T62" fmla="*/ 313 w 932"/>
                  <a:gd name="T63" fmla="*/ 134 h 1737"/>
                  <a:gd name="T64" fmla="*/ 147 w 932"/>
                  <a:gd name="T65" fmla="*/ 222 h 1737"/>
                  <a:gd name="T66" fmla="*/ 130 w 932"/>
                  <a:gd name="T67" fmla="*/ 334 h 1737"/>
                  <a:gd name="T68" fmla="*/ 270 w 932"/>
                  <a:gd name="T69" fmla="*/ 431 h 1737"/>
                  <a:gd name="T70" fmla="*/ 521 w 932"/>
                  <a:gd name="T71" fmla="*/ 460 h 1737"/>
                  <a:gd name="T72" fmla="*/ 734 w 932"/>
                  <a:gd name="T73" fmla="*/ 397 h 1737"/>
                  <a:gd name="T74" fmla="*/ 815 w 932"/>
                  <a:gd name="T75" fmla="*/ 288 h 1737"/>
                  <a:gd name="T76" fmla="*/ 734 w 932"/>
                  <a:gd name="T77" fmla="*/ 180 h 1737"/>
                  <a:gd name="T78" fmla="*/ 521 w 932"/>
                  <a:gd name="T79" fmla="*/ 118 h 1737"/>
                  <a:gd name="T80" fmla="*/ 624 w 932"/>
                  <a:gd name="T81" fmla="*/ 16 h 1737"/>
                  <a:gd name="T82" fmla="*/ 831 w 932"/>
                  <a:gd name="T83" fmla="*/ 107 h 1737"/>
                  <a:gd name="T84" fmla="*/ 929 w 932"/>
                  <a:gd name="T85" fmla="*/ 255 h 1737"/>
                  <a:gd name="T86" fmla="*/ 905 w 932"/>
                  <a:gd name="T87" fmla="*/ 1546 h 1737"/>
                  <a:gd name="T88" fmla="*/ 759 w 932"/>
                  <a:gd name="T89" fmla="*/ 1675 h 1737"/>
                  <a:gd name="T90" fmla="*/ 521 w 932"/>
                  <a:gd name="T91" fmla="*/ 1735 h 1737"/>
                  <a:gd name="T92" fmla="*/ 259 w 932"/>
                  <a:gd name="T93" fmla="*/ 1709 h 1737"/>
                  <a:gd name="T94" fmla="*/ 71 w 932"/>
                  <a:gd name="T95" fmla="*/ 1604 h 1737"/>
                  <a:gd name="T96" fmla="*/ 0 w 932"/>
                  <a:gd name="T97" fmla="*/ 1448 h 1737"/>
                  <a:gd name="T98" fmla="*/ 47 w 932"/>
                  <a:gd name="T99" fmla="*/ 160 h 1737"/>
                  <a:gd name="T100" fmla="*/ 214 w 932"/>
                  <a:gd name="T101" fmla="*/ 44 h 1737"/>
                  <a:gd name="T102" fmla="*/ 466 w 932"/>
                  <a:gd name="T103" fmla="*/ 0 h 1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32" h="1737">
                    <a:moveTo>
                      <a:pt x="117" y="1352"/>
                    </a:moveTo>
                    <a:lnTo>
                      <a:pt x="117" y="1448"/>
                    </a:lnTo>
                    <a:lnTo>
                      <a:pt x="120" y="1471"/>
                    </a:lnTo>
                    <a:lnTo>
                      <a:pt x="130" y="1493"/>
                    </a:lnTo>
                    <a:lnTo>
                      <a:pt x="147" y="1515"/>
                    </a:lnTo>
                    <a:lnTo>
                      <a:pt x="169" y="1536"/>
                    </a:lnTo>
                    <a:lnTo>
                      <a:pt x="198" y="1557"/>
                    </a:lnTo>
                    <a:lnTo>
                      <a:pt x="231" y="1575"/>
                    </a:lnTo>
                    <a:lnTo>
                      <a:pt x="270" y="1590"/>
                    </a:lnTo>
                    <a:lnTo>
                      <a:pt x="313" y="1603"/>
                    </a:lnTo>
                    <a:lnTo>
                      <a:pt x="360" y="1613"/>
                    </a:lnTo>
                    <a:lnTo>
                      <a:pt x="411" y="1619"/>
                    </a:lnTo>
                    <a:lnTo>
                      <a:pt x="466" y="1621"/>
                    </a:lnTo>
                    <a:lnTo>
                      <a:pt x="521" y="1619"/>
                    </a:lnTo>
                    <a:lnTo>
                      <a:pt x="571" y="1613"/>
                    </a:lnTo>
                    <a:lnTo>
                      <a:pt x="619" y="1603"/>
                    </a:lnTo>
                    <a:lnTo>
                      <a:pt x="662" y="1590"/>
                    </a:lnTo>
                    <a:lnTo>
                      <a:pt x="700" y="1575"/>
                    </a:lnTo>
                    <a:lnTo>
                      <a:pt x="734" y="1557"/>
                    </a:lnTo>
                    <a:lnTo>
                      <a:pt x="762" y="1536"/>
                    </a:lnTo>
                    <a:lnTo>
                      <a:pt x="784" y="1515"/>
                    </a:lnTo>
                    <a:lnTo>
                      <a:pt x="802" y="1493"/>
                    </a:lnTo>
                    <a:lnTo>
                      <a:pt x="812" y="1471"/>
                    </a:lnTo>
                    <a:lnTo>
                      <a:pt x="815" y="1448"/>
                    </a:lnTo>
                    <a:lnTo>
                      <a:pt x="815" y="1352"/>
                    </a:lnTo>
                    <a:lnTo>
                      <a:pt x="776" y="1376"/>
                    </a:lnTo>
                    <a:lnTo>
                      <a:pt x="734" y="1396"/>
                    </a:lnTo>
                    <a:lnTo>
                      <a:pt x="686" y="1414"/>
                    </a:lnTo>
                    <a:lnTo>
                      <a:pt x="635" y="1428"/>
                    </a:lnTo>
                    <a:lnTo>
                      <a:pt x="582" y="1439"/>
                    </a:lnTo>
                    <a:lnTo>
                      <a:pt x="525" y="1445"/>
                    </a:lnTo>
                    <a:lnTo>
                      <a:pt x="466" y="1448"/>
                    </a:lnTo>
                    <a:lnTo>
                      <a:pt x="407" y="1445"/>
                    </a:lnTo>
                    <a:lnTo>
                      <a:pt x="350" y="1439"/>
                    </a:lnTo>
                    <a:lnTo>
                      <a:pt x="296" y="1428"/>
                    </a:lnTo>
                    <a:lnTo>
                      <a:pt x="246" y="1414"/>
                    </a:lnTo>
                    <a:lnTo>
                      <a:pt x="198" y="1396"/>
                    </a:lnTo>
                    <a:lnTo>
                      <a:pt x="155" y="1376"/>
                    </a:lnTo>
                    <a:lnTo>
                      <a:pt x="117" y="1352"/>
                    </a:lnTo>
                    <a:close/>
                    <a:moveTo>
                      <a:pt x="117" y="1062"/>
                    </a:moveTo>
                    <a:lnTo>
                      <a:pt x="117" y="1158"/>
                    </a:lnTo>
                    <a:lnTo>
                      <a:pt x="120" y="1181"/>
                    </a:lnTo>
                    <a:lnTo>
                      <a:pt x="130" y="1203"/>
                    </a:lnTo>
                    <a:lnTo>
                      <a:pt x="147" y="1225"/>
                    </a:lnTo>
                    <a:lnTo>
                      <a:pt x="169" y="1247"/>
                    </a:lnTo>
                    <a:lnTo>
                      <a:pt x="198" y="1267"/>
                    </a:lnTo>
                    <a:lnTo>
                      <a:pt x="231" y="1285"/>
                    </a:lnTo>
                    <a:lnTo>
                      <a:pt x="270" y="1300"/>
                    </a:lnTo>
                    <a:lnTo>
                      <a:pt x="313" y="1313"/>
                    </a:lnTo>
                    <a:lnTo>
                      <a:pt x="360" y="1323"/>
                    </a:lnTo>
                    <a:lnTo>
                      <a:pt x="411" y="1329"/>
                    </a:lnTo>
                    <a:lnTo>
                      <a:pt x="466" y="1331"/>
                    </a:lnTo>
                    <a:lnTo>
                      <a:pt x="521" y="1329"/>
                    </a:lnTo>
                    <a:lnTo>
                      <a:pt x="571" y="1323"/>
                    </a:lnTo>
                    <a:lnTo>
                      <a:pt x="619" y="1313"/>
                    </a:lnTo>
                    <a:lnTo>
                      <a:pt x="662" y="1300"/>
                    </a:lnTo>
                    <a:lnTo>
                      <a:pt x="700" y="1285"/>
                    </a:lnTo>
                    <a:lnTo>
                      <a:pt x="734" y="1267"/>
                    </a:lnTo>
                    <a:lnTo>
                      <a:pt x="762" y="1247"/>
                    </a:lnTo>
                    <a:lnTo>
                      <a:pt x="784" y="1225"/>
                    </a:lnTo>
                    <a:lnTo>
                      <a:pt x="802" y="1203"/>
                    </a:lnTo>
                    <a:lnTo>
                      <a:pt x="812" y="1181"/>
                    </a:lnTo>
                    <a:lnTo>
                      <a:pt x="815" y="1158"/>
                    </a:lnTo>
                    <a:lnTo>
                      <a:pt x="815" y="1062"/>
                    </a:lnTo>
                    <a:lnTo>
                      <a:pt x="776" y="1086"/>
                    </a:lnTo>
                    <a:lnTo>
                      <a:pt x="734" y="1106"/>
                    </a:lnTo>
                    <a:lnTo>
                      <a:pt x="686" y="1124"/>
                    </a:lnTo>
                    <a:lnTo>
                      <a:pt x="635" y="1139"/>
                    </a:lnTo>
                    <a:lnTo>
                      <a:pt x="582" y="1150"/>
                    </a:lnTo>
                    <a:lnTo>
                      <a:pt x="525" y="1156"/>
                    </a:lnTo>
                    <a:lnTo>
                      <a:pt x="466" y="1158"/>
                    </a:lnTo>
                    <a:lnTo>
                      <a:pt x="407" y="1156"/>
                    </a:lnTo>
                    <a:lnTo>
                      <a:pt x="350" y="1150"/>
                    </a:lnTo>
                    <a:lnTo>
                      <a:pt x="296" y="1139"/>
                    </a:lnTo>
                    <a:lnTo>
                      <a:pt x="246" y="1124"/>
                    </a:lnTo>
                    <a:lnTo>
                      <a:pt x="198" y="1106"/>
                    </a:lnTo>
                    <a:lnTo>
                      <a:pt x="155" y="1086"/>
                    </a:lnTo>
                    <a:lnTo>
                      <a:pt x="117" y="1062"/>
                    </a:lnTo>
                    <a:close/>
                    <a:moveTo>
                      <a:pt x="117" y="772"/>
                    </a:moveTo>
                    <a:lnTo>
                      <a:pt x="117" y="868"/>
                    </a:lnTo>
                    <a:lnTo>
                      <a:pt x="120" y="891"/>
                    </a:lnTo>
                    <a:lnTo>
                      <a:pt x="130" y="913"/>
                    </a:lnTo>
                    <a:lnTo>
                      <a:pt x="147" y="936"/>
                    </a:lnTo>
                    <a:lnTo>
                      <a:pt x="169" y="957"/>
                    </a:lnTo>
                    <a:lnTo>
                      <a:pt x="198" y="977"/>
                    </a:lnTo>
                    <a:lnTo>
                      <a:pt x="231" y="995"/>
                    </a:lnTo>
                    <a:lnTo>
                      <a:pt x="270" y="1010"/>
                    </a:lnTo>
                    <a:lnTo>
                      <a:pt x="313" y="1023"/>
                    </a:lnTo>
                    <a:lnTo>
                      <a:pt x="360" y="1034"/>
                    </a:lnTo>
                    <a:lnTo>
                      <a:pt x="411" y="1040"/>
                    </a:lnTo>
                    <a:lnTo>
                      <a:pt x="466" y="1042"/>
                    </a:lnTo>
                    <a:lnTo>
                      <a:pt x="521" y="1040"/>
                    </a:lnTo>
                    <a:lnTo>
                      <a:pt x="571" y="1034"/>
                    </a:lnTo>
                    <a:lnTo>
                      <a:pt x="619" y="1023"/>
                    </a:lnTo>
                    <a:lnTo>
                      <a:pt x="662" y="1010"/>
                    </a:lnTo>
                    <a:lnTo>
                      <a:pt x="700" y="995"/>
                    </a:lnTo>
                    <a:lnTo>
                      <a:pt x="734" y="977"/>
                    </a:lnTo>
                    <a:lnTo>
                      <a:pt x="762" y="957"/>
                    </a:lnTo>
                    <a:lnTo>
                      <a:pt x="784" y="936"/>
                    </a:lnTo>
                    <a:lnTo>
                      <a:pt x="802" y="913"/>
                    </a:lnTo>
                    <a:lnTo>
                      <a:pt x="812" y="891"/>
                    </a:lnTo>
                    <a:lnTo>
                      <a:pt x="815" y="868"/>
                    </a:lnTo>
                    <a:lnTo>
                      <a:pt x="815" y="772"/>
                    </a:lnTo>
                    <a:lnTo>
                      <a:pt x="776" y="796"/>
                    </a:lnTo>
                    <a:lnTo>
                      <a:pt x="734" y="817"/>
                    </a:lnTo>
                    <a:lnTo>
                      <a:pt x="686" y="835"/>
                    </a:lnTo>
                    <a:lnTo>
                      <a:pt x="635" y="849"/>
                    </a:lnTo>
                    <a:lnTo>
                      <a:pt x="582" y="860"/>
                    </a:lnTo>
                    <a:lnTo>
                      <a:pt x="525" y="866"/>
                    </a:lnTo>
                    <a:lnTo>
                      <a:pt x="466" y="868"/>
                    </a:lnTo>
                    <a:lnTo>
                      <a:pt x="407" y="866"/>
                    </a:lnTo>
                    <a:lnTo>
                      <a:pt x="350" y="860"/>
                    </a:lnTo>
                    <a:lnTo>
                      <a:pt x="296" y="849"/>
                    </a:lnTo>
                    <a:lnTo>
                      <a:pt x="246" y="835"/>
                    </a:lnTo>
                    <a:lnTo>
                      <a:pt x="198" y="817"/>
                    </a:lnTo>
                    <a:lnTo>
                      <a:pt x="155" y="796"/>
                    </a:lnTo>
                    <a:lnTo>
                      <a:pt x="117" y="772"/>
                    </a:lnTo>
                    <a:close/>
                    <a:moveTo>
                      <a:pt x="117" y="482"/>
                    </a:moveTo>
                    <a:lnTo>
                      <a:pt x="117" y="578"/>
                    </a:lnTo>
                    <a:lnTo>
                      <a:pt x="120" y="601"/>
                    </a:lnTo>
                    <a:lnTo>
                      <a:pt x="130" y="624"/>
                    </a:lnTo>
                    <a:lnTo>
                      <a:pt x="147" y="646"/>
                    </a:lnTo>
                    <a:lnTo>
                      <a:pt x="169" y="667"/>
                    </a:lnTo>
                    <a:lnTo>
                      <a:pt x="198" y="687"/>
                    </a:lnTo>
                    <a:lnTo>
                      <a:pt x="231" y="705"/>
                    </a:lnTo>
                    <a:lnTo>
                      <a:pt x="270" y="721"/>
                    </a:lnTo>
                    <a:lnTo>
                      <a:pt x="313" y="734"/>
                    </a:lnTo>
                    <a:lnTo>
                      <a:pt x="360" y="744"/>
                    </a:lnTo>
                    <a:lnTo>
                      <a:pt x="411" y="750"/>
                    </a:lnTo>
                    <a:lnTo>
                      <a:pt x="466" y="753"/>
                    </a:lnTo>
                    <a:lnTo>
                      <a:pt x="521" y="750"/>
                    </a:lnTo>
                    <a:lnTo>
                      <a:pt x="571" y="744"/>
                    </a:lnTo>
                    <a:lnTo>
                      <a:pt x="619" y="734"/>
                    </a:lnTo>
                    <a:lnTo>
                      <a:pt x="662" y="721"/>
                    </a:lnTo>
                    <a:lnTo>
                      <a:pt x="700" y="705"/>
                    </a:lnTo>
                    <a:lnTo>
                      <a:pt x="734" y="687"/>
                    </a:lnTo>
                    <a:lnTo>
                      <a:pt x="762" y="667"/>
                    </a:lnTo>
                    <a:lnTo>
                      <a:pt x="784" y="646"/>
                    </a:lnTo>
                    <a:lnTo>
                      <a:pt x="802" y="624"/>
                    </a:lnTo>
                    <a:lnTo>
                      <a:pt x="812" y="601"/>
                    </a:lnTo>
                    <a:lnTo>
                      <a:pt x="815" y="578"/>
                    </a:lnTo>
                    <a:lnTo>
                      <a:pt x="815" y="482"/>
                    </a:lnTo>
                    <a:lnTo>
                      <a:pt x="776" y="506"/>
                    </a:lnTo>
                    <a:lnTo>
                      <a:pt x="734" y="528"/>
                    </a:lnTo>
                    <a:lnTo>
                      <a:pt x="686" y="545"/>
                    </a:lnTo>
                    <a:lnTo>
                      <a:pt x="635" y="559"/>
                    </a:lnTo>
                    <a:lnTo>
                      <a:pt x="582" y="570"/>
                    </a:lnTo>
                    <a:lnTo>
                      <a:pt x="525" y="576"/>
                    </a:lnTo>
                    <a:lnTo>
                      <a:pt x="466" y="578"/>
                    </a:lnTo>
                    <a:lnTo>
                      <a:pt x="407" y="576"/>
                    </a:lnTo>
                    <a:lnTo>
                      <a:pt x="350" y="570"/>
                    </a:lnTo>
                    <a:lnTo>
                      <a:pt x="296" y="559"/>
                    </a:lnTo>
                    <a:lnTo>
                      <a:pt x="246" y="545"/>
                    </a:lnTo>
                    <a:lnTo>
                      <a:pt x="198" y="528"/>
                    </a:lnTo>
                    <a:lnTo>
                      <a:pt x="155" y="506"/>
                    </a:lnTo>
                    <a:lnTo>
                      <a:pt x="117" y="482"/>
                    </a:lnTo>
                    <a:close/>
                    <a:moveTo>
                      <a:pt x="466" y="115"/>
                    </a:moveTo>
                    <a:lnTo>
                      <a:pt x="411" y="118"/>
                    </a:lnTo>
                    <a:lnTo>
                      <a:pt x="360" y="124"/>
                    </a:lnTo>
                    <a:lnTo>
                      <a:pt x="313" y="134"/>
                    </a:lnTo>
                    <a:lnTo>
                      <a:pt x="270" y="147"/>
                    </a:lnTo>
                    <a:lnTo>
                      <a:pt x="231" y="162"/>
                    </a:lnTo>
                    <a:lnTo>
                      <a:pt x="198" y="180"/>
                    </a:lnTo>
                    <a:lnTo>
                      <a:pt x="169" y="201"/>
                    </a:lnTo>
                    <a:lnTo>
                      <a:pt x="147" y="222"/>
                    </a:lnTo>
                    <a:lnTo>
                      <a:pt x="130" y="244"/>
                    </a:lnTo>
                    <a:lnTo>
                      <a:pt x="120" y="266"/>
                    </a:lnTo>
                    <a:lnTo>
                      <a:pt x="117" y="288"/>
                    </a:lnTo>
                    <a:lnTo>
                      <a:pt x="120" y="312"/>
                    </a:lnTo>
                    <a:lnTo>
                      <a:pt x="130" y="334"/>
                    </a:lnTo>
                    <a:lnTo>
                      <a:pt x="147" y="356"/>
                    </a:lnTo>
                    <a:lnTo>
                      <a:pt x="169" y="377"/>
                    </a:lnTo>
                    <a:lnTo>
                      <a:pt x="198" y="397"/>
                    </a:lnTo>
                    <a:lnTo>
                      <a:pt x="231" y="416"/>
                    </a:lnTo>
                    <a:lnTo>
                      <a:pt x="270" y="431"/>
                    </a:lnTo>
                    <a:lnTo>
                      <a:pt x="313" y="444"/>
                    </a:lnTo>
                    <a:lnTo>
                      <a:pt x="360" y="454"/>
                    </a:lnTo>
                    <a:lnTo>
                      <a:pt x="411" y="460"/>
                    </a:lnTo>
                    <a:lnTo>
                      <a:pt x="466" y="463"/>
                    </a:lnTo>
                    <a:lnTo>
                      <a:pt x="521" y="460"/>
                    </a:lnTo>
                    <a:lnTo>
                      <a:pt x="571" y="454"/>
                    </a:lnTo>
                    <a:lnTo>
                      <a:pt x="619" y="444"/>
                    </a:lnTo>
                    <a:lnTo>
                      <a:pt x="662" y="431"/>
                    </a:lnTo>
                    <a:lnTo>
                      <a:pt x="700" y="416"/>
                    </a:lnTo>
                    <a:lnTo>
                      <a:pt x="734" y="397"/>
                    </a:lnTo>
                    <a:lnTo>
                      <a:pt x="762" y="377"/>
                    </a:lnTo>
                    <a:lnTo>
                      <a:pt x="784" y="356"/>
                    </a:lnTo>
                    <a:lnTo>
                      <a:pt x="802" y="334"/>
                    </a:lnTo>
                    <a:lnTo>
                      <a:pt x="812" y="312"/>
                    </a:lnTo>
                    <a:lnTo>
                      <a:pt x="815" y="288"/>
                    </a:lnTo>
                    <a:lnTo>
                      <a:pt x="812" y="266"/>
                    </a:lnTo>
                    <a:lnTo>
                      <a:pt x="802" y="244"/>
                    </a:lnTo>
                    <a:lnTo>
                      <a:pt x="784" y="222"/>
                    </a:lnTo>
                    <a:lnTo>
                      <a:pt x="762" y="201"/>
                    </a:lnTo>
                    <a:lnTo>
                      <a:pt x="734" y="180"/>
                    </a:lnTo>
                    <a:lnTo>
                      <a:pt x="700" y="162"/>
                    </a:lnTo>
                    <a:lnTo>
                      <a:pt x="662" y="147"/>
                    </a:lnTo>
                    <a:lnTo>
                      <a:pt x="619" y="134"/>
                    </a:lnTo>
                    <a:lnTo>
                      <a:pt x="571" y="124"/>
                    </a:lnTo>
                    <a:lnTo>
                      <a:pt x="521" y="118"/>
                    </a:lnTo>
                    <a:lnTo>
                      <a:pt x="466" y="115"/>
                    </a:lnTo>
                    <a:close/>
                    <a:moveTo>
                      <a:pt x="466" y="0"/>
                    </a:moveTo>
                    <a:lnTo>
                      <a:pt x="521" y="1"/>
                    </a:lnTo>
                    <a:lnTo>
                      <a:pt x="573" y="7"/>
                    </a:lnTo>
                    <a:lnTo>
                      <a:pt x="624" y="16"/>
                    </a:lnTo>
                    <a:lnTo>
                      <a:pt x="673" y="28"/>
                    </a:lnTo>
                    <a:lnTo>
                      <a:pt x="718" y="44"/>
                    </a:lnTo>
                    <a:lnTo>
                      <a:pt x="759" y="62"/>
                    </a:lnTo>
                    <a:lnTo>
                      <a:pt x="797" y="83"/>
                    </a:lnTo>
                    <a:lnTo>
                      <a:pt x="831" y="107"/>
                    </a:lnTo>
                    <a:lnTo>
                      <a:pt x="861" y="133"/>
                    </a:lnTo>
                    <a:lnTo>
                      <a:pt x="885" y="160"/>
                    </a:lnTo>
                    <a:lnTo>
                      <a:pt x="905" y="190"/>
                    </a:lnTo>
                    <a:lnTo>
                      <a:pt x="919" y="222"/>
                    </a:lnTo>
                    <a:lnTo>
                      <a:pt x="929" y="255"/>
                    </a:lnTo>
                    <a:lnTo>
                      <a:pt x="932" y="288"/>
                    </a:lnTo>
                    <a:lnTo>
                      <a:pt x="932" y="1448"/>
                    </a:lnTo>
                    <a:lnTo>
                      <a:pt x="929" y="1482"/>
                    </a:lnTo>
                    <a:lnTo>
                      <a:pt x="919" y="1515"/>
                    </a:lnTo>
                    <a:lnTo>
                      <a:pt x="905" y="1546"/>
                    </a:lnTo>
                    <a:lnTo>
                      <a:pt x="885" y="1577"/>
                    </a:lnTo>
                    <a:lnTo>
                      <a:pt x="861" y="1604"/>
                    </a:lnTo>
                    <a:lnTo>
                      <a:pt x="831" y="1630"/>
                    </a:lnTo>
                    <a:lnTo>
                      <a:pt x="797" y="1653"/>
                    </a:lnTo>
                    <a:lnTo>
                      <a:pt x="759" y="1675"/>
                    </a:lnTo>
                    <a:lnTo>
                      <a:pt x="718" y="1693"/>
                    </a:lnTo>
                    <a:lnTo>
                      <a:pt x="673" y="1709"/>
                    </a:lnTo>
                    <a:lnTo>
                      <a:pt x="624" y="1721"/>
                    </a:lnTo>
                    <a:lnTo>
                      <a:pt x="573" y="1730"/>
                    </a:lnTo>
                    <a:lnTo>
                      <a:pt x="521" y="1735"/>
                    </a:lnTo>
                    <a:lnTo>
                      <a:pt x="466" y="1737"/>
                    </a:lnTo>
                    <a:lnTo>
                      <a:pt x="411" y="1735"/>
                    </a:lnTo>
                    <a:lnTo>
                      <a:pt x="357" y="1730"/>
                    </a:lnTo>
                    <a:lnTo>
                      <a:pt x="308" y="1721"/>
                    </a:lnTo>
                    <a:lnTo>
                      <a:pt x="259" y="1709"/>
                    </a:lnTo>
                    <a:lnTo>
                      <a:pt x="214" y="1693"/>
                    </a:lnTo>
                    <a:lnTo>
                      <a:pt x="173" y="1675"/>
                    </a:lnTo>
                    <a:lnTo>
                      <a:pt x="135" y="1653"/>
                    </a:lnTo>
                    <a:lnTo>
                      <a:pt x="101" y="1630"/>
                    </a:lnTo>
                    <a:lnTo>
                      <a:pt x="71" y="1604"/>
                    </a:lnTo>
                    <a:lnTo>
                      <a:pt x="47" y="1577"/>
                    </a:lnTo>
                    <a:lnTo>
                      <a:pt x="26" y="1546"/>
                    </a:lnTo>
                    <a:lnTo>
                      <a:pt x="12" y="1515"/>
                    </a:lnTo>
                    <a:lnTo>
                      <a:pt x="3" y="1482"/>
                    </a:lnTo>
                    <a:lnTo>
                      <a:pt x="0" y="1448"/>
                    </a:lnTo>
                    <a:lnTo>
                      <a:pt x="0" y="288"/>
                    </a:lnTo>
                    <a:lnTo>
                      <a:pt x="3" y="255"/>
                    </a:lnTo>
                    <a:lnTo>
                      <a:pt x="12" y="222"/>
                    </a:lnTo>
                    <a:lnTo>
                      <a:pt x="26" y="190"/>
                    </a:lnTo>
                    <a:lnTo>
                      <a:pt x="47" y="160"/>
                    </a:lnTo>
                    <a:lnTo>
                      <a:pt x="71" y="133"/>
                    </a:lnTo>
                    <a:lnTo>
                      <a:pt x="101" y="107"/>
                    </a:lnTo>
                    <a:lnTo>
                      <a:pt x="135" y="83"/>
                    </a:lnTo>
                    <a:lnTo>
                      <a:pt x="173" y="62"/>
                    </a:lnTo>
                    <a:lnTo>
                      <a:pt x="214" y="44"/>
                    </a:lnTo>
                    <a:lnTo>
                      <a:pt x="259" y="28"/>
                    </a:lnTo>
                    <a:lnTo>
                      <a:pt x="308" y="16"/>
                    </a:lnTo>
                    <a:lnTo>
                      <a:pt x="357" y="7"/>
                    </a:lnTo>
                    <a:lnTo>
                      <a:pt x="411" y="1"/>
                    </a:lnTo>
                    <a:lnTo>
                      <a:pt x="46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8" name="Freeform 1495"/>
              <p:cNvSpPr>
                <a:spLocks noEditPoints="1"/>
              </p:cNvSpPr>
              <p:nvPr/>
            </p:nvSpPr>
            <p:spPr bwMode="auto">
              <a:xfrm>
                <a:off x="5014" y="3604"/>
                <a:ext cx="67" cy="228"/>
              </a:xfrm>
              <a:custGeom>
                <a:avLst/>
                <a:gdLst>
                  <a:gd name="T0" fmla="*/ 232 w 932"/>
                  <a:gd name="T1" fmla="*/ 3024 h 3186"/>
                  <a:gd name="T2" fmla="*/ 618 w 932"/>
                  <a:gd name="T3" fmla="*/ 3052 h 3186"/>
                  <a:gd name="T4" fmla="*/ 815 w 932"/>
                  <a:gd name="T5" fmla="*/ 2897 h 3186"/>
                  <a:gd name="T6" fmla="*/ 466 w 932"/>
                  <a:gd name="T7" fmla="*/ 2897 h 3186"/>
                  <a:gd name="T8" fmla="*/ 116 w 932"/>
                  <a:gd name="T9" fmla="*/ 2511 h 3186"/>
                  <a:gd name="T10" fmla="*/ 269 w 932"/>
                  <a:gd name="T11" fmla="*/ 2749 h 3186"/>
                  <a:gd name="T12" fmla="*/ 662 w 932"/>
                  <a:gd name="T13" fmla="*/ 2749 h 3186"/>
                  <a:gd name="T14" fmla="*/ 815 w 932"/>
                  <a:gd name="T15" fmla="*/ 2511 h 3186"/>
                  <a:gd name="T16" fmla="*/ 406 w 932"/>
                  <a:gd name="T17" fmla="*/ 2605 h 3186"/>
                  <a:gd name="T18" fmla="*/ 116 w 932"/>
                  <a:gd name="T19" fmla="*/ 2317 h 3186"/>
                  <a:gd name="T20" fmla="*/ 313 w 932"/>
                  <a:gd name="T21" fmla="*/ 2472 h 3186"/>
                  <a:gd name="T22" fmla="*/ 700 w 932"/>
                  <a:gd name="T23" fmla="*/ 2444 h 3186"/>
                  <a:gd name="T24" fmla="*/ 777 w 932"/>
                  <a:gd name="T25" fmla="*/ 2245 h 3186"/>
                  <a:gd name="T26" fmla="*/ 349 w 932"/>
                  <a:gd name="T27" fmla="*/ 2309 h 3186"/>
                  <a:gd name="T28" fmla="*/ 120 w 932"/>
                  <a:gd name="T29" fmla="*/ 2050 h 3186"/>
                  <a:gd name="T30" fmla="*/ 359 w 932"/>
                  <a:gd name="T31" fmla="*/ 2193 h 3186"/>
                  <a:gd name="T32" fmla="*/ 734 w 932"/>
                  <a:gd name="T33" fmla="*/ 2136 h 3186"/>
                  <a:gd name="T34" fmla="*/ 733 w 932"/>
                  <a:gd name="T35" fmla="*/ 1977 h 3186"/>
                  <a:gd name="T36" fmla="*/ 295 w 932"/>
                  <a:gd name="T37" fmla="*/ 2008 h 3186"/>
                  <a:gd name="T38" fmla="*/ 130 w 932"/>
                  <a:gd name="T39" fmla="*/ 1783 h 3186"/>
                  <a:gd name="T40" fmla="*/ 411 w 932"/>
                  <a:gd name="T41" fmla="*/ 1909 h 3186"/>
                  <a:gd name="T42" fmla="*/ 762 w 932"/>
                  <a:gd name="T43" fmla="*/ 1826 h 3186"/>
                  <a:gd name="T44" fmla="*/ 686 w 932"/>
                  <a:gd name="T45" fmla="*/ 1704 h 3186"/>
                  <a:gd name="T46" fmla="*/ 245 w 932"/>
                  <a:gd name="T47" fmla="*/ 1704 h 3186"/>
                  <a:gd name="T48" fmla="*/ 146 w 932"/>
                  <a:gd name="T49" fmla="*/ 1515 h 3186"/>
                  <a:gd name="T50" fmla="*/ 466 w 932"/>
                  <a:gd name="T51" fmla="*/ 1622 h 3186"/>
                  <a:gd name="T52" fmla="*/ 785 w 932"/>
                  <a:gd name="T53" fmla="*/ 1515 h 3186"/>
                  <a:gd name="T54" fmla="*/ 635 w 932"/>
                  <a:gd name="T55" fmla="*/ 1428 h 3186"/>
                  <a:gd name="T56" fmla="*/ 198 w 932"/>
                  <a:gd name="T57" fmla="*/ 1397 h 3186"/>
                  <a:gd name="T58" fmla="*/ 170 w 932"/>
                  <a:gd name="T59" fmla="*/ 1247 h 3186"/>
                  <a:gd name="T60" fmla="*/ 520 w 932"/>
                  <a:gd name="T61" fmla="*/ 1329 h 3186"/>
                  <a:gd name="T62" fmla="*/ 801 w 932"/>
                  <a:gd name="T63" fmla="*/ 1203 h 3186"/>
                  <a:gd name="T64" fmla="*/ 582 w 932"/>
                  <a:gd name="T65" fmla="*/ 1150 h 3186"/>
                  <a:gd name="T66" fmla="*/ 155 w 932"/>
                  <a:gd name="T67" fmla="*/ 1086 h 3186"/>
                  <a:gd name="T68" fmla="*/ 197 w 932"/>
                  <a:gd name="T69" fmla="*/ 977 h 3186"/>
                  <a:gd name="T70" fmla="*/ 572 w 932"/>
                  <a:gd name="T71" fmla="*/ 1034 h 3186"/>
                  <a:gd name="T72" fmla="*/ 811 w 932"/>
                  <a:gd name="T73" fmla="*/ 891 h 3186"/>
                  <a:gd name="T74" fmla="*/ 525 w 932"/>
                  <a:gd name="T75" fmla="*/ 866 h 3186"/>
                  <a:gd name="T76" fmla="*/ 116 w 932"/>
                  <a:gd name="T77" fmla="*/ 772 h 3186"/>
                  <a:gd name="T78" fmla="*/ 232 w 932"/>
                  <a:gd name="T79" fmla="*/ 705 h 3186"/>
                  <a:gd name="T80" fmla="*/ 618 w 932"/>
                  <a:gd name="T81" fmla="*/ 735 h 3186"/>
                  <a:gd name="T82" fmla="*/ 815 w 932"/>
                  <a:gd name="T83" fmla="*/ 579 h 3186"/>
                  <a:gd name="T84" fmla="*/ 466 w 932"/>
                  <a:gd name="T85" fmla="*/ 579 h 3186"/>
                  <a:gd name="T86" fmla="*/ 466 w 932"/>
                  <a:gd name="T87" fmla="*/ 116 h 3186"/>
                  <a:gd name="T88" fmla="*/ 146 w 932"/>
                  <a:gd name="T89" fmla="*/ 222 h 3186"/>
                  <a:gd name="T90" fmla="*/ 197 w 932"/>
                  <a:gd name="T91" fmla="*/ 398 h 3186"/>
                  <a:gd name="T92" fmla="*/ 572 w 932"/>
                  <a:gd name="T93" fmla="*/ 454 h 3186"/>
                  <a:gd name="T94" fmla="*/ 811 w 932"/>
                  <a:gd name="T95" fmla="*/ 312 h 3186"/>
                  <a:gd name="T96" fmla="*/ 662 w 932"/>
                  <a:gd name="T97" fmla="*/ 147 h 3186"/>
                  <a:gd name="T98" fmla="*/ 624 w 932"/>
                  <a:gd name="T99" fmla="*/ 16 h 3186"/>
                  <a:gd name="T100" fmla="*/ 904 w 932"/>
                  <a:gd name="T101" fmla="*/ 191 h 3186"/>
                  <a:gd name="T102" fmla="*/ 885 w 932"/>
                  <a:gd name="T103" fmla="*/ 3026 h 3186"/>
                  <a:gd name="T104" fmla="*/ 574 w 932"/>
                  <a:gd name="T105" fmla="*/ 3179 h 3186"/>
                  <a:gd name="T106" fmla="*/ 173 w 932"/>
                  <a:gd name="T107" fmla="*/ 3124 h 3186"/>
                  <a:gd name="T108" fmla="*/ 0 w 932"/>
                  <a:gd name="T109" fmla="*/ 2897 h 3186"/>
                  <a:gd name="T110" fmla="*/ 135 w 932"/>
                  <a:gd name="T111" fmla="*/ 83 h 3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932" h="3186">
                    <a:moveTo>
                      <a:pt x="116" y="2801"/>
                    </a:moveTo>
                    <a:lnTo>
                      <a:pt x="116" y="2897"/>
                    </a:lnTo>
                    <a:lnTo>
                      <a:pt x="120" y="2920"/>
                    </a:lnTo>
                    <a:lnTo>
                      <a:pt x="130" y="2942"/>
                    </a:lnTo>
                    <a:lnTo>
                      <a:pt x="146" y="2964"/>
                    </a:lnTo>
                    <a:lnTo>
                      <a:pt x="170" y="2985"/>
                    </a:lnTo>
                    <a:lnTo>
                      <a:pt x="197" y="3006"/>
                    </a:lnTo>
                    <a:lnTo>
                      <a:pt x="232" y="3024"/>
                    </a:lnTo>
                    <a:lnTo>
                      <a:pt x="269" y="3039"/>
                    </a:lnTo>
                    <a:lnTo>
                      <a:pt x="313" y="3052"/>
                    </a:lnTo>
                    <a:lnTo>
                      <a:pt x="359" y="3062"/>
                    </a:lnTo>
                    <a:lnTo>
                      <a:pt x="411" y="3068"/>
                    </a:lnTo>
                    <a:lnTo>
                      <a:pt x="466" y="3070"/>
                    </a:lnTo>
                    <a:lnTo>
                      <a:pt x="520" y="3068"/>
                    </a:lnTo>
                    <a:lnTo>
                      <a:pt x="572" y="3062"/>
                    </a:lnTo>
                    <a:lnTo>
                      <a:pt x="618" y="3052"/>
                    </a:lnTo>
                    <a:lnTo>
                      <a:pt x="662" y="3039"/>
                    </a:lnTo>
                    <a:lnTo>
                      <a:pt x="700" y="3024"/>
                    </a:lnTo>
                    <a:lnTo>
                      <a:pt x="734" y="3006"/>
                    </a:lnTo>
                    <a:lnTo>
                      <a:pt x="762" y="2985"/>
                    </a:lnTo>
                    <a:lnTo>
                      <a:pt x="785" y="2964"/>
                    </a:lnTo>
                    <a:lnTo>
                      <a:pt x="801" y="2942"/>
                    </a:lnTo>
                    <a:lnTo>
                      <a:pt x="811" y="2920"/>
                    </a:lnTo>
                    <a:lnTo>
                      <a:pt x="815" y="2897"/>
                    </a:lnTo>
                    <a:lnTo>
                      <a:pt x="815" y="2801"/>
                    </a:lnTo>
                    <a:lnTo>
                      <a:pt x="777" y="2825"/>
                    </a:lnTo>
                    <a:lnTo>
                      <a:pt x="733" y="2845"/>
                    </a:lnTo>
                    <a:lnTo>
                      <a:pt x="686" y="2863"/>
                    </a:lnTo>
                    <a:lnTo>
                      <a:pt x="635" y="2877"/>
                    </a:lnTo>
                    <a:lnTo>
                      <a:pt x="582" y="2888"/>
                    </a:lnTo>
                    <a:lnTo>
                      <a:pt x="525" y="2894"/>
                    </a:lnTo>
                    <a:lnTo>
                      <a:pt x="466" y="2897"/>
                    </a:lnTo>
                    <a:lnTo>
                      <a:pt x="406" y="2894"/>
                    </a:lnTo>
                    <a:lnTo>
                      <a:pt x="349" y="2888"/>
                    </a:lnTo>
                    <a:lnTo>
                      <a:pt x="295" y="2877"/>
                    </a:lnTo>
                    <a:lnTo>
                      <a:pt x="245" y="2863"/>
                    </a:lnTo>
                    <a:lnTo>
                      <a:pt x="198" y="2845"/>
                    </a:lnTo>
                    <a:lnTo>
                      <a:pt x="155" y="2825"/>
                    </a:lnTo>
                    <a:lnTo>
                      <a:pt x="116" y="2801"/>
                    </a:lnTo>
                    <a:close/>
                    <a:moveTo>
                      <a:pt x="116" y="2511"/>
                    </a:moveTo>
                    <a:lnTo>
                      <a:pt x="116" y="2607"/>
                    </a:lnTo>
                    <a:lnTo>
                      <a:pt x="120" y="2630"/>
                    </a:lnTo>
                    <a:lnTo>
                      <a:pt x="130" y="2652"/>
                    </a:lnTo>
                    <a:lnTo>
                      <a:pt x="146" y="2674"/>
                    </a:lnTo>
                    <a:lnTo>
                      <a:pt x="170" y="2696"/>
                    </a:lnTo>
                    <a:lnTo>
                      <a:pt x="197" y="2716"/>
                    </a:lnTo>
                    <a:lnTo>
                      <a:pt x="232" y="2734"/>
                    </a:lnTo>
                    <a:lnTo>
                      <a:pt x="269" y="2749"/>
                    </a:lnTo>
                    <a:lnTo>
                      <a:pt x="313" y="2762"/>
                    </a:lnTo>
                    <a:lnTo>
                      <a:pt x="359" y="2772"/>
                    </a:lnTo>
                    <a:lnTo>
                      <a:pt x="411" y="2778"/>
                    </a:lnTo>
                    <a:lnTo>
                      <a:pt x="466" y="2780"/>
                    </a:lnTo>
                    <a:lnTo>
                      <a:pt x="520" y="2778"/>
                    </a:lnTo>
                    <a:lnTo>
                      <a:pt x="572" y="2772"/>
                    </a:lnTo>
                    <a:lnTo>
                      <a:pt x="618" y="2762"/>
                    </a:lnTo>
                    <a:lnTo>
                      <a:pt x="662" y="2749"/>
                    </a:lnTo>
                    <a:lnTo>
                      <a:pt x="700" y="2734"/>
                    </a:lnTo>
                    <a:lnTo>
                      <a:pt x="734" y="2716"/>
                    </a:lnTo>
                    <a:lnTo>
                      <a:pt x="762" y="2696"/>
                    </a:lnTo>
                    <a:lnTo>
                      <a:pt x="785" y="2674"/>
                    </a:lnTo>
                    <a:lnTo>
                      <a:pt x="801" y="2652"/>
                    </a:lnTo>
                    <a:lnTo>
                      <a:pt x="811" y="2630"/>
                    </a:lnTo>
                    <a:lnTo>
                      <a:pt x="815" y="2607"/>
                    </a:lnTo>
                    <a:lnTo>
                      <a:pt x="815" y="2511"/>
                    </a:lnTo>
                    <a:lnTo>
                      <a:pt x="777" y="2535"/>
                    </a:lnTo>
                    <a:lnTo>
                      <a:pt x="733" y="2555"/>
                    </a:lnTo>
                    <a:lnTo>
                      <a:pt x="686" y="2573"/>
                    </a:lnTo>
                    <a:lnTo>
                      <a:pt x="635" y="2588"/>
                    </a:lnTo>
                    <a:lnTo>
                      <a:pt x="582" y="2599"/>
                    </a:lnTo>
                    <a:lnTo>
                      <a:pt x="525" y="2605"/>
                    </a:lnTo>
                    <a:lnTo>
                      <a:pt x="466" y="2607"/>
                    </a:lnTo>
                    <a:lnTo>
                      <a:pt x="406" y="2605"/>
                    </a:lnTo>
                    <a:lnTo>
                      <a:pt x="349" y="2599"/>
                    </a:lnTo>
                    <a:lnTo>
                      <a:pt x="295" y="2588"/>
                    </a:lnTo>
                    <a:lnTo>
                      <a:pt x="245" y="2573"/>
                    </a:lnTo>
                    <a:lnTo>
                      <a:pt x="198" y="2555"/>
                    </a:lnTo>
                    <a:lnTo>
                      <a:pt x="155" y="2535"/>
                    </a:lnTo>
                    <a:lnTo>
                      <a:pt x="116" y="2511"/>
                    </a:lnTo>
                    <a:close/>
                    <a:moveTo>
                      <a:pt x="116" y="2221"/>
                    </a:moveTo>
                    <a:lnTo>
                      <a:pt x="116" y="2317"/>
                    </a:lnTo>
                    <a:lnTo>
                      <a:pt x="120" y="2340"/>
                    </a:lnTo>
                    <a:lnTo>
                      <a:pt x="130" y="2362"/>
                    </a:lnTo>
                    <a:lnTo>
                      <a:pt x="146" y="2385"/>
                    </a:lnTo>
                    <a:lnTo>
                      <a:pt x="170" y="2406"/>
                    </a:lnTo>
                    <a:lnTo>
                      <a:pt x="197" y="2426"/>
                    </a:lnTo>
                    <a:lnTo>
                      <a:pt x="232" y="2444"/>
                    </a:lnTo>
                    <a:lnTo>
                      <a:pt x="269" y="2459"/>
                    </a:lnTo>
                    <a:lnTo>
                      <a:pt x="313" y="2472"/>
                    </a:lnTo>
                    <a:lnTo>
                      <a:pt x="359" y="2483"/>
                    </a:lnTo>
                    <a:lnTo>
                      <a:pt x="411" y="2489"/>
                    </a:lnTo>
                    <a:lnTo>
                      <a:pt x="466" y="2491"/>
                    </a:lnTo>
                    <a:lnTo>
                      <a:pt x="520" y="2489"/>
                    </a:lnTo>
                    <a:lnTo>
                      <a:pt x="572" y="2483"/>
                    </a:lnTo>
                    <a:lnTo>
                      <a:pt x="618" y="2472"/>
                    </a:lnTo>
                    <a:lnTo>
                      <a:pt x="662" y="2459"/>
                    </a:lnTo>
                    <a:lnTo>
                      <a:pt x="700" y="2444"/>
                    </a:lnTo>
                    <a:lnTo>
                      <a:pt x="734" y="2426"/>
                    </a:lnTo>
                    <a:lnTo>
                      <a:pt x="762" y="2406"/>
                    </a:lnTo>
                    <a:lnTo>
                      <a:pt x="785" y="2385"/>
                    </a:lnTo>
                    <a:lnTo>
                      <a:pt x="801" y="2362"/>
                    </a:lnTo>
                    <a:lnTo>
                      <a:pt x="811" y="2340"/>
                    </a:lnTo>
                    <a:lnTo>
                      <a:pt x="815" y="2317"/>
                    </a:lnTo>
                    <a:lnTo>
                      <a:pt x="815" y="2221"/>
                    </a:lnTo>
                    <a:lnTo>
                      <a:pt x="777" y="2245"/>
                    </a:lnTo>
                    <a:lnTo>
                      <a:pt x="733" y="2266"/>
                    </a:lnTo>
                    <a:lnTo>
                      <a:pt x="686" y="2284"/>
                    </a:lnTo>
                    <a:lnTo>
                      <a:pt x="635" y="2298"/>
                    </a:lnTo>
                    <a:lnTo>
                      <a:pt x="582" y="2309"/>
                    </a:lnTo>
                    <a:lnTo>
                      <a:pt x="525" y="2315"/>
                    </a:lnTo>
                    <a:lnTo>
                      <a:pt x="466" y="2317"/>
                    </a:lnTo>
                    <a:lnTo>
                      <a:pt x="406" y="2315"/>
                    </a:lnTo>
                    <a:lnTo>
                      <a:pt x="349" y="2309"/>
                    </a:lnTo>
                    <a:lnTo>
                      <a:pt x="295" y="2298"/>
                    </a:lnTo>
                    <a:lnTo>
                      <a:pt x="245" y="2284"/>
                    </a:lnTo>
                    <a:lnTo>
                      <a:pt x="198" y="2266"/>
                    </a:lnTo>
                    <a:lnTo>
                      <a:pt x="155" y="2245"/>
                    </a:lnTo>
                    <a:lnTo>
                      <a:pt x="116" y="2221"/>
                    </a:lnTo>
                    <a:close/>
                    <a:moveTo>
                      <a:pt x="116" y="1931"/>
                    </a:moveTo>
                    <a:lnTo>
                      <a:pt x="116" y="2027"/>
                    </a:lnTo>
                    <a:lnTo>
                      <a:pt x="120" y="2050"/>
                    </a:lnTo>
                    <a:lnTo>
                      <a:pt x="130" y="2073"/>
                    </a:lnTo>
                    <a:lnTo>
                      <a:pt x="146" y="2095"/>
                    </a:lnTo>
                    <a:lnTo>
                      <a:pt x="170" y="2116"/>
                    </a:lnTo>
                    <a:lnTo>
                      <a:pt x="197" y="2136"/>
                    </a:lnTo>
                    <a:lnTo>
                      <a:pt x="232" y="2154"/>
                    </a:lnTo>
                    <a:lnTo>
                      <a:pt x="269" y="2170"/>
                    </a:lnTo>
                    <a:lnTo>
                      <a:pt x="313" y="2183"/>
                    </a:lnTo>
                    <a:lnTo>
                      <a:pt x="359" y="2193"/>
                    </a:lnTo>
                    <a:lnTo>
                      <a:pt x="411" y="2199"/>
                    </a:lnTo>
                    <a:lnTo>
                      <a:pt x="466" y="2202"/>
                    </a:lnTo>
                    <a:lnTo>
                      <a:pt x="520" y="2199"/>
                    </a:lnTo>
                    <a:lnTo>
                      <a:pt x="572" y="2193"/>
                    </a:lnTo>
                    <a:lnTo>
                      <a:pt x="618" y="2183"/>
                    </a:lnTo>
                    <a:lnTo>
                      <a:pt x="662" y="2170"/>
                    </a:lnTo>
                    <a:lnTo>
                      <a:pt x="700" y="2154"/>
                    </a:lnTo>
                    <a:lnTo>
                      <a:pt x="734" y="2136"/>
                    </a:lnTo>
                    <a:lnTo>
                      <a:pt x="762" y="2116"/>
                    </a:lnTo>
                    <a:lnTo>
                      <a:pt x="785" y="2095"/>
                    </a:lnTo>
                    <a:lnTo>
                      <a:pt x="801" y="2073"/>
                    </a:lnTo>
                    <a:lnTo>
                      <a:pt x="811" y="2050"/>
                    </a:lnTo>
                    <a:lnTo>
                      <a:pt x="815" y="2027"/>
                    </a:lnTo>
                    <a:lnTo>
                      <a:pt x="815" y="1931"/>
                    </a:lnTo>
                    <a:lnTo>
                      <a:pt x="777" y="1955"/>
                    </a:lnTo>
                    <a:lnTo>
                      <a:pt x="733" y="1977"/>
                    </a:lnTo>
                    <a:lnTo>
                      <a:pt x="686" y="1994"/>
                    </a:lnTo>
                    <a:lnTo>
                      <a:pt x="635" y="2008"/>
                    </a:lnTo>
                    <a:lnTo>
                      <a:pt x="582" y="2019"/>
                    </a:lnTo>
                    <a:lnTo>
                      <a:pt x="525" y="2025"/>
                    </a:lnTo>
                    <a:lnTo>
                      <a:pt x="466" y="2027"/>
                    </a:lnTo>
                    <a:lnTo>
                      <a:pt x="406" y="2025"/>
                    </a:lnTo>
                    <a:lnTo>
                      <a:pt x="349" y="2019"/>
                    </a:lnTo>
                    <a:lnTo>
                      <a:pt x="295" y="2008"/>
                    </a:lnTo>
                    <a:lnTo>
                      <a:pt x="245" y="1994"/>
                    </a:lnTo>
                    <a:lnTo>
                      <a:pt x="198" y="1977"/>
                    </a:lnTo>
                    <a:lnTo>
                      <a:pt x="155" y="1955"/>
                    </a:lnTo>
                    <a:lnTo>
                      <a:pt x="116" y="1931"/>
                    </a:lnTo>
                    <a:close/>
                    <a:moveTo>
                      <a:pt x="116" y="1641"/>
                    </a:moveTo>
                    <a:lnTo>
                      <a:pt x="116" y="1737"/>
                    </a:lnTo>
                    <a:lnTo>
                      <a:pt x="120" y="1761"/>
                    </a:lnTo>
                    <a:lnTo>
                      <a:pt x="130" y="1783"/>
                    </a:lnTo>
                    <a:lnTo>
                      <a:pt x="146" y="1805"/>
                    </a:lnTo>
                    <a:lnTo>
                      <a:pt x="170" y="1826"/>
                    </a:lnTo>
                    <a:lnTo>
                      <a:pt x="197" y="1846"/>
                    </a:lnTo>
                    <a:lnTo>
                      <a:pt x="232" y="1865"/>
                    </a:lnTo>
                    <a:lnTo>
                      <a:pt x="269" y="1880"/>
                    </a:lnTo>
                    <a:lnTo>
                      <a:pt x="313" y="1893"/>
                    </a:lnTo>
                    <a:lnTo>
                      <a:pt x="359" y="1903"/>
                    </a:lnTo>
                    <a:lnTo>
                      <a:pt x="411" y="1909"/>
                    </a:lnTo>
                    <a:lnTo>
                      <a:pt x="466" y="1912"/>
                    </a:lnTo>
                    <a:lnTo>
                      <a:pt x="520" y="1909"/>
                    </a:lnTo>
                    <a:lnTo>
                      <a:pt x="572" y="1903"/>
                    </a:lnTo>
                    <a:lnTo>
                      <a:pt x="618" y="1893"/>
                    </a:lnTo>
                    <a:lnTo>
                      <a:pt x="662" y="1880"/>
                    </a:lnTo>
                    <a:lnTo>
                      <a:pt x="700" y="1865"/>
                    </a:lnTo>
                    <a:lnTo>
                      <a:pt x="734" y="1846"/>
                    </a:lnTo>
                    <a:lnTo>
                      <a:pt x="762" y="1826"/>
                    </a:lnTo>
                    <a:lnTo>
                      <a:pt x="785" y="1805"/>
                    </a:lnTo>
                    <a:lnTo>
                      <a:pt x="801" y="1783"/>
                    </a:lnTo>
                    <a:lnTo>
                      <a:pt x="811" y="1761"/>
                    </a:lnTo>
                    <a:lnTo>
                      <a:pt x="815" y="1737"/>
                    </a:lnTo>
                    <a:lnTo>
                      <a:pt x="815" y="1641"/>
                    </a:lnTo>
                    <a:lnTo>
                      <a:pt x="777" y="1666"/>
                    </a:lnTo>
                    <a:lnTo>
                      <a:pt x="733" y="1687"/>
                    </a:lnTo>
                    <a:lnTo>
                      <a:pt x="686" y="1704"/>
                    </a:lnTo>
                    <a:lnTo>
                      <a:pt x="635" y="1718"/>
                    </a:lnTo>
                    <a:lnTo>
                      <a:pt x="582" y="1729"/>
                    </a:lnTo>
                    <a:lnTo>
                      <a:pt x="525" y="1735"/>
                    </a:lnTo>
                    <a:lnTo>
                      <a:pt x="466" y="1737"/>
                    </a:lnTo>
                    <a:lnTo>
                      <a:pt x="406" y="1735"/>
                    </a:lnTo>
                    <a:lnTo>
                      <a:pt x="349" y="1729"/>
                    </a:lnTo>
                    <a:lnTo>
                      <a:pt x="295" y="1718"/>
                    </a:lnTo>
                    <a:lnTo>
                      <a:pt x="245" y="1704"/>
                    </a:lnTo>
                    <a:lnTo>
                      <a:pt x="198" y="1687"/>
                    </a:lnTo>
                    <a:lnTo>
                      <a:pt x="155" y="1666"/>
                    </a:lnTo>
                    <a:lnTo>
                      <a:pt x="116" y="1641"/>
                    </a:lnTo>
                    <a:close/>
                    <a:moveTo>
                      <a:pt x="116" y="1352"/>
                    </a:moveTo>
                    <a:lnTo>
                      <a:pt x="116" y="1449"/>
                    </a:lnTo>
                    <a:lnTo>
                      <a:pt x="120" y="1471"/>
                    </a:lnTo>
                    <a:lnTo>
                      <a:pt x="130" y="1493"/>
                    </a:lnTo>
                    <a:lnTo>
                      <a:pt x="146" y="1515"/>
                    </a:lnTo>
                    <a:lnTo>
                      <a:pt x="170" y="1536"/>
                    </a:lnTo>
                    <a:lnTo>
                      <a:pt x="197" y="1557"/>
                    </a:lnTo>
                    <a:lnTo>
                      <a:pt x="232" y="1575"/>
                    </a:lnTo>
                    <a:lnTo>
                      <a:pt x="269" y="1590"/>
                    </a:lnTo>
                    <a:lnTo>
                      <a:pt x="313" y="1603"/>
                    </a:lnTo>
                    <a:lnTo>
                      <a:pt x="359" y="1613"/>
                    </a:lnTo>
                    <a:lnTo>
                      <a:pt x="411" y="1619"/>
                    </a:lnTo>
                    <a:lnTo>
                      <a:pt x="466" y="1622"/>
                    </a:lnTo>
                    <a:lnTo>
                      <a:pt x="520" y="1619"/>
                    </a:lnTo>
                    <a:lnTo>
                      <a:pt x="572" y="1613"/>
                    </a:lnTo>
                    <a:lnTo>
                      <a:pt x="618" y="1603"/>
                    </a:lnTo>
                    <a:lnTo>
                      <a:pt x="662" y="1590"/>
                    </a:lnTo>
                    <a:lnTo>
                      <a:pt x="700" y="1575"/>
                    </a:lnTo>
                    <a:lnTo>
                      <a:pt x="734" y="1557"/>
                    </a:lnTo>
                    <a:lnTo>
                      <a:pt x="762" y="1536"/>
                    </a:lnTo>
                    <a:lnTo>
                      <a:pt x="785" y="1515"/>
                    </a:lnTo>
                    <a:lnTo>
                      <a:pt x="801" y="1493"/>
                    </a:lnTo>
                    <a:lnTo>
                      <a:pt x="811" y="1471"/>
                    </a:lnTo>
                    <a:lnTo>
                      <a:pt x="815" y="1449"/>
                    </a:lnTo>
                    <a:lnTo>
                      <a:pt x="815" y="1352"/>
                    </a:lnTo>
                    <a:lnTo>
                      <a:pt x="777" y="1376"/>
                    </a:lnTo>
                    <a:lnTo>
                      <a:pt x="733" y="1397"/>
                    </a:lnTo>
                    <a:lnTo>
                      <a:pt x="686" y="1414"/>
                    </a:lnTo>
                    <a:lnTo>
                      <a:pt x="635" y="1428"/>
                    </a:lnTo>
                    <a:lnTo>
                      <a:pt x="582" y="1440"/>
                    </a:lnTo>
                    <a:lnTo>
                      <a:pt x="525" y="1446"/>
                    </a:lnTo>
                    <a:lnTo>
                      <a:pt x="466" y="1449"/>
                    </a:lnTo>
                    <a:lnTo>
                      <a:pt x="406" y="1446"/>
                    </a:lnTo>
                    <a:lnTo>
                      <a:pt x="349" y="1440"/>
                    </a:lnTo>
                    <a:lnTo>
                      <a:pt x="295" y="1428"/>
                    </a:lnTo>
                    <a:lnTo>
                      <a:pt x="245" y="1414"/>
                    </a:lnTo>
                    <a:lnTo>
                      <a:pt x="198" y="1397"/>
                    </a:lnTo>
                    <a:lnTo>
                      <a:pt x="155" y="1376"/>
                    </a:lnTo>
                    <a:lnTo>
                      <a:pt x="116" y="1352"/>
                    </a:lnTo>
                    <a:close/>
                    <a:moveTo>
                      <a:pt x="116" y="1062"/>
                    </a:moveTo>
                    <a:lnTo>
                      <a:pt x="116" y="1159"/>
                    </a:lnTo>
                    <a:lnTo>
                      <a:pt x="120" y="1181"/>
                    </a:lnTo>
                    <a:lnTo>
                      <a:pt x="130" y="1203"/>
                    </a:lnTo>
                    <a:lnTo>
                      <a:pt x="146" y="1225"/>
                    </a:lnTo>
                    <a:lnTo>
                      <a:pt x="170" y="1247"/>
                    </a:lnTo>
                    <a:lnTo>
                      <a:pt x="197" y="1267"/>
                    </a:lnTo>
                    <a:lnTo>
                      <a:pt x="232" y="1285"/>
                    </a:lnTo>
                    <a:lnTo>
                      <a:pt x="269" y="1301"/>
                    </a:lnTo>
                    <a:lnTo>
                      <a:pt x="313" y="1313"/>
                    </a:lnTo>
                    <a:lnTo>
                      <a:pt x="359" y="1323"/>
                    </a:lnTo>
                    <a:lnTo>
                      <a:pt x="411" y="1329"/>
                    </a:lnTo>
                    <a:lnTo>
                      <a:pt x="466" y="1332"/>
                    </a:lnTo>
                    <a:lnTo>
                      <a:pt x="520" y="1329"/>
                    </a:lnTo>
                    <a:lnTo>
                      <a:pt x="572" y="1323"/>
                    </a:lnTo>
                    <a:lnTo>
                      <a:pt x="618" y="1313"/>
                    </a:lnTo>
                    <a:lnTo>
                      <a:pt x="662" y="1301"/>
                    </a:lnTo>
                    <a:lnTo>
                      <a:pt x="700" y="1285"/>
                    </a:lnTo>
                    <a:lnTo>
                      <a:pt x="734" y="1267"/>
                    </a:lnTo>
                    <a:lnTo>
                      <a:pt x="762" y="1247"/>
                    </a:lnTo>
                    <a:lnTo>
                      <a:pt x="785" y="1225"/>
                    </a:lnTo>
                    <a:lnTo>
                      <a:pt x="801" y="1203"/>
                    </a:lnTo>
                    <a:lnTo>
                      <a:pt x="811" y="1181"/>
                    </a:lnTo>
                    <a:lnTo>
                      <a:pt x="815" y="1159"/>
                    </a:lnTo>
                    <a:lnTo>
                      <a:pt x="815" y="1062"/>
                    </a:lnTo>
                    <a:lnTo>
                      <a:pt x="777" y="1086"/>
                    </a:lnTo>
                    <a:lnTo>
                      <a:pt x="733" y="1107"/>
                    </a:lnTo>
                    <a:lnTo>
                      <a:pt x="686" y="1124"/>
                    </a:lnTo>
                    <a:lnTo>
                      <a:pt x="635" y="1139"/>
                    </a:lnTo>
                    <a:lnTo>
                      <a:pt x="582" y="1150"/>
                    </a:lnTo>
                    <a:lnTo>
                      <a:pt x="525" y="1156"/>
                    </a:lnTo>
                    <a:lnTo>
                      <a:pt x="466" y="1159"/>
                    </a:lnTo>
                    <a:lnTo>
                      <a:pt x="406" y="1156"/>
                    </a:lnTo>
                    <a:lnTo>
                      <a:pt x="349" y="1150"/>
                    </a:lnTo>
                    <a:lnTo>
                      <a:pt x="295" y="1139"/>
                    </a:lnTo>
                    <a:lnTo>
                      <a:pt x="245" y="1124"/>
                    </a:lnTo>
                    <a:lnTo>
                      <a:pt x="198" y="1107"/>
                    </a:lnTo>
                    <a:lnTo>
                      <a:pt x="155" y="1086"/>
                    </a:lnTo>
                    <a:lnTo>
                      <a:pt x="116" y="1062"/>
                    </a:lnTo>
                    <a:close/>
                    <a:moveTo>
                      <a:pt x="116" y="772"/>
                    </a:moveTo>
                    <a:lnTo>
                      <a:pt x="116" y="869"/>
                    </a:lnTo>
                    <a:lnTo>
                      <a:pt x="120" y="891"/>
                    </a:lnTo>
                    <a:lnTo>
                      <a:pt x="130" y="913"/>
                    </a:lnTo>
                    <a:lnTo>
                      <a:pt x="146" y="936"/>
                    </a:lnTo>
                    <a:lnTo>
                      <a:pt x="170" y="957"/>
                    </a:lnTo>
                    <a:lnTo>
                      <a:pt x="197" y="977"/>
                    </a:lnTo>
                    <a:lnTo>
                      <a:pt x="232" y="995"/>
                    </a:lnTo>
                    <a:lnTo>
                      <a:pt x="269" y="1011"/>
                    </a:lnTo>
                    <a:lnTo>
                      <a:pt x="313" y="1025"/>
                    </a:lnTo>
                    <a:lnTo>
                      <a:pt x="359" y="1034"/>
                    </a:lnTo>
                    <a:lnTo>
                      <a:pt x="411" y="1041"/>
                    </a:lnTo>
                    <a:lnTo>
                      <a:pt x="466" y="1043"/>
                    </a:lnTo>
                    <a:lnTo>
                      <a:pt x="520" y="1041"/>
                    </a:lnTo>
                    <a:lnTo>
                      <a:pt x="572" y="1034"/>
                    </a:lnTo>
                    <a:lnTo>
                      <a:pt x="618" y="1025"/>
                    </a:lnTo>
                    <a:lnTo>
                      <a:pt x="662" y="1011"/>
                    </a:lnTo>
                    <a:lnTo>
                      <a:pt x="700" y="995"/>
                    </a:lnTo>
                    <a:lnTo>
                      <a:pt x="734" y="977"/>
                    </a:lnTo>
                    <a:lnTo>
                      <a:pt x="762" y="957"/>
                    </a:lnTo>
                    <a:lnTo>
                      <a:pt x="785" y="936"/>
                    </a:lnTo>
                    <a:lnTo>
                      <a:pt x="801" y="913"/>
                    </a:lnTo>
                    <a:lnTo>
                      <a:pt x="811" y="891"/>
                    </a:lnTo>
                    <a:lnTo>
                      <a:pt x="815" y="869"/>
                    </a:lnTo>
                    <a:lnTo>
                      <a:pt x="815" y="772"/>
                    </a:lnTo>
                    <a:lnTo>
                      <a:pt x="777" y="796"/>
                    </a:lnTo>
                    <a:lnTo>
                      <a:pt x="733" y="818"/>
                    </a:lnTo>
                    <a:lnTo>
                      <a:pt x="686" y="835"/>
                    </a:lnTo>
                    <a:lnTo>
                      <a:pt x="635" y="850"/>
                    </a:lnTo>
                    <a:lnTo>
                      <a:pt x="582" y="860"/>
                    </a:lnTo>
                    <a:lnTo>
                      <a:pt x="525" y="866"/>
                    </a:lnTo>
                    <a:lnTo>
                      <a:pt x="466" y="869"/>
                    </a:lnTo>
                    <a:lnTo>
                      <a:pt x="406" y="866"/>
                    </a:lnTo>
                    <a:lnTo>
                      <a:pt x="349" y="860"/>
                    </a:lnTo>
                    <a:lnTo>
                      <a:pt x="295" y="850"/>
                    </a:lnTo>
                    <a:lnTo>
                      <a:pt x="245" y="835"/>
                    </a:lnTo>
                    <a:lnTo>
                      <a:pt x="198" y="818"/>
                    </a:lnTo>
                    <a:lnTo>
                      <a:pt x="155" y="796"/>
                    </a:lnTo>
                    <a:lnTo>
                      <a:pt x="116" y="772"/>
                    </a:lnTo>
                    <a:close/>
                    <a:moveTo>
                      <a:pt x="116" y="482"/>
                    </a:moveTo>
                    <a:lnTo>
                      <a:pt x="116" y="579"/>
                    </a:lnTo>
                    <a:lnTo>
                      <a:pt x="120" y="601"/>
                    </a:lnTo>
                    <a:lnTo>
                      <a:pt x="130" y="624"/>
                    </a:lnTo>
                    <a:lnTo>
                      <a:pt x="146" y="646"/>
                    </a:lnTo>
                    <a:lnTo>
                      <a:pt x="170" y="667"/>
                    </a:lnTo>
                    <a:lnTo>
                      <a:pt x="197" y="687"/>
                    </a:lnTo>
                    <a:lnTo>
                      <a:pt x="232" y="705"/>
                    </a:lnTo>
                    <a:lnTo>
                      <a:pt x="269" y="722"/>
                    </a:lnTo>
                    <a:lnTo>
                      <a:pt x="313" y="735"/>
                    </a:lnTo>
                    <a:lnTo>
                      <a:pt x="359" y="744"/>
                    </a:lnTo>
                    <a:lnTo>
                      <a:pt x="411" y="751"/>
                    </a:lnTo>
                    <a:lnTo>
                      <a:pt x="466" y="753"/>
                    </a:lnTo>
                    <a:lnTo>
                      <a:pt x="520" y="751"/>
                    </a:lnTo>
                    <a:lnTo>
                      <a:pt x="572" y="744"/>
                    </a:lnTo>
                    <a:lnTo>
                      <a:pt x="618" y="735"/>
                    </a:lnTo>
                    <a:lnTo>
                      <a:pt x="662" y="722"/>
                    </a:lnTo>
                    <a:lnTo>
                      <a:pt x="700" y="705"/>
                    </a:lnTo>
                    <a:lnTo>
                      <a:pt x="734" y="687"/>
                    </a:lnTo>
                    <a:lnTo>
                      <a:pt x="762" y="667"/>
                    </a:lnTo>
                    <a:lnTo>
                      <a:pt x="785" y="646"/>
                    </a:lnTo>
                    <a:lnTo>
                      <a:pt x="801" y="624"/>
                    </a:lnTo>
                    <a:lnTo>
                      <a:pt x="811" y="601"/>
                    </a:lnTo>
                    <a:lnTo>
                      <a:pt x="815" y="579"/>
                    </a:lnTo>
                    <a:lnTo>
                      <a:pt x="815" y="482"/>
                    </a:lnTo>
                    <a:lnTo>
                      <a:pt x="777" y="507"/>
                    </a:lnTo>
                    <a:lnTo>
                      <a:pt x="733" y="528"/>
                    </a:lnTo>
                    <a:lnTo>
                      <a:pt x="686" y="545"/>
                    </a:lnTo>
                    <a:lnTo>
                      <a:pt x="635" y="559"/>
                    </a:lnTo>
                    <a:lnTo>
                      <a:pt x="582" y="570"/>
                    </a:lnTo>
                    <a:lnTo>
                      <a:pt x="525" y="576"/>
                    </a:lnTo>
                    <a:lnTo>
                      <a:pt x="466" y="579"/>
                    </a:lnTo>
                    <a:lnTo>
                      <a:pt x="406" y="576"/>
                    </a:lnTo>
                    <a:lnTo>
                      <a:pt x="349" y="570"/>
                    </a:lnTo>
                    <a:lnTo>
                      <a:pt x="295" y="559"/>
                    </a:lnTo>
                    <a:lnTo>
                      <a:pt x="245" y="545"/>
                    </a:lnTo>
                    <a:lnTo>
                      <a:pt x="198" y="528"/>
                    </a:lnTo>
                    <a:lnTo>
                      <a:pt x="155" y="507"/>
                    </a:lnTo>
                    <a:lnTo>
                      <a:pt x="116" y="482"/>
                    </a:lnTo>
                    <a:close/>
                    <a:moveTo>
                      <a:pt x="466" y="116"/>
                    </a:moveTo>
                    <a:lnTo>
                      <a:pt x="411" y="118"/>
                    </a:lnTo>
                    <a:lnTo>
                      <a:pt x="359" y="124"/>
                    </a:lnTo>
                    <a:lnTo>
                      <a:pt x="313" y="134"/>
                    </a:lnTo>
                    <a:lnTo>
                      <a:pt x="269" y="147"/>
                    </a:lnTo>
                    <a:lnTo>
                      <a:pt x="232" y="162"/>
                    </a:lnTo>
                    <a:lnTo>
                      <a:pt x="197" y="180"/>
                    </a:lnTo>
                    <a:lnTo>
                      <a:pt x="170" y="201"/>
                    </a:lnTo>
                    <a:lnTo>
                      <a:pt x="146" y="222"/>
                    </a:lnTo>
                    <a:lnTo>
                      <a:pt x="130" y="244"/>
                    </a:lnTo>
                    <a:lnTo>
                      <a:pt x="120" y="266"/>
                    </a:lnTo>
                    <a:lnTo>
                      <a:pt x="116" y="289"/>
                    </a:lnTo>
                    <a:lnTo>
                      <a:pt x="120" y="312"/>
                    </a:lnTo>
                    <a:lnTo>
                      <a:pt x="130" y="334"/>
                    </a:lnTo>
                    <a:lnTo>
                      <a:pt x="146" y="356"/>
                    </a:lnTo>
                    <a:lnTo>
                      <a:pt x="170" y="377"/>
                    </a:lnTo>
                    <a:lnTo>
                      <a:pt x="197" y="398"/>
                    </a:lnTo>
                    <a:lnTo>
                      <a:pt x="232" y="416"/>
                    </a:lnTo>
                    <a:lnTo>
                      <a:pt x="269" y="432"/>
                    </a:lnTo>
                    <a:lnTo>
                      <a:pt x="313" y="445"/>
                    </a:lnTo>
                    <a:lnTo>
                      <a:pt x="359" y="454"/>
                    </a:lnTo>
                    <a:lnTo>
                      <a:pt x="411" y="461"/>
                    </a:lnTo>
                    <a:lnTo>
                      <a:pt x="466" y="463"/>
                    </a:lnTo>
                    <a:lnTo>
                      <a:pt x="520" y="461"/>
                    </a:lnTo>
                    <a:lnTo>
                      <a:pt x="572" y="454"/>
                    </a:lnTo>
                    <a:lnTo>
                      <a:pt x="618" y="445"/>
                    </a:lnTo>
                    <a:lnTo>
                      <a:pt x="662" y="432"/>
                    </a:lnTo>
                    <a:lnTo>
                      <a:pt x="700" y="416"/>
                    </a:lnTo>
                    <a:lnTo>
                      <a:pt x="734" y="398"/>
                    </a:lnTo>
                    <a:lnTo>
                      <a:pt x="762" y="377"/>
                    </a:lnTo>
                    <a:lnTo>
                      <a:pt x="785" y="356"/>
                    </a:lnTo>
                    <a:lnTo>
                      <a:pt x="801" y="334"/>
                    </a:lnTo>
                    <a:lnTo>
                      <a:pt x="811" y="312"/>
                    </a:lnTo>
                    <a:lnTo>
                      <a:pt x="815" y="289"/>
                    </a:lnTo>
                    <a:lnTo>
                      <a:pt x="811" y="266"/>
                    </a:lnTo>
                    <a:lnTo>
                      <a:pt x="801" y="244"/>
                    </a:lnTo>
                    <a:lnTo>
                      <a:pt x="785" y="222"/>
                    </a:lnTo>
                    <a:lnTo>
                      <a:pt x="762" y="201"/>
                    </a:lnTo>
                    <a:lnTo>
                      <a:pt x="734" y="180"/>
                    </a:lnTo>
                    <a:lnTo>
                      <a:pt x="700" y="162"/>
                    </a:lnTo>
                    <a:lnTo>
                      <a:pt x="662" y="147"/>
                    </a:lnTo>
                    <a:lnTo>
                      <a:pt x="618" y="134"/>
                    </a:lnTo>
                    <a:lnTo>
                      <a:pt x="572" y="124"/>
                    </a:lnTo>
                    <a:lnTo>
                      <a:pt x="520" y="118"/>
                    </a:lnTo>
                    <a:lnTo>
                      <a:pt x="466" y="116"/>
                    </a:lnTo>
                    <a:close/>
                    <a:moveTo>
                      <a:pt x="466" y="0"/>
                    </a:moveTo>
                    <a:lnTo>
                      <a:pt x="521" y="2"/>
                    </a:lnTo>
                    <a:lnTo>
                      <a:pt x="574" y="7"/>
                    </a:lnTo>
                    <a:lnTo>
                      <a:pt x="624" y="16"/>
                    </a:lnTo>
                    <a:lnTo>
                      <a:pt x="672" y="28"/>
                    </a:lnTo>
                    <a:lnTo>
                      <a:pt x="717" y="44"/>
                    </a:lnTo>
                    <a:lnTo>
                      <a:pt x="758" y="62"/>
                    </a:lnTo>
                    <a:lnTo>
                      <a:pt x="797" y="83"/>
                    </a:lnTo>
                    <a:lnTo>
                      <a:pt x="830" y="107"/>
                    </a:lnTo>
                    <a:lnTo>
                      <a:pt x="860" y="133"/>
                    </a:lnTo>
                    <a:lnTo>
                      <a:pt x="885" y="160"/>
                    </a:lnTo>
                    <a:lnTo>
                      <a:pt x="904" y="191"/>
                    </a:lnTo>
                    <a:lnTo>
                      <a:pt x="920" y="222"/>
                    </a:lnTo>
                    <a:lnTo>
                      <a:pt x="929" y="255"/>
                    </a:lnTo>
                    <a:lnTo>
                      <a:pt x="932" y="289"/>
                    </a:lnTo>
                    <a:lnTo>
                      <a:pt x="932" y="2897"/>
                    </a:lnTo>
                    <a:lnTo>
                      <a:pt x="929" y="2931"/>
                    </a:lnTo>
                    <a:lnTo>
                      <a:pt x="920" y="2964"/>
                    </a:lnTo>
                    <a:lnTo>
                      <a:pt x="904" y="2995"/>
                    </a:lnTo>
                    <a:lnTo>
                      <a:pt x="885" y="3026"/>
                    </a:lnTo>
                    <a:lnTo>
                      <a:pt x="860" y="3053"/>
                    </a:lnTo>
                    <a:lnTo>
                      <a:pt x="830" y="3079"/>
                    </a:lnTo>
                    <a:lnTo>
                      <a:pt x="797" y="3102"/>
                    </a:lnTo>
                    <a:lnTo>
                      <a:pt x="758" y="3124"/>
                    </a:lnTo>
                    <a:lnTo>
                      <a:pt x="717" y="3142"/>
                    </a:lnTo>
                    <a:lnTo>
                      <a:pt x="672" y="3158"/>
                    </a:lnTo>
                    <a:lnTo>
                      <a:pt x="624" y="3170"/>
                    </a:lnTo>
                    <a:lnTo>
                      <a:pt x="574" y="3179"/>
                    </a:lnTo>
                    <a:lnTo>
                      <a:pt x="521" y="3184"/>
                    </a:lnTo>
                    <a:lnTo>
                      <a:pt x="466" y="3186"/>
                    </a:lnTo>
                    <a:lnTo>
                      <a:pt x="410" y="3184"/>
                    </a:lnTo>
                    <a:lnTo>
                      <a:pt x="357" y="3179"/>
                    </a:lnTo>
                    <a:lnTo>
                      <a:pt x="307" y="3170"/>
                    </a:lnTo>
                    <a:lnTo>
                      <a:pt x="259" y="3158"/>
                    </a:lnTo>
                    <a:lnTo>
                      <a:pt x="214" y="3142"/>
                    </a:lnTo>
                    <a:lnTo>
                      <a:pt x="173" y="3124"/>
                    </a:lnTo>
                    <a:lnTo>
                      <a:pt x="135" y="3102"/>
                    </a:lnTo>
                    <a:lnTo>
                      <a:pt x="101" y="3079"/>
                    </a:lnTo>
                    <a:lnTo>
                      <a:pt x="71" y="3053"/>
                    </a:lnTo>
                    <a:lnTo>
                      <a:pt x="47" y="3026"/>
                    </a:lnTo>
                    <a:lnTo>
                      <a:pt x="27" y="2995"/>
                    </a:lnTo>
                    <a:lnTo>
                      <a:pt x="11" y="2964"/>
                    </a:lnTo>
                    <a:lnTo>
                      <a:pt x="3" y="2931"/>
                    </a:lnTo>
                    <a:lnTo>
                      <a:pt x="0" y="2897"/>
                    </a:lnTo>
                    <a:lnTo>
                      <a:pt x="0" y="289"/>
                    </a:lnTo>
                    <a:lnTo>
                      <a:pt x="3" y="255"/>
                    </a:lnTo>
                    <a:lnTo>
                      <a:pt x="11" y="222"/>
                    </a:lnTo>
                    <a:lnTo>
                      <a:pt x="27" y="191"/>
                    </a:lnTo>
                    <a:lnTo>
                      <a:pt x="47" y="160"/>
                    </a:lnTo>
                    <a:lnTo>
                      <a:pt x="71" y="133"/>
                    </a:lnTo>
                    <a:lnTo>
                      <a:pt x="101" y="107"/>
                    </a:lnTo>
                    <a:lnTo>
                      <a:pt x="135" y="83"/>
                    </a:lnTo>
                    <a:lnTo>
                      <a:pt x="173" y="62"/>
                    </a:lnTo>
                    <a:lnTo>
                      <a:pt x="214" y="44"/>
                    </a:lnTo>
                    <a:lnTo>
                      <a:pt x="259" y="28"/>
                    </a:lnTo>
                    <a:lnTo>
                      <a:pt x="307" y="16"/>
                    </a:lnTo>
                    <a:lnTo>
                      <a:pt x="357" y="7"/>
                    </a:lnTo>
                    <a:lnTo>
                      <a:pt x="410" y="2"/>
                    </a:lnTo>
                    <a:lnTo>
                      <a:pt x="46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39" name="Freeform 1496"/>
              <p:cNvSpPr>
                <a:spLocks noEditPoints="1"/>
              </p:cNvSpPr>
              <p:nvPr/>
            </p:nvSpPr>
            <p:spPr bwMode="auto">
              <a:xfrm>
                <a:off x="4906" y="3600"/>
                <a:ext cx="100" cy="232"/>
              </a:xfrm>
              <a:custGeom>
                <a:avLst/>
                <a:gdLst>
                  <a:gd name="T0" fmla="*/ 620 w 1398"/>
                  <a:gd name="T1" fmla="*/ 3098 h 3245"/>
                  <a:gd name="T2" fmla="*/ 1050 w 1398"/>
                  <a:gd name="T3" fmla="*/ 3083 h 3245"/>
                  <a:gd name="T4" fmla="*/ 1084 w 1398"/>
                  <a:gd name="T5" fmla="*/ 2904 h 3245"/>
                  <a:gd name="T6" fmla="*/ 595 w 1398"/>
                  <a:gd name="T7" fmla="*/ 2922 h 3245"/>
                  <a:gd name="T8" fmla="*/ 520 w 1398"/>
                  <a:gd name="T9" fmla="*/ 2755 h 3245"/>
                  <a:gd name="T10" fmla="*/ 921 w 1398"/>
                  <a:gd name="T11" fmla="*/ 2831 h 3245"/>
                  <a:gd name="T12" fmla="*/ 1165 w 1398"/>
                  <a:gd name="T13" fmla="*/ 2666 h 3245"/>
                  <a:gd name="T14" fmla="*/ 756 w 1398"/>
                  <a:gd name="T15" fmla="*/ 2664 h 3245"/>
                  <a:gd name="T16" fmla="*/ 470 w 1398"/>
                  <a:gd name="T17" fmla="*/ 2399 h 3245"/>
                  <a:gd name="T18" fmla="*/ 761 w 1398"/>
                  <a:gd name="T19" fmla="*/ 2548 h 3245"/>
                  <a:gd name="T20" fmla="*/ 1135 w 1398"/>
                  <a:gd name="T21" fmla="*/ 2444 h 3245"/>
                  <a:gd name="T22" fmla="*/ 932 w 1398"/>
                  <a:gd name="T23" fmla="*/ 2368 h 3245"/>
                  <a:gd name="T24" fmla="*/ 467 w 1398"/>
                  <a:gd name="T25" fmla="*/ 2280 h 3245"/>
                  <a:gd name="T26" fmla="*/ 620 w 1398"/>
                  <a:gd name="T27" fmla="*/ 2229 h 3245"/>
                  <a:gd name="T28" fmla="*/ 1050 w 1398"/>
                  <a:gd name="T29" fmla="*/ 2213 h 3245"/>
                  <a:gd name="T30" fmla="*/ 1084 w 1398"/>
                  <a:gd name="T31" fmla="*/ 2036 h 3245"/>
                  <a:gd name="T32" fmla="*/ 595 w 1398"/>
                  <a:gd name="T33" fmla="*/ 2053 h 3245"/>
                  <a:gd name="T34" fmla="*/ 520 w 1398"/>
                  <a:gd name="T35" fmla="*/ 1885 h 3245"/>
                  <a:gd name="T36" fmla="*/ 921 w 1398"/>
                  <a:gd name="T37" fmla="*/ 1962 h 3245"/>
                  <a:gd name="T38" fmla="*/ 1165 w 1398"/>
                  <a:gd name="T39" fmla="*/ 1796 h 3245"/>
                  <a:gd name="T40" fmla="*/ 756 w 1398"/>
                  <a:gd name="T41" fmla="*/ 1794 h 3245"/>
                  <a:gd name="T42" fmla="*/ 470 w 1398"/>
                  <a:gd name="T43" fmla="*/ 1530 h 3245"/>
                  <a:gd name="T44" fmla="*/ 761 w 1398"/>
                  <a:gd name="T45" fmla="*/ 1678 h 3245"/>
                  <a:gd name="T46" fmla="*/ 1135 w 1398"/>
                  <a:gd name="T47" fmla="*/ 1574 h 3245"/>
                  <a:gd name="T48" fmla="*/ 932 w 1398"/>
                  <a:gd name="T49" fmla="*/ 1499 h 3245"/>
                  <a:gd name="T50" fmla="*/ 467 w 1398"/>
                  <a:gd name="T51" fmla="*/ 1411 h 3245"/>
                  <a:gd name="T52" fmla="*/ 480 w 1398"/>
                  <a:gd name="T53" fmla="*/ 1172 h 3245"/>
                  <a:gd name="T54" fmla="*/ 620 w 1398"/>
                  <a:gd name="T55" fmla="*/ 1360 h 3245"/>
                  <a:gd name="T56" fmla="*/ 1050 w 1398"/>
                  <a:gd name="T57" fmla="*/ 1344 h 3245"/>
                  <a:gd name="T58" fmla="*/ 1136 w 1398"/>
                  <a:gd name="T59" fmla="*/ 1150 h 3245"/>
                  <a:gd name="T60" fmla="*/ 758 w 1398"/>
                  <a:gd name="T61" fmla="*/ 1218 h 3245"/>
                  <a:gd name="T62" fmla="*/ 1103 w 1398"/>
                  <a:gd name="T63" fmla="*/ 382 h 3245"/>
                  <a:gd name="T64" fmla="*/ 991 w 1398"/>
                  <a:gd name="T65" fmla="*/ 593 h 3245"/>
                  <a:gd name="T66" fmla="*/ 1169 w 1398"/>
                  <a:gd name="T67" fmla="*/ 604 h 3245"/>
                  <a:gd name="T68" fmla="*/ 1281 w 1398"/>
                  <a:gd name="T69" fmla="*/ 394 h 3245"/>
                  <a:gd name="T70" fmla="*/ 128 w 1398"/>
                  <a:gd name="T71" fmla="*/ 250 h 3245"/>
                  <a:gd name="T72" fmla="*/ 303 w 1398"/>
                  <a:gd name="T73" fmla="*/ 445 h 3245"/>
                  <a:gd name="T74" fmla="*/ 464 w 1398"/>
                  <a:gd name="T75" fmla="*/ 390 h 3245"/>
                  <a:gd name="T76" fmla="*/ 338 w 1398"/>
                  <a:gd name="T77" fmla="*/ 159 h 3245"/>
                  <a:gd name="T78" fmla="*/ 163 w 1398"/>
                  <a:gd name="T79" fmla="*/ 1 h 3245"/>
                  <a:gd name="T80" fmla="*/ 470 w 1398"/>
                  <a:gd name="T81" fmla="*/ 113 h 3245"/>
                  <a:gd name="T82" fmla="*/ 581 w 1398"/>
                  <a:gd name="T83" fmla="*/ 410 h 3245"/>
                  <a:gd name="T84" fmla="*/ 774 w 1398"/>
                  <a:gd name="T85" fmla="*/ 771 h 3245"/>
                  <a:gd name="T86" fmla="*/ 902 w 1398"/>
                  <a:gd name="T87" fmla="*/ 451 h 3245"/>
                  <a:gd name="T88" fmla="*/ 1138 w 1398"/>
                  <a:gd name="T89" fmla="*/ 248 h 3245"/>
                  <a:gd name="T90" fmla="*/ 1345 w 1398"/>
                  <a:gd name="T91" fmla="*/ 236 h 3245"/>
                  <a:gd name="T92" fmla="*/ 1398 w 1398"/>
                  <a:gd name="T93" fmla="*/ 340 h 3245"/>
                  <a:gd name="T94" fmla="*/ 1322 w 1398"/>
                  <a:gd name="T95" fmla="*/ 624 h 3245"/>
                  <a:gd name="T96" fmla="*/ 1054 w 1398"/>
                  <a:gd name="T97" fmla="*/ 751 h 3245"/>
                  <a:gd name="T98" fmla="*/ 1024 w 1398"/>
                  <a:gd name="T99" fmla="*/ 957 h 3245"/>
                  <a:gd name="T100" fmla="*/ 1279 w 1398"/>
                  <a:gd name="T101" fmla="*/ 1183 h 3245"/>
                  <a:gd name="T102" fmla="*/ 1147 w 1398"/>
                  <a:gd name="T103" fmla="*/ 3161 h 3245"/>
                  <a:gd name="T104" fmla="*/ 707 w 1398"/>
                  <a:gd name="T105" fmla="*/ 3238 h 3245"/>
                  <a:gd name="T106" fmla="*/ 376 w 1398"/>
                  <a:gd name="T107" fmla="*/ 3054 h 3245"/>
                  <a:gd name="T108" fmla="*/ 417 w 1398"/>
                  <a:gd name="T109" fmla="*/ 1065 h 3245"/>
                  <a:gd name="T110" fmla="*/ 474 w 1398"/>
                  <a:gd name="T111" fmla="*/ 725 h 3245"/>
                  <a:gd name="T112" fmla="*/ 317 w 1398"/>
                  <a:gd name="T113" fmla="*/ 568 h 3245"/>
                  <a:gd name="T114" fmla="*/ 46 w 1398"/>
                  <a:gd name="T115" fmla="*/ 371 h 3245"/>
                  <a:gd name="T116" fmla="*/ 2 w 1398"/>
                  <a:gd name="T117" fmla="*/ 88 h 3245"/>
                  <a:gd name="T118" fmla="*/ 60 w 1398"/>
                  <a:gd name="T119" fmla="*/ 5 h 3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398" h="3245">
                    <a:moveTo>
                      <a:pt x="467" y="2860"/>
                    </a:moveTo>
                    <a:lnTo>
                      <a:pt x="467" y="2956"/>
                    </a:lnTo>
                    <a:lnTo>
                      <a:pt x="470" y="2979"/>
                    </a:lnTo>
                    <a:lnTo>
                      <a:pt x="480" y="3001"/>
                    </a:lnTo>
                    <a:lnTo>
                      <a:pt x="497" y="3023"/>
                    </a:lnTo>
                    <a:lnTo>
                      <a:pt x="520" y="3044"/>
                    </a:lnTo>
                    <a:lnTo>
                      <a:pt x="548" y="3065"/>
                    </a:lnTo>
                    <a:lnTo>
                      <a:pt x="581" y="3083"/>
                    </a:lnTo>
                    <a:lnTo>
                      <a:pt x="620" y="3098"/>
                    </a:lnTo>
                    <a:lnTo>
                      <a:pt x="663" y="3111"/>
                    </a:lnTo>
                    <a:lnTo>
                      <a:pt x="710" y="3121"/>
                    </a:lnTo>
                    <a:lnTo>
                      <a:pt x="761" y="3127"/>
                    </a:lnTo>
                    <a:lnTo>
                      <a:pt x="816" y="3129"/>
                    </a:lnTo>
                    <a:lnTo>
                      <a:pt x="870" y="3127"/>
                    </a:lnTo>
                    <a:lnTo>
                      <a:pt x="921" y="3121"/>
                    </a:lnTo>
                    <a:lnTo>
                      <a:pt x="968" y="3111"/>
                    </a:lnTo>
                    <a:lnTo>
                      <a:pt x="1012" y="3098"/>
                    </a:lnTo>
                    <a:lnTo>
                      <a:pt x="1050" y="3083"/>
                    </a:lnTo>
                    <a:lnTo>
                      <a:pt x="1084" y="3065"/>
                    </a:lnTo>
                    <a:lnTo>
                      <a:pt x="1112" y="3044"/>
                    </a:lnTo>
                    <a:lnTo>
                      <a:pt x="1135" y="3023"/>
                    </a:lnTo>
                    <a:lnTo>
                      <a:pt x="1152" y="3001"/>
                    </a:lnTo>
                    <a:lnTo>
                      <a:pt x="1162" y="2979"/>
                    </a:lnTo>
                    <a:lnTo>
                      <a:pt x="1165" y="2956"/>
                    </a:lnTo>
                    <a:lnTo>
                      <a:pt x="1165" y="2860"/>
                    </a:lnTo>
                    <a:lnTo>
                      <a:pt x="1126" y="2884"/>
                    </a:lnTo>
                    <a:lnTo>
                      <a:pt x="1084" y="2904"/>
                    </a:lnTo>
                    <a:lnTo>
                      <a:pt x="1036" y="2922"/>
                    </a:lnTo>
                    <a:lnTo>
                      <a:pt x="985" y="2936"/>
                    </a:lnTo>
                    <a:lnTo>
                      <a:pt x="932" y="2947"/>
                    </a:lnTo>
                    <a:lnTo>
                      <a:pt x="875" y="2953"/>
                    </a:lnTo>
                    <a:lnTo>
                      <a:pt x="816" y="2956"/>
                    </a:lnTo>
                    <a:lnTo>
                      <a:pt x="756" y="2953"/>
                    </a:lnTo>
                    <a:lnTo>
                      <a:pt x="699" y="2947"/>
                    </a:lnTo>
                    <a:lnTo>
                      <a:pt x="645" y="2936"/>
                    </a:lnTo>
                    <a:lnTo>
                      <a:pt x="595" y="2922"/>
                    </a:lnTo>
                    <a:lnTo>
                      <a:pt x="548" y="2904"/>
                    </a:lnTo>
                    <a:lnTo>
                      <a:pt x="505" y="2884"/>
                    </a:lnTo>
                    <a:lnTo>
                      <a:pt x="467" y="2860"/>
                    </a:lnTo>
                    <a:close/>
                    <a:moveTo>
                      <a:pt x="467" y="2570"/>
                    </a:moveTo>
                    <a:lnTo>
                      <a:pt x="467" y="2666"/>
                    </a:lnTo>
                    <a:lnTo>
                      <a:pt x="470" y="2689"/>
                    </a:lnTo>
                    <a:lnTo>
                      <a:pt x="480" y="2711"/>
                    </a:lnTo>
                    <a:lnTo>
                      <a:pt x="497" y="2733"/>
                    </a:lnTo>
                    <a:lnTo>
                      <a:pt x="520" y="2755"/>
                    </a:lnTo>
                    <a:lnTo>
                      <a:pt x="548" y="2775"/>
                    </a:lnTo>
                    <a:lnTo>
                      <a:pt x="581" y="2793"/>
                    </a:lnTo>
                    <a:lnTo>
                      <a:pt x="620" y="2808"/>
                    </a:lnTo>
                    <a:lnTo>
                      <a:pt x="663" y="2821"/>
                    </a:lnTo>
                    <a:lnTo>
                      <a:pt x="710" y="2831"/>
                    </a:lnTo>
                    <a:lnTo>
                      <a:pt x="761" y="2837"/>
                    </a:lnTo>
                    <a:lnTo>
                      <a:pt x="816" y="2839"/>
                    </a:lnTo>
                    <a:lnTo>
                      <a:pt x="870" y="2837"/>
                    </a:lnTo>
                    <a:lnTo>
                      <a:pt x="921" y="2831"/>
                    </a:lnTo>
                    <a:lnTo>
                      <a:pt x="968" y="2821"/>
                    </a:lnTo>
                    <a:lnTo>
                      <a:pt x="1012" y="2808"/>
                    </a:lnTo>
                    <a:lnTo>
                      <a:pt x="1050" y="2793"/>
                    </a:lnTo>
                    <a:lnTo>
                      <a:pt x="1084" y="2775"/>
                    </a:lnTo>
                    <a:lnTo>
                      <a:pt x="1112" y="2755"/>
                    </a:lnTo>
                    <a:lnTo>
                      <a:pt x="1135" y="2733"/>
                    </a:lnTo>
                    <a:lnTo>
                      <a:pt x="1152" y="2711"/>
                    </a:lnTo>
                    <a:lnTo>
                      <a:pt x="1162" y="2689"/>
                    </a:lnTo>
                    <a:lnTo>
                      <a:pt x="1165" y="2666"/>
                    </a:lnTo>
                    <a:lnTo>
                      <a:pt x="1165" y="2570"/>
                    </a:lnTo>
                    <a:lnTo>
                      <a:pt x="1126" y="2594"/>
                    </a:lnTo>
                    <a:lnTo>
                      <a:pt x="1084" y="2614"/>
                    </a:lnTo>
                    <a:lnTo>
                      <a:pt x="1036" y="2632"/>
                    </a:lnTo>
                    <a:lnTo>
                      <a:pt x="985" y="2647"/>
                    </a:lnTo>
                    <a:lnTo>
                      <a:pt x="932" y="2658"/>
                    </a:lnTo>
                    <a:lnTo>
                      <a:pt x="875" y="2664"/>
                    </a:lnTo>
                    <a:lnTo>
                      <a:pt x="816" y="2666"/>
                    </a:lnTo>
                    <a:lnTo>
                      <a:pt x="756" y="2664"/>
                    </a:lnTo>
                    <a:lnTo>
                      <a:pt x="699" y="2658"/>
                    </a:lnTo>
                    <a:lnTo>
                      <a:pt x="645" y="2647"/>
                    </a:lnTo>
                    <a:lnTo>
                      <a:pt x="595" y="2632"/>
                    </a:lnTo>
                    <a:lnTo>
                      <a:pt x="548" y="2614"/>
                    </a:lnTo>
                    <a:lnTo>
                      <a:pt x="505" y="2594"/>
                    </a:lnTo>
                    <a:lnTo>
                      <a:pt x="467" y="2570"/>
                    </a:lnTo>
                    <a:close/>
                    <a:moveTo>
                      <a:pt x="467" y="2280"/>
                    </a:moveTo>
                    <a:lnTo>
                      <a:pt x="467" y="2376"/>
                    </a:lnTo>
                    <a:lnTo>
                      <a:pt x="470" y="2399"/>
                    </a:lnTo>
                    <a:lnTo>
                      <a:pt x="480" y="2421"/>
                    </a:lnTo>
                    <a:lnTo>
                      <a:pt x="497" y="2444"/>
                    </a:lnTo>
                    <a:lnTo>
                      <a:pt x="520" y="2465"/>
                    </a:lnTo>
                    <a:lnTo>
                      <a:pt x="548" y="2485"/>
                    </a:lnTo>
                    <a:lnTo>
                      <a:pt x="581" y="2503"/>
                    </a:lnTo>
                    <a:lnTo>
                      <a:pt x="620" y="2518"/>
                    </a:lnTo>
                    <a:lnTo>
                      <a:pt x="663" y="2531"/>
                    </a:lnTo>
                    <a:lnTo>
                      <a:pt x="710" y="2542"/>
                    </a:lnTo>
                    <a:lnTo>
                      <a:pt x="761" y="2548"/>
                    </a:lnTo>
                    <a:lnTo>
                      <a:pt x="816" y="2550"/>
                    </a:lnTo>
                    <a:lnTo>
                      <a:pt x="870" y="2548"/>
                    </a:lnTo>
                    <a:lnTo>
                      <a:pt x="921" y="2542"/>
                    </a:lnTo>
                    <a:lnTo>
                      <a:pt x="968" y="2531"/>
                    </a:lnTo>
                    <a:lnTo>
                      <a:pt x="1012" y="2518"/>
                    </a:lnTo>
                    <a:lnTo>
                      <a:pt x="1050" y="2503"/>
                    </a:lnTo>
                    <a:lnTo>
                      <a:pt x="1084" y="2485"/>
                    </a:lnTo>
                    <a:lnTo>
                      <a:pt x="1112" y="2465"/>
                    </a:lnTo>
                    <a:lnTo>
                      <a:pt x="1135" y="2444"/>
                    </a:lnTo>
                    <a:lnTo>
                      <a:pt x="1152" y="2421"/>
                    </a:lnTo>
                    <a:lnTo>
                      <a:pt x="1162" y="2399"/>
                    </a:lnTo>
                    <a:lnTo>
                      <a:pt x="1165" y="2376"/>
                    </a:lnTo>
                    <a:lnTo>
                      <a:pt x="1165" y="2280"/>
                    </a:lnTo>
                    <a:lnTo>
                      <a:pt x="1126" y="2304"/>
                    </a:lnTo>
                    <a:lnTo>
                      <a:pt x="1084" y="2325"/>
                    </a:lnTo>
                    <a:lnTo>
                      <a:pt x="1036" y="2343"/>
                    </a:lnTo>
                    <a:lnTo>
                      <a:pt x="985" y="2357"/>
                    </a:lnTo>
                    <a:lnTo>
                      <a:pt x="932" y="2368"/>
                    </a:lnTo>
                    <a:lnTo>
                      <a:pt x="875" y="2374"/>
                    </a:lnTo>
                    <a:lnTo>
                      <a:pt x="816" y="2376"/>
                    </a:lnTo>
                    <a:lnTo>
                      <a:pt x="756" y="2374"/>
                    </a:lnTo>
                    <a:lnTo>
                      <a:pt x="699" y="2368"/>
                    </a:lnTo>
                    <a:lnTo>
                      <a:pt x="645" y="2357"/>
                    </a:lnTo>
                    <a:lnTo>
                      <a:pt x="595" y="2343"/>
                    </a:lnTo>
                    <a:lnTo>
                      <a:pt x="548" y="2325"/>
                    </a:lnTo>
                    <a:lnTo>
                      <a:pt x="505" y="2304"/>
                    </a:lnTo>
                    <a:lnTo>
                      <a:pt x="467" y="2280"/>
                    </a:lnTo>
                    <a:close/>
                    <a:moveTo>
                      <a:pt x="467" y="1990"/>
                    </a:moveTo>
                    <a:lnTo>
                      <a:pt x="467" y="2086"/>
                    </a:lnTo>
                    <a:lnTo>
                      <a:pt x="470" y="2109"/>
                    </a:lnTo>
                    <a:lnTo>
                      <a:pt x="480" y="2132"/>
                    </a:lnTo>
                    <a:lnTo>
                      <a:pt x="497" y="2154"/>
                    </a:lnTo>
                    <a:lnTo>
                      <a:pt x="520" y="2175"/>
                    </a:lnTo>
                    <a:lnTo>
                      <a:pt x="548" y="2195"/>
                    </a:lnTo>
                    <a:lnTo>
                      <a:pt x="581" y="2213"/>
                    </a:lnTo>
                    <a:lnTo>
                      <a:pt x="620" y="2229"/>
                    </a:lnTo>
                    <a:lnTo>
                      <a:pt x="663" y="2242"/>
                    </a:lnTo>
                    <a:lnTo>
                      <a:pt x="710" y="2252"/>
                    </a:lnTo>
                    <a:lnTo>
                      <a:pt x="761" y="2258"/>
                    </a:lnTo>
                    <a:lnTo>
                      <a:pt x="816" y="2261"/>
                    </a:lnTo>
                    <a:lnTo>
                      <a:pt x="870" y="2258"/>
                    </a:lnTo>
                    <a:lnTo>
                      <a:pt x="921" y="2252"/>
                    </a:lnTo>
                    <a:lnTo>
                      <a:pt x="968" y="2242"/>
                    </a:lnTo>
                    <a:lnTo>
                      <a:pt x="1012" y="2229"/>
                    </a:lnTo>
                    <a:lnTo>
                      <a:pt x="1050" y="2213"/>
                    </a:lnTo>
                    <a:lnTo>
                      <a:pt x="1084" y="2195"/>
                    </a:lnTo>
                    <a:lnTo>
                      <a:pt x="1112" y="2175"/>
                    </a:lnTo>
                    <a:lnTo>
                      <a:pt x="1135" y="2154"/>
                    </a:lnTo>
                    <a:lnTo>
                      <a:pt x="1152" y="2132"/>
                    </a:lnTo>
                    <a:lnTo>
                      <a:pt x="1162" y="2109"/>
                    </a:lnTo>
                    <a:lnTo>
                      <a:pt x="1165" y="2086"/>
                    </a:lnTo>
                    <a:lnTo>
                      <a:pt x="1165" y="1990"/>
                    </a:lnTo>
                    <a:lnTo>
                      <a:pt x="1126" y="2014"/>
                    </a:lnTo>
                    <a:lnTo>
                      <a:pt x="1084" y="2036"/>
                    </a:lnTo>
                    <a:lnTo>
                      <a:pt x="1036" y="2053"/>
                    </a:lnTo>
                    <a:lnTo>
                      <a:pt x="985" y="2067"/>
                    </a:lnTo>
                    <a:lnTo>
                      <a:pt x="932" y="2078"/>
                    </a:lnTo>
                    <a:lnTo>
                      <a:pt x="875" y="2084"/>
                    </a:lnTo>
                    <a:lnTo>
                      <a:pt x="816" y="2086"/>
                    </a:lnTo>
                    <a:lnTo>
                      <a:pt x="756" y="2084"/>
                    </a:lnTo>
                    <a:lnTo>
                      <a:pt x="699" y="2078"/>
                    </a:lnTo>
                    <a:lnTo>
                      <a:pt x="645" y="2067"/>
                    </a:lnTo>
                    <a:lnTo>
                      <a:pt x="595" y="2053"/>
                    </a:lnTo>
                    <a:lnTo>
                      <a:pt x="548" y="2036"/>
                    </a:lnTo>
                    <a:lnTo>
                      <a:pt x="505" y="2014"/>
                    </a:lnTo>
                    <a:lnTo>
                      <a:pt x="467" y="1990"/>
                    </a:lnTo>
                    <a:close/>
                    <a:moveTo>
                      <a:pt x="467" y="1700"/>
                    </a:moveTo>
                    <a:lnTo>
                      <a:pt x="467" y="1796"/>
                    </a:lnTo>
                    <a:lnTo>
                      <a:pt x="470" y="1820"/>
                    </a:lnTo>
                    <a:lnTo>
                      <a:pt x="480" y="1842"/>
                    </a:lnTo>
                    <a:lnTo>
                      <a:pt x="497" y="1864"/>
                    </a:lnTo>
                    <a:lnTo>
                      <a:pt x="520" y="1885"/>
                    </a:lnTo>
                    <a:lnTo>
                      <a:pt x="548" y="1905"/>
                    </a:lnTo>
                    <a:lnTo>
                      <a:pt x="581" y="1924"/>
                    </a:lnTo>
                    <a:lnTo>
                      <a:pt x="620" y="1939"/>
                    </a:lnTo>
                    <a:lnTo>
                      <a:pt x="663" y="1952"/>
                    </a:lnTo>
                    <a:lnTo>
                      <a:pt x="710" y="1962"/>
                    </a:lnTo>
                    <a:lnTo>
                      <a:pt x="761" y="1968"/>
                    </a:lnTo>
                    <a:lnTo>
                      <a:pt x="816" y="1971"/>
                    </a:lnTo>
                    <a:lnTo>
                      <a:pt x="870" y="1968"/>
                    </a:lnTo>
                    <a:lnTo>
                      <a:pt x="921" y="1962"/>
                    </a:lnTo>
                    <a:lnTo>
                      <a:pt x="968" y="1952"/>
                    </a:lnTo>
                    <a:lnTo>
                      <a:pt x="1012" y="1939"/>
                    </a:lnTo>
                    <a:lnTo>
                      <a:pt x="1050" y="1924"/>
                    </a:lnTo>
                    <a:lnTo>
                      <a:pt x="1084" y="1905"/>
                    </a:lnTo>
                    <a:lnTo>
                      <a:pt x="1112" y="1885"/>
                    </a:lnTo>
                    <a:lnTo>
                      <a:pt x="1135" y="1864"/>
                    </a:lnTo>
                    <a:lnTo>
                      <a:pt x="1152" y="1842"/>
                    </a:lnTo>
                    <a:lnTo>
                      <a:pt x="1162" y="1820"/>
                    </a:lnTo>
                    <a:lnTo>
                      <a:pt x="1165" y="1796"/>
                    </a:lnTo>
                    <a:lnTo>
                      <a:pt x="1165" y="1700"/>
                    </a:lnTo>
                    <a:lnTo>
                      <a:pt x="1126" y="1725"/>
                    </a:lnTo>
                    <a:lnTo>
                      <a:pt x="1084" y="1746"/>
                    </a:lnTo>
                    <a:lnTo>
                      <a:pt x="1036" y="1763"/>
                    </a:lnTo>
                    <a:lnTo>
                      <a:pt x="985" y="1777"/>
                    </a:lnTo>
                    <a:lnTo>
                      <a:pt x="932" y="1788"/>
                    </a:lnTo>
                    <a:lnTo>
                      <a:pt x="875" y="1794"/>
                    </a:lnTo>
                    <a:lnTo>
                      <a:pt x="816" y="1796"/>
                    </a:lnTo>
                    <a:lnTo>
                      <a:pt x="756" y="1794"/>
                    </a:lnTo>
                    <a:lnTo>
                      <a:pt x="699" y="1788"/>
                    </a:lnTo>
                    <a:lnTo>
                      <a:pt x="645" y="1777"/>
                    </a:lnTo>
                    <a:lnTo>
                      <a:pt x="595" y="1763"/>
                    </a:lnTo>
                    <a:lnTo>
                      <a:pt x="548" y="1746"/>
                    </a:lnTo>
                    <a:lnTo>
                      <a:pt x="505" y="1725"/>
                    </a:lnTo>
                    <a:lnTo>
                      <a:pt x="467" y="1700"/>
                    </a:lnTo>
                    <a:close/>
                    <a:moveTo>
                      <a:pt x="467" y="1411"/>
                    </a:moveTo>
                    <a:lnTo>
                      <a:pt x="467" y="1508"/>
                    </a:lnTo>
                    <a:lnTo>
                      <a:pt x="470" y="1530"/>
                    </a:lnTo>
                    <a:lnTo>
                      <a:pt x="480" y="1552"/>
                    </a:lnTo>
                    <a:lnTo>
                      <a:pt x="497" y="1574"/>
                    </a:lnTo>
                    <a:lnTo>
                      <a:pt x="520" y="1595"/>
                    </a:lnTo>
                    <a:lnTo>
                      <a:pt x="548" y="1616"/>
                    </a:lnTo>
                    <a:lnTo>
                      <a:pt x="581" y="1634"/>
                    </a:lnTo>
                    <a:lnTo>
                      <a:pt x="620" y="1649"/>
                    </a:lnTo>
                    <a:lnTo>
                      <a:pt x="663" y="1662"/>
                    </a:lnTo>
                    <a:lnTo>
                      <a:pt x="710" y="1672"/>
                    </a:lnTo>
                    <a:lnTo>
                      <a:pt x="761" y="1678"/>
                    </a:lnTo>
                    <a:lnTo>
                      <a:pt x="816" y="1681"/>
                    </a:lnTo>
                    <a:lnTo>
                      <a:pt x="870" y="1678"/>
                    </a:lnTo>
                    <a:lnTo>
                      <a:pt x="921" y="1672"/>
                    </a:lnTo>
                    <a:lnTo>
                      <a:pt x="968" y="1662"/>
                    </a:lnTo>
                    <a:lnTo>
                      <a:pt x="1012" y="1649"/>
                    </a:lnTo>
                    <a:lnTo>
                      <a:pt x="1050" y="1634"/>
                    </a:lnTo>
                    <a:lnTo>
                      <a:pt x="1084" y="1616"/>
                    </a:lnTo>
                    <a:lnTo>
                      <a:pt x="1112" y="1595"/>
                    </a:lnTo>
                    <a:lnTo>
                      <a:pt x="1135" y="1574"/>
                    </a:lnTo>
                    <a:lnTo>
                      <a:pt x="1152" y="1552"/>
                    </a:lnTo>
                    <a:lnTo>
                      <a:pt x="1162" y="1530"/>
                    </a:lnTo>
                    <a:lnTo>
                      <a:pt x="1165" y="1508"/>
                    </a:lnTo>
                    <a:lnTo>
                      <a:pt x="1165" y="1411"/>
                    </a:lnTo>
                    <a:lnTo>
                      <a:pt x="1126" y="1435"/>
                    </a:lnTo>
                    <a:lnTo>
                      <a:pt x="1084" y="1456"/>
                    </a:lnTo>
                    <a:lnTo>
                      <a:pt x="1036" y="1473"/>
                    </a:lnTo>
                    <a:lnTo>
                      <a:pt x="985" y="1487"/>
                    </a:lnTo>
                    <a:lnTo>
                      <a:pt x="932" y="1499"/>
                    </a:lnTo>
                    <a:lnTo>
                      <a:pt x="875" y="1505"/>
                    </a:lnTo>
                    <a:lnTo>
                      <a:pt x="816" y="1508"/>
                    </a:lnTo>
                    <a:lnTo>
                      <a:pt x="756" y="1505"/>
                    </a:lnTo>
                    <a:lnTo>
                      <a:pt x="699" y="1499"/>
                    </a:lnTo>
                    <a:lnTo>
                      <a:pt x="645" y="1487"/>
                    </a:lnTo>
                    <a:lnTo>
                      <a:pt x="595" y="1473"/>
                    </a:lnTo>
                    <a:lnTo>
                      <a:pt x="548" y="1456"/>
                    </a:lnTo>
                    <a:lnTo>
                      <a:pt x="505" y="1435"/>
                    </a:lnTo>
                    <a:lnTo>
                      <a:pt x="467" y="1411"/>
                    </a:lnTo>
                    <a:close/>
                    <a:moveTo>
                      <a:pt x="758" y="1046"/>
                    </a:moveTo>
                    <a:lnTo>
                      <a:pt x="707" y="1052"/>
                    </a:lnTo>
                    <a:lnTo>
                      <a:pt x="661" y="1062"/>
                    </a:lnTo>
                    <a:lnTo>
                      <a:pt x="618" y="1075"/>
                    </a:lnTo>
                    <a:lnTo>
                      <a:pt x="579" y="1092"/>
                    </a:lnTo>
                    <a:lnTo>
                      <a:pt x="547" y="1110"/>
                    </a:lnTo>
                    <a:lnTo>
                      <a:pt x="519" y="1130"/>
                    </a:lnTo>
                    <a:lnTo>
                      <a:pt x="496" y="1150"/>
                    </a:lnTo>
                    <a:lnTo>
                      <a:pt x="480" y="1172"/>
                    </a:lnTo>
                    <a:lnTo>
                      <a:pt x="470" y="1195"/>
                    </a:lnTo>
                    <a:lnTo>
                      <a:pt x="467" y="1218"/>
                    </a:lnTo>
                    <a:lnTo>
                      <a:pt x="470" y="1240"/>
                    </a:lnTo>
                    <a:lnTo>
                      <a:pt x="480" y="1262"/>
                    </a:lnTo>
                    <a:lnTo>
                      <a:pt x="497" y="1284"/>
                    </a:lnTo>
                    <a:lnTo>
                      <a:pt x="520" y="1306"/>
                    </a:lnTo>
                    <a:lnTo>
                      <a:pt x="548" y="1326"/>
                    </a:lnTo>
                    <a:lnTo>
                      <a:pt x="581" y="1344"/>
                    </a:lnTo>
                    <a:lnTo>
                      <a:pt x="620" y="1360"/>
                    </a:lnTo>
                    <a:lnTo>
                      <a:pt x="663" y="1372"/>
                    </a:lnTo>
                    <a:lnTo>
                      <a:pt x="710" y="1382"/>
                    </a:lnTo>
                    <a:lnTo>
                      <a:pt x="761" y="1388"/>
                    </a:lnTo>
                    <a:lnTo>
                      <a:pt x="816" y="1391"/>
                    </a:lnTo>
                    <a:lnTo>
                      <a:pt x="870" y="1388"/>
                    </a:lnTo>
                    <a:lnTo>
                      <a:pt x="921" y="1382"/>
                    </a:lnTo>
                    <a:lnTo>
                      <a:pt x="968" y="1372"/>
                    </a:lnTo>
                    <a:lnTo>
                      <a:pt x="1012" y="1360"/>
                    </a:lnTo>
                    <a:lnTo>
                      <a:pt x="1050" y="1344"/>
                    </a:lnTo>
                    <a:lnTo>
                      <a:pt x="1084" y="1326"/>
                    </a:lnTo>
                    <a:lnTo>
                      <a:pt x="1112" y="1306"/>
                    </a:lnTo>
                    <a:lnTo>
                      <a:pt x="1135" y="1284"/>
                    </a:lnTo>
                    <a:lnTo>
                      <a:pt x="1152" y="1262"/>
                    </a:lnTo>
                    <a:lnTo>
                      <a:pt x="1162" y="1240"/>
                    </a:lnTo>
                    <a:lnTo>
                      <a:pt x="1165" y="1218"/>
                    </a:lnTo>
                    <a:lnTo>
                      <a:pt x="1162" y="1195"/>
                    </a:lnTo>
                    <a:lnTo>
                      <a:pt x="1152" y="1172"/>
                    </a:lnTo>
                    <a:lnTo>
                      <a:pt x="1136" y="1150"/>
                    </a:lnTo>
                    <a:lnTo>
                      <a:pt x="1113" y="1130"/>
                    </a:lnTo>
                    <a:lnTo>
                      <a:pt x="1085" y="1110"/>
                    </a:lnTo>
                    <a:lnTo>
                      <a:pt x="1051" y="1092"/>
                    </a:lnTo>
                    <a:lnTo>
                      <a:pt x="1014" y="1075"/>
                    </a:lnTo>
                    <a:lnTo>
                      <a:pt x="971" y="1062"/>
                    </a:lnTo>
                    <a:lnTo>
                      <a:pt x="924" y="1052"/>
                    </a:lnTo>
                    <a:lnTo>
                      <a:pt x="874" y="1046"/>
                    </a:lnTo>
                    <a:lnTo>
                      <a:pt x="874" y="1218"/>
                    </a:lnTo>
                    <a:lnTo>
                      <a:pt x="758" y="1218"/>
                    </a:lnTo>
                    <a:lnTo>
                      <a:pt x="758" y="1046"/>
                    </a:lnTo>
                    <a:close/>
                    <a:moveTo>
                      <a:pt x="1282" y="348"/>
                    </a:moveTo>
                    <a:lnTo>
                      <a:pt x="1260" y="348"/>
                    </a:lnTo>
                    <a:lnTo>
                      <a:pt x="1236" y="349"/>
                    </a:lnTo>
                    <a:lnTo>
                      <a:pt x="1210" y="352"/>
                    </a:lnTo>
                    <a:lnTo>
                      <a:pt x="1183" y="356"/>
                    </a:lnTo>
                    <a:lnTo>
                      <a:pt x="1156" y="362"/>
                    </a:lnTo>
                    <a:lnTo>
                      <a:pt x="1128" y="371"/>
                    </a:lnTo>
                    <a:lnTo>
                      <a:pt x="1103" y="382"/>
                    </a:lnTo>
                    <a:lnTo>
                      <a:pt x="1079" y="397"/>
                    </a:lnTo>
                    <a:lnTo>
                      <a:pt x="1057" y="415"/>
                    </a:lnTo>
                    <a:lnTo>
                      <a:pt x="1039" y="436"/>
                    </a:lnTo>
                    <a:lnTo>
                      <a:pt x="1024" y="461"/>
                    </a:lnTo>
                    <a:lnTo>
                      <a:pt x="1013" y="486"/>
                    </a:lnTo>
                    <a:lnTo>
                      <a:pt x="1004" y="513"/>
                    </a:lnTo>
                    <a:lnTo>
                      <a:pt x="998" y="540"/>
                    </a:lnTo>
                    <a:lnTo>
                      <a:pt x="993" y="567"/>
                    </a:lnTo>
                    <a:lnTo>
                      <a:pt x="991" y="593"/>
                    </a:lnTo>
                    <a:lnTo>
                      <a:pt x="990" y="616"/>
                    </a:lnTo>
                    <a:lnTo>
                      <a:pt x="990" y="638"/>
                    </a:lnTo>
                    <a:lnTo>
                      <a:pt x="1012" y="638"/>
                    </a:lnTo>
                    <a:lnTo>
                      <a:pt x="1036" y="637"/>
                    </a:lnTo>
                    <a:lnTo>
                      <a:pt x="1063" y="634"/>
                    </a:lnTo>
                    <a:lnTo>
                      <a:pt x="1089" y="630"/>
                    </a:lnTo>
                    <a:lnTo>
                      <a:pt x="1116" y="624"/>
                    </a:lnTo>
                    <a:lnTo>
                      <a:pt x="1144" y="616"/>
                    </a:lnTo>
                    <a:lnTo>
                      <a:pt x="1169" y="604"/>
                    </a:lnTo>
                    <a:lnTo>
                      <a:pt x="1193" y="590"/>
                    </a:lnTo>
                    <a:lnTo>
                      <a:pt x="1215" y="572"/>
                    </a:lnTo>
                    <a:lnTo>
                      <a:pt x="1233" y="550"/>
                    </a:lnTo>
                    <a:lnTo>
                      <a:pt x="1248" y="526"/>
                    </a:lnTo>
                    <a:lnTo>
                      <a:pt x="1259" y="500"/>
                    </a:lnTo>
                    <a:lnTo>
                      <a:pt x="1268" y="474"/>
                    </a:lnTo>
                    <a:lnTo>
                      <a:pt x="1275" y="446"/>
                    </a:lnTo>
                    <a:lnTo>
                      <a:pt x="1279" y="419"/>
                    </a:lnTo>
                    <a:lnTo>
                      <a:pt x="1281" y="394"/>
                    </a:lnTo>
                    <a:lnTo>
                      <a:pt x="1282" y="370"/>
                    </a:lnTo>
                    <a:lnTo>
                      <a:pt x="1282" y="348"/>
                    </a:lnTo>
                    <a:close/>
                    <a:moveTo>
                      <a:pt x="139" y="116"/>
                    </a:moveTo>
                    <a:lnTo>
                      <a:pt x="117" y="116"/>
                    </a:lnTo>
                    <a:lnTo>
                      <a:pt x="117" y="138"/>
                    </a:lnTo>
                    <a:lnTo>
                      <a:pt x="118" y="164"/>
                    </a:lnTo>
                    <a:lnTo>
                      <a:pt x="119" y="191"/>
                    </a:lnTo>
                    <a:lnTo>
                      <a:pt x="123" y="219"/>
                    </a:lnTo>
                    <a:lnTo>
                      <a:pt x="128" y="250"/>
                    </a:lnTo>
                    <a:lnTo>
                      <a:pt x="135" y="279"/>
                    </a:lnTo>
                    <a:lnTo>
                      <a:pt x="146" y="308"/>
                    </a:lnTo>
                    <a:lnTo>
                      <a:pt x="159" y="336"/>
                    </a:lnTo>
                    <a:lnTo>
                      <a:pt x="176" y="363"/>
                    </a:lnTo>
                    <a:lnTo>
                      <a:pt x="196" y="386"/>
                    </a:lnTo>
                    <a:lnTo>
                      <a:pt x="219" y="406"/>
                    </a:lnTo>
                    <a:lnTo>
                      <a:pt x="246" y="422"/>
                    </a:lnTo>
                    <a:lnTo>
                      <a:pt x="274" y="435"/>
                    </a:lnTo>
                    <a:lnTo>
                      <a:pt x="303" y="445"/>
                    </a:lnTo>
                    <a:lnTo>
                      <a:pt x="333" y="453"/>
                    </a:lnTo>
                    <a:lnTo>
                      <a:pt x="362" y="459"/>
                    </a:lnTo>
                    <a:lnTo>
                      <a:pt x="392" y="462"/>
                    </a:lnTo>
                    <a:lnTo>
                      <a:pt x="419" y="464"/>
                    </a:lnTo>
                    <a:lnTo>
                      <a:pt x="443" y="465"/>
                    </a:lnTo>
                    <a:lnTo>
                      <a:pt x="466" y="464"/>
                    </a:lnTo>
                    <a:lnTo>
                      <a:pt x="467" y="441"/>
                    </a:lnTo>
                    <a:lnTo>
                      <a:pt x="466" y="417"/>
                    </a:lnTo>
                    <a:lnTo>
                      <a:pt x="464" y="390"/>
                    </a:lnTo>
                    <a:lnTo>
                      <a:pt x="461" y="361"/>
                    </a:lnTo>
                    <a:lnTo>
                      <a:pt x="456" y="331"/>
                    </a:lnTo>
                    <a:lnTo>
                      <a:pt x="447" y="302"/>
                    </a:lnTo>
                    <a:lnTo>
                      <a:pt x="437" y="273"/>
                    </a:lnTo>
                    <a:lnTo>
                      <a:pt x="424" y="244"/>
                    </a:lnTo>
                    <a:lnTo>
                      <a:pt x="408" y="218"/>
                    </a:lnTo>
                    <a:lnTo>
                      <a:pt x="388" y="195"/>
                    </a:lnTo>
                    <a:lnTo>
                      <a:pt x="364" y="175"/>
                    </a:lnTo>
                    <a:lnTo>
                      <a:pt x="338" y="159"/>
                    </a:lnTo>
                    <a:lnTo>
                      <a:pt x="309" y="146"/>
                    </a:lnTo>
                    <a:lnTo>
                      <a:pt x="280" y="135"/>
                    </a:lnTo>
                    <a:lnTo>
                      <a:pt x="251" y="127"/>
                    </a:lnTo>
                    <a:lnTo>
                      <a:pt x="221" y="122"/>
                    </a:lnTo>
                    <a:lnTo>
                      <a:pt x="192" y="119"/>
                    </a:lnTo>
                    <a:lnTo>
                      <a:pt x="164" y="117"/>
                    </a:lnTo>
                    <a:lnTo>
                      <a:pt x="139" y="116"/>
                    </a:lnTo>
                    <a:close/>
                    <a:moveTo>
                      <a:pt x="135" y="0"/>
                    </a:moveTo>
                    <a:lnTo>
                      <a:pt x="163" y="1"/>
                    </a:lnTo>
                    <a:lnTo>
                      <a:pt x="195" y="3"/>
                    </a:lnTo>
                    <a:lnTo>
                      <a:pt x="229" y="6"/>
                    </a:lnTo>
                    <a:lnTo>
                      <a:pt x="264" y="12"/>
                    </a:lnTo>
                    <a:lnTo>
                      <a:pt x="300" y="20"/>
                    </a:lnTo>
                    <a:lnTo>
                      <a:pt x="336" y="31"/>
                    </a:lnTo>
                    <a:lnTo>
                      <a:pt x="372" y="46"/>
                    </a:lnTo>
                    <a:lnTo>
                      <a:pt x="407" y="64"/>
                    </a:lnTo>
                    <a:lnTo>
                      <a:pt x="439" y="86"/>
                    </a:lnTo>
                    <a:lnTo>
                      <a:pt x="470" y="113"/>
                    </a:lnTo>
                    <a:lnTo>
                      <a:pt x="496" y="142"/>
                    </a:lnTo>
                    <a:lnTo>
                      <a:pt x="518" y="174"/>
                    </a:lnTo>
                    <a:lnTo>
                      <a:pt x="536" y="207"/>
                    </a:lnTo>
                    <a:lnTo>
                      <a:pt x="550" y="241"/>
                    </a:lnTo>
                    <a:lnTo>
                      <a:pt x="561" y="277"/>
                    </a:lnTo>
                    <a:lnTo>
                      <a:pt x="570" y="312"/>
                    </a:lnTo>
                    <a:lnTo>
                      <a:pt x="575" y="345"/>
                    </a:lnTo>
                    <a:lnTo>
                      <a:pt x="579" y="379"/>
                    </a:lnTo>
                    <a:lnTo>
                      <a:pt x="581" y="410"/>
                    </a:lnTo>
                    <a:lnTo>
                      <a:pt x="582" y="438"/>
                    </a:lnTo>
                    <a:lnTo>
                      <a:pt x="582" y="465"/>
                    </a:lnTo>
                    <a:lnTo>
                      <a:pt x="582" y="465"/>
                    </a:lnTo>
                    <a:lnTo>
                      <a:pt x="582" y="672"/>
                    </a:lnTo>
                    <a:lnTo>
                      <a:pt x="758" y="845"/>
                    </a:lnTo>
                    <a:lnTo>
                      <a:pt x="758" y="812"/>
                    </a:lnTo>
                    <a:lnTo>
                      <a:pt x="760" y="797"/>
                    </a:lnTo>
                    <a:lnTo>
                      <a:pt x="765" y="783"/>
                    </a:lnTo>
                    <a:lnTo>
                      <a:pt x="774" y="771"/>
                    </a:lnTo>
                    <a:lnTo>
                      <a:pt x="876" y="671"/>
                    </a:lnTo>
                    <a:lnTo>
                      <a:pt x="875" y="651"/>
                    </a:lnTo>
                    <a:lnTo>
                      <a:pt x="874" y="629"/>
                    </a:lnTo>
                    <a:lnTo>
                      <a:pt x="875" y="604"/>
                    </a:lnTo>
                    <a:lnTo>
                      <a:pt x="876" y="576"/>
                    </a:lnTo>
                    <a:lnTo>
                      <a:pt x="880" y="545"/>
                    </a:lnTo>
                    <a:lnTo>
                      <a:pt x="885" y="515"/>
                    </a:lnTo>
                    <a:lnTo>
                      <a:pt x="892" y="483"/>
                    </a:lnTo>
                    <a:lnTo>
                      <a:pt x="902" y="451"/>
                    </a:lnTo>
                    <a:lnTo>
                      <a:pt x="915" y="419"/>
                    </a:lnTo>
                    <a:lnTo>
                      <a:pt x="932" y="389"/>
                    </a:lnTo>
                    <a:lnTo>
                      <a:pt x="951" y="360"/>
                    </a:lnTo>
                    <a:lnTo>
                      <a:pt x="975" y="332"/>
                    </a:lnTo>
                    <a:lnTo>
                      <a:pt x="1004" y="307"/>
                    </a:lnTo>
                    <a:lnTo>
                      <a:pt x="1035" y="287"/>
                    </a:lnTo>
                    <a:lnTo>
                      <a:pt x="1069" y="270"/>
                    </a:lnTo>
                    <a:lnTo>
                      <a:pt x="1103" y="257"/>
                    </a:lnTo>
                    <a:lnTo>
                      <a:pt x="1138" y="248"/>
                    </a:lnTo>
                    <a:lnTo>
                      <a:pt x="1171" y="240"/>
                    </a:lnTo>
                    <a:lnTo>
                      <a:pt x="1205" y="235"/>
                    </a:lnTo>
                    <a:lnTo>
                      <a:pt x="1236" y="233"/>
                    </a:lnTo>
                    <a:lnTo>
                      <a:pt x="1264" y="232"/>
                    </a:lnTo>
                    <a:lnTo>
                      <a:pt x="1290" y="232"/>
                    </a:lnTo>
                    <a:lnTo>
                      <a:pt x="1311" y="233"/>
                    </a:lnTo>
                    <a:lnTo>
                      <a:pt x="1327" y="234"/>
                    </a:lnTo>
                    <a:lnTo>
                      <a:pt x="1339" y="236"/>
                    </a:lnTo>
                    <a:lnTo>
                      <a:pt x="1345" y="236"/>
                    </a:lnTo>
                    <a:lnTo>
                      <a:pt x="1359" y="240"/>
                    </a:lnTo>
                    <a:lnTo>
                      <a:pt x="1372" y="249"/>
                    </a:lnTo>
                    <a:lnTo>
                      <a:pt x="1382" y="259"/>
                    </a:lnTo>
                    <a:lnTo>
                      <a:pt x="1389" y="271"/>
                    </a:lnTo>
                    <a:lnTo>
                      <a:pt x="1393" y="286"/>
                    </a:lnTo>
                    <a:lnTo>
                      <a:pt x="1394" y="291"/>
                    </a:lnTo>
                    <a:lnTo>
                      <a:pt x="1395" y="302"/>
                    </a:lnTo>
                    <a:lnTo>
                      <a:pt x="1397" y="319"/>
                    </a:lnTo>
                    <a:lnTo>
                      <a:pt x="1398" y="340"/>
                    </a:lnTo>
                    <a:lnTo>
                      <a:pt x="1398" y="366"/>
                    </a:lnTo>
                    <a:lnTo>
                      <a:pt x="1397" y="394"/>
                    </a:lnTo>
                    <a:lnTo>
                      <a:pt x="1394" y="425"/>
                    </a:lnTo>
                    <a:lnTo>
                      <a:pt x="1390" y="458"/>
                    </a:lnTo>
                    <a:lnTo>
                      <a:pt x="1383" y="492"/>
                    </a:lnTo>
                    <a:lnTo>
                      <a:pt x="1373" y="526"/>
                    </a:lnTo>
                    <a:lnTo>
                      <a:pt x="1360" y="559"/>
                    </a:lnTo>
                    <a:lnTo>
                      <a:pt x="1344" y="593"/>
                    </a:lnTo>
                    <a:lnTo>
                      <a:pt x="1322" y="624"/>
                    </a:lnTo>
                    <a:lnTo>
                      <a:pt x="1297" y="653"/>
                    </a:lnTo>
                    <a:lnTo>
                      <a:pt x="1271" y="677"/>
                    </a:lnTo>
                    <a:lnTo>
                      <a:pt x="1241" y="697"/>
                    </a:lnTo>
                    <a:lnTo>
                      <a:pt x="1211" y="713"/>
                    </a:lnTo>
                    <a:lnTo>
                      <a:pt x="1179" y="725"/>
                    </a:lnTo>
                    <a:lnTo>
                      <a:pt x="1148" y="735"/>
                    </a:lnTo>
                    <a:lnTo>
                      <a:pt x="1115" y="743"/>
                    </a:lnTo>
                    <a:lnTo>
                      <a:pt x="1085" y="748"/>
                    </a:lnTo>
                    <a:lnTo>
                      <a:pt x="1054" y="751"/>
                    </a:lnTo>
                    <a:lnTo>
                      <a:pt x="1027" y="753"/>
                    </a:lnTo>
                    <a:lnTo>
                      <a:pt x="1001" y="753"/>
                    </a:lnTo>
                    <a:lnTo>
                      <a:pt x="977" y="753"/>
                    </a:lnTo>
                    <a:lnTo>
                      <a:pt x="958" y="752"/>
                    </a:lnTo>
                    <a:lnTo>
                      <a:pt x="874" y="836"/>
                    </a:lnTo>
                    <a:lnTo>
                      <a:pt x="874" y="930"/>
                    </a:lnTo>
                    <a:lnTo>
                      <a:pt x="927" y="936"/>
                    </a:lnTo>
                    <a:lnTo>
                      <a:pt x="977" y="945"/>
                    </a:lnTo>
                    <a:lnTo>
                      <a:pt x="1024" y="957"/>
                    </a:lnTo>
                    <a:lnTo>
                      <a:pt x="1069" y="973"/>
                    </a:lnTo>
                    <a:lnTo>
                      <a:pt x="1110" y="992"/>
                    </a:lnTo>
                    <a:lnTo>
                      <a:pt x="1148" y="1013"/>
                    </a:lnTo>
                    <a:lnTo>
                      <a:pt x="1181" y="1036"/>
                    </a:lnTo>
                    <a:lnTo>
                      <a:pt x="1211" y="1061"/>
                    </a:lnTo>
                    <a:lnTo>
                      <a:pt x="1235" y="1090"/>
                    </a:lnTo>
                    <a:lnTo>
                      <a:pt x="1255" y="1119"/>
                    </a:lnTo>
                    <a:lnTo>
                      <a:pt x="1270" y="1150"/>
                    </a:lnTo>
                    <a:lnTo>
                      <a:pt x="1279" y="1183"/>
                    </a:lnTo>
                    <a:lnTo>
                      <a:pt x="1282" y="1218"/>
                    </a:lnTo>
                    <a:lnTo>
                      <a:pt x="1282" y="2956"/>
                    </a:lnTo>
                    <a:lnTo>
                      <a:pt x="1279" y="2990"/>
                    </a:lnTo>
                    <a:lnTo>
                      <a:pt x="1270" y="3023"/>
                    </a:lnTo>
                    <a:lnTo>
                      <a:pt x="1255" y="3054"/>
                    </a:lnTo>
                    <a:lnTo>
                      <a:pt x="1235" y="3085"/>
                    </a:lnTo>
                    <a:lnTo>
                      <a:pt x="1210" y="3112"/>
                    </a:lnTo>
                    <a:lnTo>
                      <a:pt x="1180" y="3138"/>
                    </a:lnTo>
                    <a:lnTo>
                      <a:pt x="1147" y="3161"/>
                    </a:lnTo>
                    <a:lnTo>
                      <a:pt x="1109" y="3183"/>
                    </a:lnTo>
                    <a:lnTo>
                      <a:pt x="1068" y="3201"/>
                    </a:lnTo>
                    <a:lnTo>
                      <a:pt x="1022" y="3217"/>
                    </a:lnTo>
                    <a:lnTo>
                      <a:pt x="974" y="3229"/>
                    </a:lnTo>
                    <a:lnTo>
                      <a:pt x="923" y="3238"/>
                    </a:lnTo>
                    <a:lnTo>
                      <a:pt x="871" y="3243"/>
                    </a:lnTo>
                    <a:lnTo>
                      <a:pt x="816" y="3245"/>
                    </a:lnTo>
                    <a:lnTo>
                      <a:pt x="760" y="3243"/>
                    </a:lnTo>
                    <a:lnTo>
                      <a:pt x="707" y="3238"/>
                    </a:lnTo>
                    <a:lnTo>
                      <a:pt x="657" y="3229"/>
                    </a:lnTo>
                    <a:lnTo>
                      <a:pt x="609" y="3217"/>
                    </a:lnTo>
                    <a:lnTo>
                      <a:pt x="564" y="3201"/>
                    </a:lnTo>
                    <a:lnTo>
                      <a:pt x="523" y="3183"/>
                    </a:lnTo>
                    <a:lnTo>
                      <a:pt x="485" y="3161"/>
                    </a:lnTo>
                    <a:lnTo>
                      <a:pt x="451" y="3138"/>
                    </a:lnTo>
                    <a:lnTo>
                      <a:pt x="421" y="3112"/>
                    </a:lnTo>
                    <a:lnTo>
                      <a:pt x="397" y="3085"/>
                    </a:lnTo>
                    <a:lnTo>
                      <a:pt x="376" y="3054"/>
                    </a:lnTo>
                    <a:lnTo>
                      <a:pt x="362" y="3023"/>
                    </a:lnTo>
                    <a:lnTo>
                      <a:pt x="353" y="2990"/>
                    </a:lnTo>
                    <a:lnTo>
                      <a:pt x="350" y="2956"/>
                    </a:lnTo>
                    <a:lnTo>
                      <a:pt x="350" y="1218"/>
                    </a:lnTo>
                    <a:lnTo>
                      <a:pt x="353" y="1185"/>
                    </a:lnTo>
                    <a:lnTo>
                      <a:pt x="361" y="1152"/>
                    </a:lnTo>
                    <a:lnTo>
                      <a:pt x="374" y="1122"/>
                    </a:lnTo>
                    <a:lnTo>
                      <a:pt x="394" y="1093"/>
                    </a:lnTo>
                    <a:lnTo>
                      <a:pt x="417" y="1065"/>
                    </a:lnTo>
                    <a:lnTo>
                      <a:pt x="444" y="1040"/>
                    </a:lnTo>
                    <a:lnTo>
                      <a:pt x="476" y="1017"/>
                    </a:lnTo>
                    <a:lnTo>
                      <a:pt x="511" y="997"/>
                    </a:lnTo>
                    <a:lnTo>
                      <a:pt x="551" y="978"/>
                    </a:lnTo>
                    <a:lnTo>
                      <a:pt x="594" y="962"/>
                    </a:lnTo>
                    <a:lnTo>
                      <a:pt x="638" y="949"/>
                    </a:lnTo>
                    <a:lnTo>
                      <a:pt x="686" y="939"/>
                    </a:lnTo>
                    <a:lnTo>
                      <a:pt x="483" y="737"/>
                    </a:lnTo>
                    <a:lnTo>
                      <a:pt x="474" y="725"/>
                    </a:lnTo>
                    <a:lnTo>
                      <a:pt x="469" y="711"/>
                    </a:lnTo>
                    <a:lnTo>
                      <a:pt x="467" y="696"/>
                    </a:lnTo>
                    <a:lnTo>
                      <a:pt x="467" y="580"/>
                    </a:lnTo>
                    <a:lnTo>
                      <a:pt x="457" y="580"/>
                    </a:lnTo>
                    <a:lnTo>
                      <a:pt x="445" y="580"/>
                    </a:lnTo>
                    <a:lnTo>
                      <a:pt x="417" y="580"/>
                    </a:lnTo>
                    <a:lnTo>
                      <a:pt x="386" y="578"/>
                    </a:lnTo>
                    <a:lnTo>
                      <a:pt x="352" y="574"/>
                    </a:lnTo>
                    <a:lnTo>
                      <a:pt x="317" y="568"/>
                    </a:lnTo>
                    <a:lnTo>
                      <a:pt x="281" y="559"/>
                    </a:lnTo>
                    <a:lnTo>
                      <a:pt x="246" y="548"/>
                    </a:lnTo>
                    <a:lnTo>
                      <a:pt x="210" y="534"/>
                    </a:lnTo>
                    <a:lnTo>
                      <a:pt x="176" y="516"/>
                    </a:lnTo>
                    <a:lnTo>
                      <a:pt x="143" y="494"/>
                    </a:lnTo>
                    <a:lnTo>
                      <a:pt x="114" y="468"/>
                    </a:lnTo>
                    <a:lnTo>
                      <a:pt x="86" y="437"/>
                    </a:lnTo>
                    <a:lnTo>
                      <a:pt x="64" y="405"/>
                    </a:lnTo>
                    <a:lnTo>
                      <a:pt x="46" y="371"/>
                    </a:lnTo>
                    <a:lnTo>
                      <a:pt x="31" y="334"/>
                    </a:lnTo>
                    <a:lnTo>
                      <a:pt x="20" y="299"/>
                    </a:lnTo>
                    <a:lnTo>
                      <a:pt x="12" y="263"/>
                    </a:lnTo>
                    <a:lnTo>
                      <a:pt x="6" y="228"/>
                    </a:lnTo>
                    <a:lnTo>
                      <a:pt x="3" y="195"/>
                    </a:lnTo>
                    <a:lnTo>
                      <a:pt x="1" y="163"/>
                    </a:lnTo>
                    <a:lnTo>
                      <a:pt x="0" y="134"/>
                    </a:lnTo>
                    <a:lnTo>
                      <a:pt x="1" y="109"/>
                    </a:lnTo>
                    <a:lnTo>
                      <a:pt x="2" y="88"/>
                    </a:lnTo>
                    <a:lnTo>
                      <a:pt x="3" y="71"/>
                    </a:lnTo>
                    <a:lnTo>
                      <a:pt x="5" y="60"/>
                    </a:lnTo>
                    <a:lnTo>
                      <a:pt x="5" y="55"/>
                    </a:lnTo>
                    <a:lnTo>
                      <a:pt x="9" y="40"/>
                    </a:lnTo>
                    <a:lnTo>
                      <a:pt x="17" y="27"/>
                    </a:lnTo>
                    <a:lnTo>
                      <a:pt x="27" y="17"/>
                    </a:lnTo>
                    <a:lnTo>
                      <a:pt x="40" y="9"/>
                    </a:lnTo>
                    <a:lnTo>
                      <a:pt x="55" y="5"/>
                    </a:lnTo>
                    <a:lnTo>
                      <a:pt x="60" y="5"/>
                    </a:lnTo>
                    <a:lnTo>
                      <a:pt x="71" y="3"/>
                    </a:lnTo>
                    <a:lnTo>
                      <a:pt x="88" y="2"/>
                    </a:lnTo>
                    <a:lnTo>
                      <a:pt x="110" y="1"/>
                    </a:lnTo>
                    <a:lnTo>
                      <a:pt x="1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041457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</a:t>
            </a: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 ПРОГРАММ </a:t>
            </a: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2023 </a:t>
            </a: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СОСТАВИЛ 1 444 064,3 тыс. руб., в том числе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 txBox="1">
            <a:spLocks/>
          </p:cNvSpPr>
          <p:nvPr/>
        </p:nvSpPr>
        <p:spPr>
          <a:xfrm>
            <a:off x="838200" y="1967174"/>
            <a:ext cx="4689715" cy="1225764"/>
          </a:xfrm>
          <a:prstGeom prst="rect">
            <a:avLst/>
          </a:prstGeom>
          <a:noFill/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редства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федерального бюджета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225 669,3 тыс. рублей</a:t>
            </a: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598035" y="3192938"/>
            <a:ext cx="4713528" cy="1225764"/>
          </a:xfrm>
          <a:prstGeom prst="rect">
            <a:avLst/>
          </a:prstGeom>
          <a:noFill/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редства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областного бюджета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827 439,5 тыс. рублей</a:t>
            </a:r>
          </a:p>
        </p:txBody>
      </p:sp>
      <p:sp>
        <p:nvSpPr>
          <p:cNvPr id="6" name="Текст 1"/>
          <p:cNvSpPr txBox="1">
            <a:spLocks/>
          </p:cNvSpPr>
          <p:nvPr/>
        </p:nvSpPr>
        <p:spPr>
          <a:xfrm>
            <a:off x="598035" y="4500328"/>
            <a:ext cx="4713528" cy="1247071"/>
          </a:xfrm>
          <a:prstGeom prst="rect">
            <a:avLst/>
          </a:prstGeom>
          <a:noFill/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местного бюджета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390 955,5 </a:t>
            </a:r>
            <a:r>
              <a:rPr kumimoji="0" lang="ru-RU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тыс.рублей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978879053"/>
              </p:ext>
            </p:extLst>
          </p:nvPr>
        </p:nvGraphicFramePr>
        <p:xfrm>
          <a:off x="6677389" y="1449100"/>
          <a:ext cx="6084000" cy="4596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218989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C1F52DE-5FAB-4ABD-9FE3-81F2C02E74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/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189" y="744071"/>
            <a:ext cx="10327340" cy="4975411"/>
          </a:xfrm>
          <a:prstGeom prst="round2DiagRect">
            <a:avLst/>
          </a:prstGeom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700463" y="936010"/>
            <a:ext cx="8999621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>
                <a:solidFill>
                  <a:srgbClr val="FFFFFF"/>
                </a:solidFill>
                <a:latin typeface="Segoe UI Semibold"/>
                <a:cs typeface="Times New Roman" pitchFamily="18" charset="0"/>
              </a:rPr>
              <a:t>Контактная информация</a:t>
            </a:r>
            <a:br>
              <a:rPr lang="ru-RU" sz="2400" dirty="0">
                <a:solidFill>
                  <a:srgbClr val="FFFFFF"/>
                </a:solidFill>
                <a:latin typeface="Segoe UI Semibold"/>
                <a:cs typeface="Times New Roman" pitchFamily="18" charset="0"/>
              </a:rPr>
            </a:br>
            <a:r>
              <a:rPr lang="ru-RU" sz="2400" dirty="0" smtClean="0">
                <a:solidFill>
                  <a:srgbClr val="FFFFFF"/>
                </a:solidFill>
                <a:latin typeface="Segoe UI Semibold"/>
                <a:cs typeface="Times New Roman" pitchFamily="18" charset="0"/>
              </a:rPr>
              <a:t>Администрация Курского района Курской области </a:t>
            </a:r>
          </a:p>
          <a:p>
            <a:pPr lvl="0" algn="ctr"/>
            <a:r>
              <a:rPr lang="ru-RU" sz="2400" dirty="0" smtClean="0">
                <a:solidFill>
                  <a:srgbClr val="FFFFFF"/>
                </a:solidFill>
                <a:latin typeface="Segoe UI Semibold"/>
                <a:cs typeface="Times New Roman" pitchFamily="18" charset="0"/>
              </a:rPr>
              <a:t>Управление по бюджету и налогам</a:t>
            </a:r>
            <a:endParaRPr lang="ru-RU" sz="2400" dirty="0">
              <a:solidFill>
                <a:srgbClr val="FFFFFF"/>
              </a:solidFill>
              <a:latin typeface="Segoe UI Semibold"/>
              <a:cs typeface="Times New Roman" pitchFamily="18" charset="0"/>
            </a:endParaRPr>
          </a:p>
          <a:p>
            <a:pPr lvl="0"/>
            <a:endParaRPr lang="en-US" dirty="0" smtClean="0">
              <a:solidFill>
                <a:srgbClr val="FFFFFF"/>
              </a:solidFill>
              <a:latin typeface="Segoe UI Light"/>
              <a:cs typeface="Times New Roman" pitchFamily="18" charset="0"/>
            </a:endParaRPr>
          </a:p>
          <a:p>
            <a:pPr lvl="0"/>
            <a:r>
              <a:rPr lang="ru-RU" sz="2000" dirty="0" smtClean="0">
                <a:solidFill>
                  <a:srgbClr val="FFFFFF"/>
                </a:solidFill>
                <a:latin typeface="Segoe UI Light"/>
                <a:cs typeface="Times New Roman" pitchFamily="18" charset="0"/>
              </a:rPr>
              <a:t>город  Курск, ул</a:t>
            </a:r>
            <a:r>
              <a:rPr lang="ru-RU" sz="2000" dirty="0">
                <a:solidFill>
                  <a:srgbClr val="FFFFFF"/>
                </a:solidFill>
                <a:latin typeface="Segoe UI Light"/>
                <a:cs typeface="Times New Roman" pitchFamily="18" charset="0"/>
              </a:rPr>
              <a:t>. </a:t>
            </a:r>
            <a:r>
              <a:rPr lang="ru-RU" sz="2000" dirty="0" smtClean="0">
                <a:solidFill>
                  <a:srgbClr val="FFFFFF"/>
                </a:solidFill>
                <a:latin typeface="Segoe UI Light"/>
                <a:cs typeface="Times New Roman" pitchFamily="18" charset="0"/>
              </a:rPr>
              <a:t>Белинского, 21</a:t>
            </a:r>
            <a:r>
              <a:rPr lang="ru-RU" sz="2000" dirty="0">
                <a:solidFill>
                  <a:srgbClr val="FFFFFF"/>
                </a:solidFill>
                <a:latin typeface="Segoe UI Light"/>
                <a:cs typeface="Times New Roman" pitchFamily="18" charset="0"/>
              </a:rPr>
              <a:t/>
            </a:r>
            <a:br>
              <a:rPr lang="ru-RU" sz="2000" dirty="0">
                <a:solidFill>
                  <a:srgbClr val="FFFFFF"/>
                </a:solidFill>
                <a:latin typeface="Segoe UI Light"/>
                <a:cs typeface="Times New Roman" pitchFamily="18" charset="0"/>
              </a:rPr>
            </a:br>
            <a:endParaRPr lang="ru-RU" sz="2000" dirty="0" smtClean="0">
              <a:solidFill>
                <a:srgbClr val="FFFFFF"/>
              </a:solidFill>
              <a:latin typeface="Segoe UI Light"/>
              <a:cs typeface="Times New Roman" pitchFamily="18" charset="0"/>
            </a:endParaRPr>
          </a:p>
          <a:p>
            <a:pPr lvl="0"/>
            <a:r>
              <a:rPr lang="ru-RU" sz="2000" u="sng" dirty="0" smtClean="0">
                <a:solidFill>
                  <a:srgbClr val="FFFFFF"/>
                </a:solidFill>
                <a:latin typeface="Segoe UI Light"/>
                <a:cs typeface="Times New Roman" pitchFamily="18" charset="0"/>
              </a:rPr>
              <a:t>Глава Курского района Курской области: </a:t>
            </a:r>
            <a:r>
              <a:rPr lang="ru-RU" sz="2000" dirty="0" smtClean="0">
                <a:solidFill>
                  <a:srgbClr val="FFFFFF"/>
                </a:solidFill>
                <a:latin typeface="Segoe UI Light"/>
                <a:cs typeface="Times New Roman" pitchFamily="18" charset="0"/>
              </a:rPr>
              <a:t>Телегин Андрей Владимирович</a:t>
            </a:r>
          </a:p>
          <a:p>
            <a:pPr lvl="0"/>
            <a:r>
              <a:rPr lang="ru-RU" sz="2000" dirty="0" smtClean="0">
                <a:solidFill>
                  <a:srgbClr val="FFFFFF"/>
                </a:solidFill>
                <a:latin typeface="Segoe UI Light"/>
                <a:cs typeface="Times New Roman" pitchFamily="18" charset="0"/>
              </a:rPr>
              <a:t>тел. 8 /4712/54-89-41, </a:t>
            </a:r>
            <a:r>
              <a:rPr lang="en-US" sz="2000" dirty="0" smtClean="0">
                <a:solidFill>
                  <a:srgbClr val="FFFFFF"/>
                </a:solidFill>
                <a:latin typeface="Segoe UI Light"/>
                <a:cs typeface="Times New Roman" pitchFamily="18" charset="0"/>
              </a:rPr>
              <a:t>e-mail: admkursk.rn-info@mail.ru</a:t>
            </a:r>
          </a:p>
          <a:p>
            <a:pPr lvl="0"/>
            <a:endParaRPr lang="ru-RU" sz="2000" dirty="0" smtClean="0">
              <a:solidFill>
                <a:srgbClr val="FFFFFF"/>
              </a:solidFill>
              <a:latin typeface="Segoe UI Light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FFFFFF"/>
                </a:solidFill>
                <a:latin typeface="Segoe UI Light"/>
                <a:cs typeface="Times New Roman" pitchFamily="18" charset="0"/>
              </a:rPr>
              <a:t>Начальник управления по бюджету и налогам: Жидеева Елена Викторовна</a:t>
            </a:r>
            <a:r>
              <a:rPr lang="ru-RU" sz="2000" dirty="0">
                <a:solidFill>
                  <a:srgbClr val="FFFFFF"/>
                </a:solidFill>
                <a:latin typeface="Segoe UI Light"/>
                <a:cs typeface="Times New Roman" pitchFamily="18" charset="0"/>
              </a:rPr>
              <a:t/>
            </a:r>
            <a:br>
              <a:rPr lang="ru-RU" sz="2000" dirty="0">
                <a:solidFill>
                  <a:srgbClr val="FFFFFF"/>
                </a:solidFill>
                <a:latin typeface="Segoe UI Light"/>
                <a:cs typeface="Times New Roman" pitchFamily="18" charset="0"/>
              </a:rPr>
            </a:br>
            <a:r>
              <a:rPr lang="ru-RU" sz="2000" dirty="0" smtClean="0">
                <a:solidFill>
                  <a:srgbClr val="FFFFFF"/>
                </a:solidFill>
                <a:latin typeface="Segoe UI Light"/>
                <a:cs typeface="Times New Roman" pitchFamily="18" charset="0"/>
              </a:rPr>
              <a:t>тел. 8 </a:t>
            </a:r>
            <a:r>
              <a:rPr lang="ru-RU" sz="2000" dirty="0">
                <a:solidFill>
                  <a:srgbClr val="FFFFFF"/>
                </a:solidFill>
                <a:latin typeface="Segoe UI Light"/>
                <a:cs typeface="Times New Roman" pitchFamily="18" charset="0"/>
              </a:rPr>
              <a:t>/</a:t>
            </a:r>
            <a:r>
              <a:rPr lang="ru-RU" sz="2000" dirty="0" smtClean="0">
                <a:solidFill>
                  <a:srgbClr val="FFFFFF"/>
                </a:solidFill>
                <a:latin typeface="Segoe UI Light"/>
                <a:cs typeface="Times New Roman" pitchFamily="18" charset="0"/>
              </a:rPr>
              <a:t>4712/52-77-90, </a:t>
            </a:r>
            <a:r>
              <a:rPr lang="en-US" sz="2000" dirty="0" smtClean="0">
                <a:solidFill>
                  <a:srgbClr val="FFFFFF"/>
                </a:solidFill>
                <a:latin typeface="Segoe UI Light"/>
                <a:cs typeface="Times New Roman" pitchFamily="18" charset="0"/>
              </a:rPr>
              <a:t>e-mail: uprfinkurr@mail.ru</a:t>
            </a:r>
            <a:endParaRPr lang="ru-RU" sz="2000" dirty="0" smtClean="0">
              <a:solidFill>
                <a:srgbClr val="FFFFFF"/>
              </a:solidFill>
              <a:latin typeface="Segoe UI Light"/>
              <a:cs typeface="Times New Roman" pitchFamily="18" charset="0"/>
            </a:endParaRPr>
          </a:p>
          <a:p>
            <a:pPr lvl="0"/>
            <a:r>
              <a:rPr lang="en-US" sz="2000" dirty="0">
                <a:solidFill>
                  <a:srgbClr val="FFFFFF"/>
                </a:solidFill>
                <a:latin typeface="Segoe UI Light"/>
                <a:cs typeface="Times New Roman" pitchFamily="18" charset="0"/>
              </a:rPr>
              <a:t/>
            </a:r>
            <a:br>
              <a:rPr lang="en-US" sz="2000" dirty="0">
                <a:solidFill>
                  <a:srgbClr val="FFFFFF"/>
                </a:solidFill>
                <a:latin typeface="Segoe UI Light"/>
                <a:cs typeface="Times New Roman" pitchFamily="18" charset="0"/>
              </a:rPr>
            </a:br>
            <a:r>
              <a:rPr lang="ru-RU" sz="2000" dirty="0" smtClean="0">
                <a:solidFill>
                  <a:srgbClr val="FFFFFF"/>
                </a:solidFill>
                <a:latin typeface="Segoe UI Light"/>
                <a:cs typeface="Times New Roman" pitchFamily="18" charset="0"/>
              </a:rPr>
              <a:t>время </a:t>
            </a:r>
            <a:r>
              <a:rPr lang="ru-RU" sz="2000" dirty="0">
                <a:solidFill>
                  <a:srgbClr val="FFFFFF"/>
                </a:solidFill>
                <a:latin typeface="Segoe UI Light"/>
                <a:cs typeface="Times New Roman" pitchFamily="18" charset="0"/>
              </a:rPr>
              <a:t>приема граждан: </a:t>
            </a:r>
            <a:r>
              <a:rPr lang="ru-RU" sz="2000" dirty="0" err="1">
                <a:solidFill>
                  <a:srgbClr val="FFFFFF"/>
                </a:solidFill>
                <a:latin typeface="Segoe UI Light"/>
                <a:cs typeface="Times New Roman" pitchFamily="18" charset="0"/>
              </a:rPr>
              <a:t>пн</a:t>
            </a:r>
            <a:r>
              <a:rPr lang="ru-RU" sz="2000" dirty="0">
                <a:solidFill>
                  <a:srgbClr val="FFFFFF"/>
                </a:solidFill>
                <a:latin typeface="Segoe UI Light"/>
                <a:cs typeface="Times New Roman" pitchFamily="18" charset="0"/>
              </a:rPr>
              <a:t>- пт. 9:00-13:00; 14:00-18:00</a:t>
            </a:r>
          </a:p>
          <a:p>
            <a:pPr lvl="0"/>
            <a:r>
              <a:rPr lang="ru-RU" sz="2000" dirty="0" smtClean="0">
                <a:solidFill>
                  <a:srgbClr val="FFFFFF"/>
                </a:solidFill>
                <a:latin typeface="Segoe UI Light"/>
                <a:cs typeface="Times New Roman" pitchFamily="18" charset="0"/>
              </a:rPr>
              <a:t> </a:t>
            </a:r>
            <a:endParaRPr lang="ru-RU" sz="2000" dirty="0">
              <a:solidFill>
                <a:srgbClr val="FFFFFF"/>
              </a:solidFill>
              <a:latin typeface="Segoe UI Light"/>
            </a:endParaRPr>
          </a:p>
        </p:txBody>
      </p:sp>
    </p:spTree>
    <p:extLst>
      <p:ext uri="{BB962C8B-B14F-4D97-AF65-F5344CB8AC3E}">
        <p14:creationId xmlns:p14="http://schemas.microsoft.com/office/powerpoint/2010/main" val="1895692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C1F52DE-5FAB-4ABD-9FE3-81F2C02E74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248" y="1612693"/>
            <a:ext cx="10383904" cy="3312233"/>
          </a:xfrm>
          <a:prstGeom prst="rect">
            <a:avLst/>
          </a:prstGeom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2518611" y="2213811"/>
            <a:ext cx="70424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СПАСИБО, ЧТО ПОСЕТИЛИ</a:t>
            </a:r>
          </a:p>
          <a:p>
            <a:pPr algn="ctr"/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ИНФОРМАЦИОННЫЙ РЕСУРС </a:t>
            </a:r>
          </a:p>
          <a:p>
            <a:pPr algn="ctr"/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«БЮДЖЕТ ДЛЯ ГРАЖДАН»!</a:t>
            </a:r>
          </a:p>
        </p:txBody>
      </p:sp>
    </p:spTree>
    <p:extLst>
      <p:ext uri="{BB962C8B-B14F-4D97-AF65-F5344CB8AC3E}">
        <p14:creationId xmlns:p14="http://schemas.microsoft.com/office/powerpoint/2010/main" val="666673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БЮДЖЕТА  </a:t>
            </a: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КУРСКОГО РАЙОНА </a:t>
            </a:r>
            <a:b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КУРСКОЙ ОБЛАСТИ ЗА 2023 </a:t>
            </a: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b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тыс. руб.)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1721959"/>
              </p:ext>
            </p:extLst>
          </p:nvPr>
        </p:nvGraphicFramePr>
        <p:xfrm>
          <a:off x="838200" y="1825625"/>
          <a:ext cx="10204201" cy="3604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43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85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5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94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59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94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1800" b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2023 год</a:t>
                      </a:r>
                      <a:endParaRPr kumimoji="0" lang="ru-RU" sz="1800" b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2023 год</a:t>
                      </a:r>
                      <a:endParaRPr kumimoji="0" lang="ru-RU" sz="1800" b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</a:t>
                      </a:r>
                      <a:endParaRPr kumimoji="0" lang="ru-RU" sz="1800" b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 от плана</a:t>
                      </a:r>
                      <a:endParaRPr kumimoji="0" lang="ru-RU" sz="1800" b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I.</a:t>
                      </a: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Доходы, всего,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из них:</a:t>
                      </a:r>
                      <a:endParaRPr kumimoji="0" lang="ru-RU" sz="1800" b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1 462 680,73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1 537 230,27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105,10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- 74 549,54</a:t>
                      </a: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7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 доходы</a:t>
                      </a:r>
                      <a:endParaRPr kumimoji="0" lang="ru-RU" sz="1800" b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453 423,05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460 414,53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101,54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- 6 991,48</a:t>
                      </a: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73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поступления</a:t>
                      </a:r>
                      <a:endParaRPr kumimoji="0" lang="ru-RU" sz="1800" b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1 009 257,68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1 076 815,74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106,69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- 67 558,06</a:t>
                      </a: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73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II. </a:t>
                      </a: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Расходы, всего</a:t>
                      </a:r>
                      <a:endParaRPr kumimoji="0" lang="ru-RU" sz="1800" b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1 589 364,58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1 551 758,16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97,63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37 606,42</a:t>
                      </a: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73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III.</a:t>
                      </a: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 (-), профицит (+)</a:t>
                      </a:r>
                      <a:endParaRPr kumimoji="0" lang="ru-RU" sz="1800" b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- 52 885,79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- 14 527,89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Tx/>
                        <a:buChar char="-"/>
                        <a:tabLst/>
                      </a:pPr>
                      <a:r>
                        <a:rPr kumimoji="0" lang="ru-RU" sz="1800" b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27,47</a:t>
                      </a:r>
                    </a:p>
                  </a:txBody>
                  <a:tcPr marL="121920" marR="12192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1800" b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0" marR="12192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6330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ИСПОЛНЕНИЯ НАЛОГОВЫХ И НЕНАЛОГОВЫХ ДОХОДОВ БЮДЖЕТА КУРСКОГО РАЙОНА КУРСКОЙ ОБЛАСТИ ЗА 2023 ГОД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328409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90485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ИСПОЛНЕНИЯ НАЛОГОВЫХ ДОХОДОВ БЮДЖЕТА КУРСКОГО РАЙОНА КУРСКОЙ ОБЛАСТИ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2023 г. (в %)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1763125"/>
              </p:ext>
            </p:extLst>
          </p:nvPr>
        </p:nvGraphicFramePr>
        <p:xfrm>
          <a:off x="838200" y="1690688"/>
          <a:ext cx="10515600" cy="4758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8700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746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</a:t>
            </a: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ИСПОЛНЕНИЯ НЕНАЛОГОВЫХ </a:t>
            </a: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 БЮДЖЕТА </a:t>
            </a: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КУРСКОГО РАЙОНА КУРСКОЙ ОБЛАСТИ </a:t>
            </a:r>
            <a:b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2023 г. (в </a:t>
            </a: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4322909"/>
              </p:ext>
            </p:extLst>
          </p:nvPr>
        </p:nvGraphicFramePr>
        <p:xfrm>
          <a:off x="838199" y="1500188"/>
          <a:ext cx="10663989" cy="5214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1729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ИСПОЛНЕНИЯ БЕЗВОЗМЕЗДНЫХ ПОСТУПЛЕНИЙ ОТ ДРУГИХ БЮДЖЕТОВ 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БЮДЖЕТНОЙ СИСТЕМЫ РОССИЙСКОЙ ФЕДЕРАЦИИ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2023 Г. (В ТЫС. РУБ.)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138711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61549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264224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ИСПОЛНЕНИЯ РАСХОДОВ БЮДЖЕТА КУРСКОГО РАЙОНА КУРСКОЙ ОБЛАСТИ ЗА 2023 ГОД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7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206144"/>
            <a:ext cx="10515600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РАСХОДОВ БЮДЖЕТА КУРСКОГО РАЙОНА КУРСКОЙ ОБЛАСТИ ЗА 2023 ГОД ПО РАЗДЕЛАМ, ПОДРАЗДЕЛАМ КЛАССИФИКАЦИИ РАСХОДОВ БЮДЖЕТА (тыс.руб.)  (1)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8723458"/>
              </p:ext>
            </p:extLst>
          </p:nvPr>
        </p:nvGraphicFramePr>
        <p:xfrm>
          <a:off x="434080" y="2137558"/>
          <a:ext cx="11215613" cy="4219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8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87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04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03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883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Раздел, подраздел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Наименование 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исполнения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8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вопросы 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всего</a:t>
                      </a: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120 720,2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115 948,2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96,0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668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lvl="0" algn="l" fontAlgn="ctr">
                        <a:lnSpc>
                          <a:spcPts val="1560"/>
                        </a:lnSpc>
                      </a:pP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Функционирование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высшего должностного лица муниципального образования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598,9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2 580,0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68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lvl="0" algn="l" fontAlgn="ctr">
                        <a:lnSpc>
                          <a:spcPts val="1560"/>
                        </a:lnSpc>
                      </a:pP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Функционирование законодательных (представительных) органов муниципальных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образований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7 023,2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7 022,9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8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lvl="0" algn="l" fontAlgn="ctr">
                        <a:lnSpc>
                          <a:spcPts val="1560"/>
                        </a:lnSpc>
                      </a:pP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Функционирование местных администраций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35 730,3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35 432,1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8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560"/>
                        </a:lnSpc>
                      </a:pPr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3 461,5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3 461,5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668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0113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1560"/>
                        </a:lnSpc>
                      </a:pPr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общегосударственные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71 906,3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67 451,7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89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0300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1560"/>
                        </a:lnSpc>
                      </a:pP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89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0310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ts val="1560"/>
                        </a:lnSpc>
                      </a:pP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Защита населения и территории от чрезвычайных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ситуаций природного и техногенного характера, пожарная безопасность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700" marR="12700" marT="9525" marB="0"/>
                </a:tc>
                <a:extLst>
                  <a:ext uri="{0D108BD9-81ED-4DB2-BD59-A6C34878D82A}">
                    <a16:rowId xmlns:a16="http://schemas.microsoft.com/office/drawing/2014/main" val="42555882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98251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1669</Words>
  <Application>Microsoft Office PowerPoint</Application>
  <PresentationFormat>Широкоэкранный</PresentationFormat>
  <Paragraphs>430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5" baseType="lpstr">
      <vt:lpstr>맑은 고딕</vt:lpstr>
      <vt:lpstr>Arial</vt:lpstr>
      <vt:lpstr>Calibri</vt:lpstr>
      <vt:lpstr>Calibri Light</vt:lpstr>
      <vt:lpstr>Segoe UI Light</vt:lpstr>
      <vt:lpstr>Segoe UI Semibold</vt:lpstr>
      <vt:lpstr>Times New Roman</vt:lpstr>
      <vt:lpstr>Wingdings</vt:lpstr>
      <vt:lpstr>Wingdings 2</vt:lpstr>
      <vt:lpstr>Тема Office</vt:lpstr>
      <vt:lpstr>Презентация PowerPoint</vt:lpstr>
      <vt:lpstr>Уважаемые жители  Курского района Курской области!</vt:lpstr>
      <vt:lpstr>ИСПОЛНЕНИЕ БЮДЖЕТА  КУРСКОГО РАЙОНА  КУРСКОЙ ОБЛАСТИ ЗА 2023 ГОД (в тыс. руб.)</vt:lpstr>
      <vt:lpstr>СТРУКТУРА ИСПОЛНЕНИЯ НАЛОГОВЫХ И НЕНАЛОГОВЫХ ДОХОДОВ БЮДЖЕТА КУРСКОГО РАЙОНА КУРСКОЙ ОБЛАСТИ ЗА 2023 ГОД</vt:lpstr>
      <vt:lpstr>СТРУКТУРА ИСПОЛНЕНИЯ НАЛОГОВЫХ ДОХОДОВ БЮДЖЕТА КУРСКОГО РАЙОНА КУРСКОЙ ОБЛАСТИ за 2023 г. (в %)</vt:lpstr>
      <vt:lpstr>СТРУКТУРА ИСПОЛНЕНИЯ НЕНАЛОГОВЫХ ДОХОДОВ БЮДЖЕТА КУРСКОГО РАЙОНА КУРСКОЙ ОБЛАСТИ  за 2023 г. (в %)</vt:lpstr>
      <vt:lpstr>СТРУКТУРА ИСПОЛНЕНИЯ БЕЗВОЗМЕЗДНЫХ ПОСТУПЛЕНИЙ ОТ ДРУГИХ БЮДЖЕТОВ  БЮДЖЕТНОЙ СИСТЕМЫ РОССИЙСКОЙ ФЕДЕРАЦИИ ЗА 2023 Г. (В ТЫС. РУБ.)</vt:lpstr>
      <vt:lpstr>СТРУКТУРА ИСПОЛНЕНИЯ РАСХОДОВ БЮДЖЕТА КУРСКОГО РАЙОНА КУРСКОЙ ОБЛАСТИ ЗА 2023 ГОД</vt:lpstr>
      <vt:lpstr>ПОКАЗАТЕЛИ РАСХОДОВ БЮДЖЕТА КУРСКОГО РАЙОНА КУРСКОЙ ОБЛАСТИ ЗА 2023 ГОД ПО РАЗДЕЛАМ, ПОДРАЗДЕЛАМ КЛАССИФИКАЦИИ РАСХОДОВ БЮДЖЕТА (тыс.руб.)  (1)</vt:lpstr>
      <vt:lpstr>ПОКАЗАТЕЛИ РАСХОДОВ БЮДЖЕТА КУРСКОГО РАЙОНА КУРСКОЙ ОБЛАСТИ ЗА 2023 ГОД ПО РАЗДЕЛАМ, ПОДРАЗДЕЛАМ КЛАССИФИКАЦИИ РАСХОДОВ БЮДЖЕТА (тыс.руб.)  (2)</vt:lpstr>
      <vt:lpstr>ПОКАЗАТЕЛИ РАСХОДОВ БЮДЖЕТА КУРСКОГО РАЙОНА КУРСКОЙ ОБЛАСТИ ЗА 2023 ГОД ПО РАЗДЕЛАМ, ПОДРАЗДЕЛАМ КЛАССИФИКАЦИИ РАСХОДОВ БЮДЖЕТА (тыс.руб.)  (3)</vt:lpstr>
      <vt:lpstr>ПОКАЗАТЕЛИ РАСХОДОВ БЮДЖЕТА КУРСКОГО РАЙОНА КУРСКОЙ ОБЛАСТИ ЗА 2023 ГОД ПО РАЗДЕЛАМ, ПОДРАЗДЕЛАМ КЛАССИФИКАЦИИ РАСХОДОВ БЮДЖЕТА (тыс.руб.)  (4)</vt:lpstr>
      <vt:lpstr>РАСХОДЫ БЮДЖЕТА НА СОЦИАЛЬНО - КУЛЬТУРНУЮ СФЕРУ КУРСКОГО РАЙОНА КУРСКОЙ ОБЛАСТИ ЗА 2023 ГОД</vt:lpstr>
      <vt:lpstr>РАСХОДЫ БЮДЖЕТА НА ОБРАЗОВАНИЕ</vt:lpstr>
      <vt:lpstr>РАСХОДЫ БЮДЖЕТА НА КУЛЬТУРУ</vt:lpstr>
      <vt:lpstr>РАСХОДЫ НА СОЦИАЛЬНУЮ ПОЛИТИКУ   </vt:lpstr>
      <vt:lpstr>РАСХОДЫ БЮДЖЕТА КУРСКОГО РАЙОНА КУРСКОЙ ОБЛАСТИ НА ФИЗКУЛЬТУРУ И СПОРТ  ЗА 2023 ГОД</vt:lpstr>
      <vt:lpstr>РАСХОДЫ БЮДЖЕТА КУРСКОГО РАЙОНА КУРСКОЙ ОБЛАСТИ НА ЖИЛИЩНО-КОММУНАЛЬНОЕ  ХОЗЯЙСТВО ЗА 2023 ГОД</vt:lpstr>
      <vt:lpstr> ИСПОЛНЕНИЕ МУНИЦИПАЛЬНОГО  ДОРОЖНОГО ФОНДА КУРСКОГО РАЙОНА КУРСКОЙ ОБЛАСТИ В 2023 ГОДУ </vt:lpstr>
      <vt:lpstr>ИСПОЛНЕНИЕ РАСХОДОВ БЮДЖЕТА КУРСКОГО РАЙОНА КУРСКОЙ ОБЛАСТИ ПО МУНИЦИПАЛЬНЫМ ПРОГРАММАМ ЗА 2023 ГОД (ТЫС.РУБ.)  (1)</vt:lpstr>
      <vt:lpstr>ИСПОЛНЕНИЕ РАСХОДОВ БЮДЖЕТА КУРСКОГО РАЙОНА КУРСКОЙ ОБЛАСТИ ПО МУНИЦИПАЛЬНЫМ ПРОГРАММАМ ЗА 2023 ГОД (ТЫС.РУБ.)   (2)</vt:lpstr>
      <vt:lpstr>МУНИЦИПАЛЬНЫЙ ДОЛГ  КУРСКОГО РАЙОНА КУРСКОЙ ОБЛАСТИ (ТЫС.РУБ.)</vt:lpstr>
      <vt:lpstr>ОБЪЕМ 17 МУНИЦИПАЛЬНЫХ ПРОГРАММ  ЗА 2023 ГОД СОСТАВИЛ 1 444 064,3 тыс. руб., в том числе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140</cp:revision>
  <cp:lastPrinted>2024-05-08T12:08:51Z</cp:lastPrinted>
  <dcterms:created xsi:type="dcterms:W3CDTF">2022-08-31T11:19:39Z</dcterms:created>
  <dcterms:modified xsi:type="dcterms:W3CDTF">2024-05-15T11:31:41Z</dcterms:modified>
</cp:coreProperties>
</file>