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4.xml" ContentType="application/vnd.openxmlformats-officedocument.presentationml.notesSlide+xml"/>
  <Override PartName="/ppt/charts/chart16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5"/>
  </p:notesMasterIdLst>
  <p:handoutMasterIdLst>
    <p:handoutMasterId r:id="rId96"/>
  </p:handoutMasterIdLst>
  <p:sldIdLst>
    <p:sldId id="256" r:id="rId2"/>
    <p:sldId id="382" r:id="rId3"/>
    <p:sldId id="481" r:id="rId4"/>
    <p:sldId id="383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94" r:id="rId16"/>
    <p:sldId id="395" r:id="rId17"/>
    <p:sldId id="469" r:id="rId18"/>
    <p:sldId id="396" r:id="rId19"/>
    <p:sldId id="397" r:id="rId20"/>
    <p:sldId id="398" r:id="rId21"/>
    <p:sldId id="399" r:id="rId22"/>
    <p:sldId id="400" r:id="rId23"/>
    <p:sldId id="401" r:id="rId24"/>
    <p:sldId id="402" r:id="rId25"/>
    <p:sldId id="403" r:id="rId26"/>
    <p:sldId id="404" r:id="rId27"/>
    <p:sldId id="405" r:id="rId28"/>
    <p:sldId id="406" r:id="rId29"/>
    <p:sldId id="407" r:id="rId30"/>
    <p:sldId id="408" r:id="rId31"/>
    <p:sldId id="409" r:id="rId32"/>
    <p:sldId id="410" r:id="rId33"/>
    <p:sldId id="411" r:id="rId34"/>
    <p:sldId id="413" r:id="rId35"/>
    <p:sldId id="488" r:id="rId36"/>
    <p:sldId id="489" r:id="rId37"/>
    <p:sldId id="470" r:id="rId38"/>
    <p:sldId id="416" r:id="rId39"/>
    <p:sldId id="417" r:id="rId40"/>
    <p:sldId id="418" r:id="rId41"/>
    <p:sldId id="419" r:id="rId42"/>
    <p:sldId id="420" r:id="rId43"/>
    <p:sldId id="496" r:id="rId44"/>
    <p:sldId id="497" r:id="rId45"/>
    <p:sldId id="423" r:id="rId46"/>
    <p:sldId id="424" r:id="rId47"/>
    <p:sldId id="425" r:id="rId48"/>
    <p:sldId id="426" r:id="rId49"/>
    <p:sldId id="427" r:id="rId50"/>
    <p:sldId id="490" r:id="rId51"/>
    <p:sldId id="493" r:id="rId52"/>
    <p:sldId id="494" r:id="rId53"/>
    <p:sldId id="428" r:id="rId54"/>
    <p:sldId id="491" r:id="rId55"/>
    <p:sldId id="429" r:id="rId56"/>
    <p:sldId id="430" r:id="rId57"/>
    <p:sldId id="431" r:id="rId58"/>
    <p:sldId id="432" r:id="rId59"/>
    <p:sldId id="434" r:id="rId60"/>
    <p:sldId id="435" r:id="rId61"/>
    <p:sldId id="436" r:id="rId62"/>
    <p:sldId id="486" r:id="rId63"/>
    <p:sldId id="487" r:id="rId64"/>
    <p:sldId id="439" r:id="rId65"/>
    <p:sldId id="440" r:id="rId66"/>
    <p:sldId id="441" r:id="rId67"/>
    <p:sldId id="442" r:id="rId68"/>
    <p:sldId id="492" r:id="rId69"/>
    <p:sldId id="444" r:id="rId70"/>
    <p:sldId id="445" r:id="rId71"/>
    <p:sldId id="447" r:id="rId72"/>
    <p:sldId id="446" r:id="rId73"/>
    <p:sldId id="495" r:id="rId74"/>
    <p:sldId id="448" r:id="rId75"/>
    <p:sldId id="449" r:id="rId76"/>
    <p:sldId id="450" r:id="rId77"/>
    <p:sldId id="452" r:id="rId78"/>
    <p:sldId id="453" r:id="rId79"/>
    <p:sldId id="454" r:id="rId80"/>
    <p:sldId id="455" r:id="rId81"/>
    <p:sldId id="456" r:id="rId82"/>
    <p:sldId id="457" r:id="rId83"/>
    <p:sldId id="458" r:id="rId84"/>
    <p:sldId id="459" r:id="rId85"/>
    <p:sldId id="460" r:id="rId86"/>
    <p:sldId id="461" r:id="rId87"/>
    <p:sldId id="462" r:id="rId88"/>
    <p:sldId id="463" r:id="rId89"/>
    <p:sldId id="464" r:id="rId90"/>
    <p:sldId id="465" r:id="rId91"/>
    <p:sldId id="467" r:id="rId92"/>
    <p:sldId id="468" r:id="rId93"/>
    <p:sldId id="324" r:id="rId94"/>
  </p:sldIdLst>
  <p:sldSz cx="9144000" cy="6858000" type="screen4x3"/>
  <p:notesSz cx="6781800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20E9246-99EE-4871-A059-14CCB5B27E00}">
          <p14:sldIdLst>
            <p14:sldId id="256"/>
            <p14:sldId id="382"/>
            <p14:sldId id="481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469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3"/>
            <p14:sldId id="488"/>
            <p14:sldId id="489"/>
            <p14:sldId id="470"/>
            <p14:sldId id="416"/>
            <p14:sldId id="417"/>
            <p14:sldId id="418"/>
            <p14:sldId id="419"/>
            <p14:sldId id="420"/>
            <p14:sldId id="496"/>
            <p14:sldId id="497"/>
            <p14:sldId id="423"/>
            <p14:sldId id="424"/>
            <p14:sldId id="425"/>
            <p14:sldId id="426"/>
            <p14:sldId id="427"/>
            <p14:sldId id="490"/>
            <p14:sldId id="493"/>
            <p14:sldId id="494"/>
            <p14:sldId id="428"/>
            <p14:sldId id="491"/>
            <p14:sldId id="429"/>
            <p14:sldId id="430"/>
            <p14:sldId id="431"/>
            <p14:sldId id="432"/>
            <p14:sldId id="434"/>
            <p14:sldId id="435"/>
            <p14:sldId id="436"/>
            <p14:sldId id="486"/>
            <p14:sldId id="487"/>
            <p14:sldId id="439"/>
            <p14:sldId id="440"/>
            <p14:sldId id="441"/>
            <p14:sldId id="442"/>
            <p14:sldId id="492"/>
            <p14:sldId id="444"/>
            <p14:sldId id="445"/>
            <p14:sldId id="447"/>
            <p14:sldId id="446"/>
            <p14:sldId id="495"/>
            <p14:sldId id="448"/>
            <p14:sldId id="449"/>
            <p14:sldId id="450"/>
            <p14:sldId id="452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67"/>
            <p14:sldId id="468"/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4DD"/>
    <a:srgbClr val="BB91B8"/>
    <a:srgbClr val="BA92A6"/>
    <a:srgbClr val="B498B1"/>
    <a:srgbClr val="FFFFCC"/>
    <a:srgbClr val="1484EA"/>
    <a:srgbClr val="FFFF99"/>
    <a:srgbClr val="CB81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76" autoAdjust="0"/>
    <p:restoredTop sz="85847" autoAdjust="0"/>
  </p:normalViewPr>
  <p:slideViewPr>
    <p:cSldViewPr>
      <p:cViewPr varScale="1">
        <p:scale>
          <a:sx n="99" d="100"/>
          <a:sy n="99" d="100"/>
        </p:scale>
        <p:origin x="156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Фонд заработной платы, тыс. руб.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5032580888618994E-2"/>
                  <c:y val="7.2639385131486739E-2"/>
                </c:manualLayout>
              </c:layout>
              <c:tx>
                <c:rich>
                  <a:bodyPr/>
                  <a:lstStyle/>
                  <a:p>
                    <a:fld id="{DB10F486-74CB-49D0-8686-01FB1B3D4FB2}" type="VALUE">
                      <a:rPr lang="en-US">
                        <a:latin typeface="Segoe UI Light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509-42CD-B417-9F29BB2834E2}"/>
                </c:ext>
              </c:extLst>
            </c:dLbl>
            <c:dLbl>
              <c:idx val="1"/>
              <c:layout>
                <c:manualLayout>
                  <c:x val="-5.0314452082977551E-2"/>
                  <c:y val="0.14335402370913555"/>
                </c:manualLayout>
              </c:layout>
              <c:tx>
                <c:rich>
                  <a:bodyPr/>
                  <a:lstStyle/>
                  <a:p>
                    <a:fld id="{D0EFDCB2-9F83-464D-9B55-F1FAC52CBD06}" type="VALUE">
                      <a:rPr lang="en-US">
                        <a:latin typeface="Segoe UI Light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509-42CD-B417-9F29BB2834E2}"/>
                </c:ext>
              </c:extLst>
            </c:dLbl>
            <c:dLbl>
              <c:idx val="2"/>
              <c:layout>
                <c:manualLayout>
                  <c:x val="-3.0085146360801399E-2"/>
                  <c:y val="0.18161425961880909"/>
                </c:manualLayout>
              </c:layout>
              <c:tx>
                <c:rich>
                  <a:bodyPr/>
                  <a:lstStyle/>
                  <a:p>
                    <a:fld id="{BA0257E8-D695-45DE-9BE9-0AA73FD99F66}" type="VALUE">
                      <a:rPr lang="en-US">
                        <a:latin typeface="Segoe UI Light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509-42CD-B417-9F29BB2834E2}"/>
                </c:ext>
              </c:extLst>
            </c:dLbl>
            <c:dLbl>
              <c:idx val="3"/>
              <c:layout>
                <c:manualLayout>
                  <c:x val="-9.8664619470336334E-17"/>
                  <c:y val="0.21704666494885116"/>
                </c:manualLayout>
              </c:layout>
              <c:tx>
                <c:rich>
                  <a:bodyPr/>
                  <a:lstStyle/>
                  <a:p>
                    <a:fld id="{B403BC53-B639-47E8-9D49-7E0859BD2449}" type="VALUE">
                      <a:rPr lang="en-US">
                        <a:latin typeface="Segoe UI Light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509-42CD-B417-9F29BB2834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10675.8</c:v>
                </c:pt>
                <c:pt idx="1">
                  <c:v>11978.8</c:v>
                </c:pt>
                <c:pt idx="2">
                  <c:v>13042</c:v>
                </c:pt>
                <c:pt idx="3">
                  <c:v>14204.3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09-42CD-B417-9F29BB283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273896"/>
        <c:axId val="612080432"/>
      </c:lineChart>
      <c:catAx>
        <c:axId val="41527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2080432"/>
        <c:crosses val="autoZero"/>
        <c:auto val="1"/>
        <c:lblAlgn val="ctr"/>
        <c:lblOffset val="100"/>
        <c:noMultiLvlLbl val="0"/>
      </c:catAx>
      <c:valAx>
        <c:axId val="61208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273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DED4DD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657217847769031"/>
          <c:y val="0.29667867658495772"/>
          <c:w val="0.35989196850393695"/>
          <c:h val="0.624350191295377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руб.</c:v>
                </c:pt>
              </c:strCache>
            </c:strRef>
          </c:tx>
          <c:spPr>
            <a:effectLst>
              <a:glow>
                <a:schemeClr val="accent1">
                  <a:alpha val="40000"/>
                </a:schemeClr>
              </a:glow>
              <a:softEdge rad="0"/>
            </a:effectLst>
            <a:scene3d>
              <a:camera prst="orthographicFront"/>
              <a:lightRig rig="threePt" dir="t"/>
            </a:scene3d>
            <a:sp3d>
              <a:bevelT w="165100" prst="coolSlant"/>
              <a:bevelB prst="angle"/>
            </a:sp3d>
          </c:spPr>
          <c:explosion val="16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1-7535-49DC-9124-2B3819472D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3-7535-49DC-9124-2B3819472D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5-7535-49DC-9124-2B3819472D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7-7535-49DC-9124-2B3819472DA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10-7535-49DC-9124-2B3819472DA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8-7535-49DC-9124-2B3819472DA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D-7535-49DC-9124-2B3819472DA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E-7535-49DC-9124-2B3819472DA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11-7535-49DC-9124-2B3819472DA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A-7535-49DC-9124-2B3819472DA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F-7535-49DC-9124-2B3819472DA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12-7535-49DC-9124-2B3819472DA8}"/>
              </c:ext>
            </c:extLst>
          </c:dPt>
          <c:dLbls>
            <c:dLbl>
              <c:idx val="0"/>
              <c:layout>
                <c:manualLayout>
                  <c:x val="0.33022981627296599"/>
                  <c:y val="-6.9035174089175005E-2"/>
                </c:manualLayout>
              </c:layout>
              <c:tx>
                <c:rich>
                  <a:bodyPr/>
                  <a:lstStyle/>
                  <a:p>
                    <a:fld id="{7231FEEF-33BA-49B7-9DED-584B5F8677EF}" type="CATEGORYNAME">
                      <a:rPr lang="ru-RU">
                        <a:latin typeface="Segoe UI Light" panose="020B0502040204020203" pitchFamily="34" charset="0"/>
                      </a:rPr>
                      <a:pPr/>
                      <a:t>[ИМЯ КАТЕГОРИИ]</a:t>
                    </a:fld>
                    <a:r>
                      <a:rPr lang="ru-RU" baseline="0" dirty="0">
                        <a:latin typeface="Segoe UI Light" panose="020B0502040204020203" pitchFamily="34" charset="0"/>
                      </a:rPr>
                      <a:t>
</a:t>
                    </a:r>
                    <a:r>
                      <a:rPr lang="ru-RU" baseline="0" dirty="0" smtClean="0">
                        <a:latin typeface="Segoe UI Light" panose="020B0502040204020203" pitchFamily="34" charset="0"/>
                      </a:rPr>
                      <a:t>0,598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535-49DC-9124-2B3819472DA8}"/>
                </c:ext>
              </c:extLst>
            </c:dLbl>
            <c:dLbl>
              <c:idx val="1"/>
              <c:layout>
                <c:manualLayout>
                  <c:x val="0.10666671916010499"/>
                  <c:y val="-0.12380925321038558"/>
                </c:manualLayout>
              </c:layout>
              <c:tx>
                <c:rich>
                  <a:bodyPr/>
                  <a:lstStyle/>
                  <a:p>
                    <a:fld id="{7231FEEF-33BA-49B7-9DED-584B5F8677EF}" type="CATEGORYNAME">
                      <a:rPr lang="ru-RU" smtClean="0">
                        <a:latin typeface="Segoe UI Light" panose="020B0502040204020203" pitchFamily="34" charset="0"/>
                      </a:rPr>
                      <a:pPr/>
                      <a:t>[ИМЯ КАТЕГОРИИ]</a:t>
                    </a:fld>
                    <a:endParaRPr lang="ru-RU" dirty="0" smtClean="0">
                      <a:latin typeface="Segoe UI Light" panose="020B0502040204020203" pitchFamily="34" charset="0"/>
                    </a:endParaRPr>
                  </a:p>
                  <a:p>
                    <a:r>
                      <a:rPr lang="ru-RU" baseline="0" dirty="0" smtClean="0">
                        <a:latin typeface="Segoe UI Light" panose="020B0502040204020203" pitchFamily="34" charset="0"/>
                      </a:rPr>
                      <a:t>0,072</a:t>
                    </a:r>
                    <a:r>
                      <a:rPr lang="ru-RU" baseline="0" dirty="0">
                        <a:latin typeface="Segoe UI Light" panose="020B0502040204020203" pitchFamily="34" charset="0"/>
                      </a:rPr>
                      <a:t>
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137206741106545"/>
                      <c:h val="0.14320530642283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535-49DC-9124-2B3819472DA8}"/>
                </c:ext>
              </c:extLst>
            </c:dLbl>
            <c:dLbl>
              <c:idx val="2"/>
              <c:layout>
                <c:manualLayout>
                  <c:x val="0.2400246719160104"/>
                  <c:y val="-0.19245575326812206"/>
                </c:manualLayout>
              </c:layout>
              <c:tx>
                <c:rich>
                  <a:bodyPr/>
                  <a:lstStyle/>
                  <a:p>
                    <a:fld id="{7231FEEF-33BA-49B7-9DED-584B5F8677EF}" type="CATEGORYNAME">
                      <a:rPr lang="ru-RU">
                        <a:latin typeface="Segoe UI Light" panose="020B0502040204020203" pitchFamily="34" charset="0"/>
                      </a:rPr>
                      <a:pPr/>
                      <a:t>[ИМЯ КАТЕГОРИИ]</a:t>
                    </a:fld>
                    <a:r>
                      <a:rPr lang="ru-RU" baseline="0" dirty="0">
                        <a:latin typeface="Segoe UI Light" panose="020B0502040204020203" pitchFamily="34" charset="0"/>
                      </a:rPr>
                      <a:t>
</a:t>
                    </a:r>
                    <a:r>
                      <a:rPr lang="ru-RU" baseline="0" dirty="0" smtClean="0">
                        <a:latin typeface="Segoe UI Light" panose="020B0502040204020203" pitchFamily="34" charset="0"/>
                      </a:rPr>
                      <a:t>83,933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535-49DC-9124-2B3819472DA8}"/>
                </c:ext>
              </c:extLst>
            </c:dLbl>
            <c:dLbl>
              <c:idx val="3"/>
              <c:layout>
                <c:manualLayout>
                  <c:x val="0.18009847769028881"/>
                  <c:y val="0.15362240918888065"/>
                </c:manualLayout>
              </c:layout>
              <c:tx>
                <c:rich>
                  <a:bodyPr/>
                  <a:lstStyle/>
                  <a:p>
                    <a:fld id="{7231FEEF-33BA-49B7-9DED-584B5F8677EF}" type="CATEGORYNAME">
                      <a:rPr lang="ru-RU" smtClean="0">
                        <a:latin typeface="Segoe UI Light" panose="020B0502040204020203" pitchFamily="34" charset="0"/>
                      </a:rPr>
                      <a:pPr/>
                      <a:t>[ИМЯ КАТЕГОРИИ]</a:t>
                    </a:fld>
                    <a:endParaRPr lang="ru-RU" dirty="0" smtClean="0">
                      <a:latin typeface="Segoe UI Light" panose="020B0502040204020203" pitchFamily="34" charset="0"/>
                    </a:endParaRPr>
                  </a:p>
                  <a:p>
                    <a:r>
                      <a:rPr lang="ru-RU" baseline="0" dirty="0" smtClean="0">
                        <a:latin typeface="Segoe UI Light" panose="020B0502040204020203" pitchFamily="34" charset="0"/>
                      </a:rPr>
                      <a:t>4,82</a:t>
                    </a:r>
                    <a:r>
                      <a:rPr lang="ru-RU" baseline="0" dirty="0">
                        <a:latin typeface="Segoe UI Light" panose="020B0502040204020203" pitchFamily="34" charset="0"/>
                      </a:rPr>
                      <a:t>
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535-49DC-9124-2B3819472DA8}"/>
                </c:ext>
              </c:extLst>
            </c:dLbl>
            <c:dLbl>
              <c:idx val="4"/>
              <c:layout>
                <c:manualLayout>
                  <c:x val="0.17907643044619423"/>
                  <c:y val="0.34419562506761725"/>
                </c:manualLayout>
              </c:layout>
              <c:tx>
                <c:rich>
                  <a:bodyPr/>
                  <a:lstStyle/>
                  <a:p>
                    <a:fld id="{7231FEEF-33BA-49B7-9DED-584B5F8677EF}" type="CATEGORYNAME">
                      <a:rPr lang="ru-RU" smtClean="0">
                        <a:latin typeface="Segoe UI Light" panose="020B0502040204020203" pitchFamily="34" charset="0"/>
                      </a:rPr>
                      <a:pPr/>
                      <a:t>[ИМЯ КАТЕГОРИИ]</a:t>
                    </a:fld>
                    <a:endParaRPr lang="ru-RU" baseline="0" dirty="0" smtClean="0">
                      <a:latin typeface="Segoe UI Light" panose="020B0502040204020203" pitchFamily="34" charset="0"/>
                    </a:endParaRPr>
                  </a:p>
                  <a:p>
                    <a:r>
                      <a:rPr lang="ru-RU" baseline="0" dirty="0" smtClean="0">
                        <a:latin typeface="Segoe UI Light" panose="020B0502040204020203" pitchFamily="34" charset="0"/>
                      </a:rPr>
                      <a:t>73,47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7535-49DC-9124-2B3819472DA8}"/>
                </c:ext>
              </c:extLst>
            </c:dLbl>
            <c:dLbl>
              <c:idx val="5"/>
              <c:layout>
                <c:manualLayout>
                  <c:x val="9.8624356955380577E-2"/>
                  <c:y val="-2.462670718784685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latin typeface="Segoe UI Light" panose="020B0502040204020203" pitchFamily="34" charset="0"/>
                      </a:rPr>
                      <a:t>Образование, </a:t>
                    </a:r>
                  </a:p>
                  <a:p>
                    <a:r>
                      <a:rPr lang="ru-RU" baseline="0" dirty="0" smtClean="0">
                        <a:latin typeface="Segoe UI Light" panose="020B0502040204020203" pitchFamily="34" charset="0"/>
                      </a:rPr>
                      <a:t>909,165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35-49DC-9124-2B3819472DA8}"/>
                </c:ext>
              </c:extLst>
            </c:dLbl>
            <c:dLbl>
              <c:idx val="6"/>
              <c:layout>
                <c:manualLayout>
                  <c:x val="-0.11935359580052493"/>
                  <c:y val="3.8378737527005921E-2"/>
                </c:manualLayout>
              </c:layout>
              <c:tx>
                <c:rich>
                  <a:bodyPr/>
                  <a:lstStyle/>
                  <a:p>
                    <a:fld id="{7231FEEF-33BA-49B7-9DED-584B5F8677EF}" type="CATEGORYNAME">
                      <a:rPr lang="ru-RU" smtClean="0">
                        <a:latin typeface="Segoe UI Light" panose="020B0502040204020203" pitchFamily="34" charset="0"/>
                      </a:rPr>
                      <a:pPr/>
                      <a:t>[ИМЯ КАТЕГОРИИ]</a:t>
                    </a:fld>
                    <a:endParaRPr lang="ru-RU" baseline="0" dirty="0" smtClean="0">
                      <a:latin typeface="Segoe UI Light" panose="020B0502040204020203" pitchFamily="34" charset="0"/>
                    </a:endParaRPr>
                  </a:p>
                  <a:p>
                    <a:r>
                      <a:rPr lang="ru-RU" baseline="0" dirty="0" smtClean="0">
                        <a:latin typeface="Segoe UI Light" panose="020B0502040204020203" pitchFamily="34" charset="0"/>
                      </a:rPr>
                      <a:t>36,313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535-49DC-9124-2B3819472DA8}"/>
                </c:ext>
              </c:extLst>
            </c:dLbl>
            <c:dLbl>
              <c:idx val="7"/>
              <c:layout>
                <c:manualLayout>
                  <c:x val="-0.14565417322834645"/>
                  <c:y val="-0.13262107997469066"/>
                </c:manualLayout>
              </c:layout>
              <c:tx>
                <c:rich>
                  <a:bodyPr/>
                  <a:lstStyle/>
                  <a:p>
                    <a:fld id="{7231FEEF-33BA-49B7-9DED-584B5F8677EF}" type="CATEGORYNAME">
                      <a:rPr lang="ru-RU" smtClean="0">
                        <a:latin typeface="Segoe UI Light" panose="020B0502040204020203" pitchFamily="34" charset="0"/>
                      </a:rPr>
                      <a:pPr/>
                      <a:t>[ИМЯ КАТЕГОРИИ]</a:t>
                    </a:fld>
                    <a:endParaRPr lang="ru-RU" dirty="0" smtClean="0">
                      <a:latin typeface="Segoe UI Light" panose="020B0502040204020203" pitchFamily="34" charset="0"/>
                    </a:endParaRPr>
                  </a:p>
                  <a:p>
                    <a:r>
                      <a:rPr lang="ru-RU" baseline="0" dirty="0" smtClean="0">
                        <a:latin typeface="Segoe UI Light" panose="020B0502040204020203" pitchFamily="34" charset="0"/>
                      </a:rPr>
                      <a:t>13,574</a:t>
                    </a:r>
                    <a:r>
                      <a:rPr lang="ru-RU" baseline="0" dirty="0">
                        <a:latin typeface="Segoe UI Light" panose="020B0502040204020203" pitchFamily="34" charset="0"/>
                      </a:rPr>
                      <a:t>
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7535-49DC-9124-2B3819472DA8}"/>
                </c:ext>
              </c:extLst>
            </c:dLbl>
            <c:dLbl>
              <c:idx val="8"/>
              <c:layout>
                <c:manualLayout>
                  <c:x val="-0.14951044619422571"/>
                  <c:y val="-0.2064487469360502"/>
                </c:manualLayout>
              </c:layout>
              <c:tx>
                <c:rich>
                  <a:bodyPr/>
                  <a:lstStyle/>
                  <a:p>
                    <a:fld id="{7231FEEF-33BA-49B7-9DED-584B5F8677EF}" type="CATEGORYNAME">
                      <a:rPr lang="ru-RU" smtClean="0">
                        <a:latin typeface="Segoe UI Light" panose="020B0502040204020203" pitchFamily="34" charset="0"/>
                      </a:rPr>
                      <a:pPr/>
                      <a:t>[ИМЯ КАТЕГОРИИ]</a:t>
                    </a:fld>
                    <a:endParaRPr lang="ru-RU" dirty="0" smtClean="0">
                      <a:latin typeface="Segoe UI Light" panose="020B0502040204020203" pitchFamily="34" charset="0"/>
                    </a:endParaRPr>
                  </a:p>
                  <a:p>
                    <a:r>
                      <a:rPr lang="ru-RU" baseline="0" dirty="0" smtClean="0">
                        <a:latin typeface="Segoe UI Light" panose="020B0502040204020203" pitchFamily="34" charset="0"/>
                      </a:rPr>
                      <a:t>128,043</a:t>
                    </a:r>
                    <a:r>
                      <a:rPr lang="ru-RU" baseline="0" dirty="0">
                        <a:latin typeface="Segoe UI Light" panose="020B0502040204020203" pitchFamily="34" charset="0"/>
                      </a:rPr>
                      <a:t>
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7535-49DC-9124-2B3819472DA8}"/>
                </c:ext>
              </c:extLst>
            </c:dLbl>
            <c:dLbl>
              <c:idx val="9"/>
              <c:layout>
                <c:manualLayout>
                  <c:x val="-8.7355380577427824E-2"/>
                  <c:y val="-0.12331148089177195"/>
                </c:manualLayout>
              </c:layout>
              <c:tx>
                <c:rich>
                  <a:bodyPr/>
                  <a:lstStyle/>
                  <a:p>
                    <a:fld id="{7231FEEF-33BA-49B7-9DED-584B5F8677EF}" type="CATEGORYNAME">
                      <a:rPr lang="ru-RU" smtClean="0">
                        <a:latin typeface="Segoe UI Light" panose="020B0502040204020203" pitchFamily="34" charset="0"/>
                      </a:rPr>
                      <a:pPr/>
                      <a:t>[ИМЯ КАТЕГОРИИ]</a:t>
                    </a:fld>
                    <a:endParaRPr lang="ru-RU" dirty="0" smtClean="0">
                      <a:latin typeface="Segoe UI Light" panose="020B0502040204020203" pitchFamily="34" charset="0"/>
                    </a:endParaRPr>
                  </a:p>
                  <a:p>
                    <a:r>
                      <a:rPr lang="ru-RU" baseline="0" dirty="0" smtClean="0">
                        <a:latin typeface="Segoe UI Light" panose="020B0502040204020203" pitchFamily="34" charset="0"/>
                      </a:rPr>
                      <a:t>117,214</a:t>
                    </a:r>
                    <a:r>
                      <a:rPr lang="ru-RU" baseline="0" dirty="0">
                        <a:latin typeface="Segoe UI Light" panose="020B0502040204020203" pitchFamily="34" charset="0"/>
                      </a:rPr>
                      <a:t>
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499479683608971"/>
                      <c:h val="0.14320530642283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7535-49DC-9124-2B3819472DA8}"/>
                </c:ext>
              </c:extLst>
            </c:dLbl>
            <c:dLbl>
              <c:idx val="10"/>
              <c:layout>
                <c:manualLayout>
                  <c:x val="-6.1333280839895012E-2"/>
                  <c:y val="-7.6837158694477811E-2"/>
                </c:manualLayout>
              </c:layout>
              <c:tx>
                <c:rich>
                  <a:bodyPr/>
                  <a:lstStyle/>
                  <a:p>
                    <a:fld id="{7231FEEF-33BA-49B7-9DED-584B5F8677EF}" type="CATEGORYNAME">
                      <a:rPr lang="ru-RU" smtClean="0">
                        <a:latin typeface="Segoe UI Light" panose="020B0502040204020203" pitchFamily="34" charset="0"/>
                      </a:rPr>
                      <a:pPr/>
                      <a:t>[ИМЯ КАТЕГОРИИ]</a:t>
                    </a:fld>
                    <a:endParaRPr lang="ru-RU" dirty="0" smtClean="0">
                      <a:latin typeface="Segoe UI Light" panose="020B0502040204020203" pitchFamily="34" charset="0"/>
                    </a:endParaRPr>
                  </a:p>
                  <a:p>
                    <a:r>
                      <a:rPr lang="ru-RU" baseline="0" dirty="0" smtClean="0">
                        <a:latin typeface="Segoe UI Light" panose="020B0502040204020203" pitchFamily="34" charset="0"/>
                      </a:rPr>
                      <a:t>6,398</a:t>
                    </a:r>
                    <a:r>
                      <a:rPr lang="ru-RU" baseline="0" dirty="0">
                        <a:latin typeface="Segoe UI Light" panose="020B0502040204020203" pitchFamily="34" charset="0"/>
                      </a:rPr>
                      <a:t>
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65826311768816"/>
                      <c:h val="0.189631696160154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7535-49DC-9124-2B3819472DA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7231FEEF-33BA-49B7-9DED-584B5F8677EF}" type="CATEGORYNAME">
                      <a:rPr lang="ru-RU">
                        <a:latin typeface="Segoe UI Light" panose="020B0502040204020203" pitchFamily="34" charset="0"/>
                      </a:rPr>
                      <a:pPr/>
                      <a:t>[ИМЯ КАТЕГОРИИ]</a:t>
                    </a:fld>
                    <a:r>
                      <a:rPr lang="ru-RU" baseline="0" dirty="0">
                        <a:latin typeface="Segoe UI Light" panose="020B0502040204020203" pitchFamily="34" charset="0"/>
                      </a:rPr>
                      <a:t>
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7535-49DC-9124-2B3819472DA8}"/>
                </c:ext>
              </c:extLst>
            </c:dLbl>
            <c:numFmt formatCode="General" sourceLinked="0"/>
            <c:spPr>
              <a:solidFill>
                <a:srgbClr val="DED4DD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no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Лист1!$A$2:$A$12</c:f>
              <c:strCache>
                <c:ptCount val="11"/>
                <c:pt idx="0">
                  <c:v>Здравоохранение</c:v>
                </c:pt>
                <c:pt idx="1">
                  <c:v>Физическая культура и спорт</c:v>
                </c:pt>
                <c:pt idx="2">
                  <c:v>Социальная политика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Культура и кинематография</c:v>
                </c:pt>
                <c:pt idx="5">
                  <c:v>Образование</c:v>
                </c:pt>
                <c:pt idx="6">
                  <c:v>Межбюджетные трансферты</c:v>
                </c:pt>
                <c:pt idx="7">
                  <c:v>Охрана окружающей среды</c:v>
                </c:pt>
                <c:pt idx="8">
                  <c:v>Общегосударственные вопросы</c:v>
                </c:pt>
                <c:pt idx="9">
                  <c:v>Национальная экономика</c:v>
                </c:pt>
                <c:pt idx="10">
                  <c:v>Жилищно-коммунальное хозяйство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0.59799999999999998</c:v>
                </c:pt>
                <c:pt idx="1">
                  <c:v>7.1999999999999995E-2</c:v>
                </c:pt>
                <c:pt idx="2">
                  <c:v>83.933000000000007</c:v>
                </c:pt>
                <c:pt idx="3">
                  <c:v>4.82</c:v>
                </c:pt>
                <c:pt idx="4">
                  <c:v>73.47</c:v>
                </c:pt>
                <c:pt idx="5">
                  <c:v>909.16499999999996</c:v>
                </c:pt>
                <c:pt idx="6">
                  <c:v>36.313000000000002</c:v>
                </c:pt>
                <c:pt idx="7">
                  <c:v>13.574</c:v>
                </c:pt>
                <c:pt idx="8">
                  <c:v>128.04300000000001</c:v>
                </c:pt>
                <c:pt idx="9">
                  <c:v>117.214</c:v>
                </c:pt>
                <c:pt idx="10">
                  <c:v>6.3979999999999997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3E-4CE7-B9B4-7FE17F53D58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6349-4F8C-9738-99F507E31F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6349-4F8C-9738-99F507E31F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6349-4F8C-9738-99F507E31F9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6349-4F8C-9738-99F507E31F9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6349-4F8C-9738-99F507E31F9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6349-4F8C-9738-99F507E31F9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6349-4F8C-9738-99F507E31F9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6349-4F8C-9738-99F507E31F9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6349-4F8C-9738-99F507E31F9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6349-4F8C-9738-99F507E31F9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6349-4F8C-9738-99F507E31F9E}"/>
              </c:ext>
            </c:extLst>
          </c:dPt>
          <c:cat>
            <c:strRef>
              <c:f>Лист1!$A$2:$A$12</c:f>
              <c:strCache>
                <c:ptCount val="11"/>
                <c:pt idx="0">
                  <c:v>Здравоохранение</c:v>
                </c:pt>
                <c:pt idx="1">
                  <c:v>Физическая культура и спорт</c:v>
                </c:pt>
                <c:pt idx="2">
                  <c:v>Социальная политика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Культура и кинематография</c:v>
                </c:pt>
                <c:pt idx="5">
                  <c:v>Образование</c:v>
                </c:pt>
                <c:pt idx="6">
                  <c:v>Межбюджетные трансферты</c:v>
                </c:pt>
                <c:pt idx="7">
                  <c:v>Охрана окружающей среды</c:v>
                </c:pt>
                <c:pt idx="8">
                  <c:v>Общегосударственные вопросы</c:v>
                </c:pt>
                <c:pt idx="9">
                  <c:v>Национальная экономика</c:v>
                </c:pt>
                <c:pt idx="10">
                  <c:v>Жилищно-коммунальное хозяйство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0.04</c:v>
                </c:pt>
                <c:pt idx="1">
                  <c:v>0.01</c:v>
                </c:pt>
                <c:pt idx="2">
                  <c:v>6.11</c:v>
                </c:pt>
                <c:pt idx="3">
                  <c:v>0.35</c:v>
                </c:pt>
                <c:pt idx="4">
                  <c:v>5.35</c:v>
                </c:pt>
                <c:pt idx="5">
                  <c:v>66.19</c:v>
                </c:pt>
                <c:pt idx="6">
                  <c:v>2.64</c:v>
                </c:pt>
                <c:pt idx="7">
                  <c:v>0.99</c:v>
                </c:pt>
                <c:pt idx="8">
                  <c:v>9.32</c:v>
                </c:pt>
                <c:pt idx="9">
                  <c:v>8.5299999999999994</c:v>
                </c:pt>
                <c:pt idx="10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302-4BFC-90D2-76BA9B58DD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657217847769031"/>
          <c:y val="0.29667867658495772"/>
          <c:w val="0.35989196850393695"/>
          <c:h val="0.624350191295377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руб.</c:v>
                </c:pt>
              </c:strCache>
            </c:strRef>
          </c:tx>
          <c:spPr>
            <a:effectLst>
              <a:glow>
                <a:schemeClr val="accent1">
                  <a:alpha val="40000"/>
                </a:schemeClr>
              </a:glow>
              <a:softEdge rad="0"/>
            </a:effectLst>
            <a:scene3d>
              <a:camera prst="orthographicFront"/>
              <a:lightRig rig="threePt" dir="t"/>
            </a:scene3d>
            <a:sp3d>
              <a:bevelT w="165100" prst="coolSlant"/>
              <a:bevelB prst="angle"/>
            </a:sp3d>
          </c:spPr>
          <c:explosion val="16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1-7535-49DC-9124-2B3819472D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3-7535-49DC-9124-2B3819472D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5-7535-49DC-9124-2B3819472D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7-7535-49DC-9124-2B3819472DA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10-7535-49DC-9124-2B3819472DA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8-7535-49DC-9124-2B3819472DA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D-7535-49DC-9124-2B3819472DA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E-7535-49DC-9124-2B3819472DA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11-7535-49DC-9124-2B3819472DA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A-7535-49DC-9124-2B3819472DA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F-7535-49DC-9124-2B3819472DA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12-7535-49DC-9124-2B3819472DA8}"/>
              </c:ext>
            </c:extLst>
          </c:dPt>
          <c:dLbls>
            <c:dLbl>
              <c:idx val="0"/>
              <c:layout>
                <c:manualLayout>
                  <c:x val="0.33022981627296599"/>
                  <c:y val="-6.9035174089175005E-2"/>
                </c:manualLayout>
              </c:layout>
              <c:tx>
                <c:rich>
                  <a:bodyPr/>
                  <a:lstStyle/>
                  <a:p>
                    <a:fld id="{7231FEEF-33BA-49B7-9DED-584B5F8677EF}" type="CATEGORYNAME">
                      <a:rPr lang="ru-RU">
                        <a:latin typeface="Segoe UI Light" panose="020B0502040204020203" pitchFamily="34" charset="0"/>
                      </a:rPr>
                      <a:pPr/>
                      <a:t>[ИМЯ КАТЕГОРИИ]</a:t>
                    </a:fld>
                    <a:r>
                      <a:rPr lang="ru-RU" baseline="0" dirty="0">
                        <a:latin typeface="Segoe UI Light" panose="020B0502040204020203" pitchFamily="34" charset="0"/>
                      </a:rPr>
                      <a:t>
</a:t>
                    </a:r>
                    <a:r>
                      <a:rPr lang="ru-RU" baseline="0" dirty="0" smtClean="0">
                        <a:latin typeface="Segoe UI Light" panose="020B0502040204020203" pitchFamily="34" charset="0"/>
                      </a:rPr>
                      <a:t>0,598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535-49DC-9124-2B3819472DA8}"/>
                </c:ext>
              </c:extLst>
            </c:dLbl>
            <c:dLbl>
              <c:idx val="1"/>
              <c:layout>
                <c:manualLayout>
                  <c:x val="0.10666671916010499"/>
                  <c:y val="-0.12380925321038558"/>
                </c:manualLayout>
              </c:layout>
              <c:tx>
                <c:rich>
                  <a:bodyPr/>
                  <a:lstStyle/>
                  <a:p>
                    <a:fld id="{7231FEEF-33BA-49B7-9DED-584B5F8677EF}" type="CATEGORYNAME">
                      <a:rPr lang="ru-RU" smtClean="0">
                        <a:latin typeface="Segoe UI Light" panose="020B0502040204020203" pitchFamily="34" charset="0"/>
                      </a:rPr>
                      <a:pPr/>
                      <a:t>[ИМЯ КАТЕГОРИИ]</a:t>
                    </a:fld>
                    <a:endParaRPr lang="ru-RU" dirty="0" smtClean="0">
                      <a:latin typeface="Segoe UI Light" panose="020B0502040204020203" pitchFamily="34" charset="0"/>
                    </a:endParaRPr>
                  </a:p>
                  <a:p>
                    <a:r>
                      <a:rPr lang="ru-RU" baseline="0" dirty="0" smtClean="0">
                        <a:latin typeface="Segoe UI Light" panose="020B0502040204020203" pitchFamily="34" charset="0"/>
                      </a:rPr>
                      <a:t>0,073</a:t>
                    </a:r>
                    <a:r>
                      <a:rPr lang="ru-RU" baseline="0" dirty="0">
                        <a:latin typeface="Segoe UI Light" panose="020B0502040204020203" pitchFamily="34" charset="0"/>
                      </a:rPr>
                      <a:t>
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137206741106545"/>
                      <c:h val="0.14320530642283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535-49DC-9124-2B3819472DA8}"/>
                </c:ext>
              </c:extLst>
            </c:dLbl>
            <c:dLbl>
              <c:idx val="2"/>
              <c:layout>
                <c:manualLayout>
                  <c:x val="0.2400246719160104"/>
                  <c:y val="-0.19245575326812206"/>
                </c:manualLayout>
              </c:layout>
              <c:tx>
                <c:rich>
                  <a:bodyPr/>
                  <a:lstStyle/>
                  <a:p>
                    <a:fld id="{7231FEEF-33BA-49B7-9DED-584B5F8677EF}" type="CATEGORYNAME">
                      <a:rPr lang="ru-RU">
                        <a:latin typeface="Segoe UI Light" panose="020B0502040204020203" pitchFamily="34" charset="0"/>
                      </a:rPr>
                      <a:pPr/>
                      <a:t>[ИМЯ КАТЕГОРИИ]</a:t>
                    </a:fld>
                    <a:r>
                      <a:rPr lang="ru-RU" baseline="0" dirty="0">
                        <a:latin typeface="Segoe UI Light" panose="020B0502040204020203" pitchFamily="34" charset="0"/>
                      </a:rPr>
                      <a:t>
</a:t>
                    </a:r>
                    <a:r>
                      <a:rPr lang="ru-RU" baseline="0" dirty="0" smtClean="0">
                        <a:latin typeface="Segoe UI Light" panose="020B0502040204020203" pitchFamily="34" charset="0"/>
                      </a:rPr>
                      <a:t>70,058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535-49DC-9124-2B3819472DA8}"/>
                </c:ext>
              </c:extLst>
            </c:dLbl>
            <c:dLbl>
              <c:idx val="3"/>
              <c:layout>
                <c:manualLayout>
                  <c:x val="0.18009847769028881"/>
                  <c:y val="0.15362240918888065"/>
                </c:manualLayout>
              </c:layout>
              <c:tx>
                <c:rich>
                  <a:bodyPr/>
                  <a:lstStyle/>
                  <a:p>
                    <a:fld id="{7231FEEF-33BA-49B7-9DED-584B5F8677EF}" type="CATEGORYNAME">
                      <a:rPr lang="ru-RU" smtClean="0">
                        <a:latin typeface="Segoe UI Light" panose="020B0502040204020203" pitchFamily="34" charset="0"/>
                      </a:rPr>
                      <a:pPr/>
                      <a:t>[ИМЯ КАТЕГОРИИ]</a:t>
                    </a:fld>
                    <a:endParaRPr lang="ru-RU" dirty="0" smtClean="0">
                      <a:latin typeface="Segoe UI Light" panose="020B0502040204020203" pitchFamily="34" charset="0"/>
                    </a:endParaRPr>
                  </a:p>
                  <a:p>
                    <a:r>
                      <a:rPr lang="ru-RU" baseline="0" dirty="0" smtClean="0">
                        <a:latin typeface="Segoe UI Light" panose="020B0502040204020203" pitchFamily="34" charset="0"/>
                      </a:rPr>
                      <a:t>6,137</a:t>
                    </a:r>
                    <a:r>
                      <a:rPr lang="ru-RU" baseline="0" dirty="0">
                        <a:latin typeface="Segoe UI Light" panose="020B0502040204020203" pitchFamily="34" charset="0"/>
                      </a:rPr>
                      <a:t>
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535-49DC-9124-2B3819472DA8}"/>
                </c:ext>
              </c:extLst>
            </c:dLbl>
            <c:dLbl>
              <c:idx val="4"/>
              <c:layout>
                <c:manualLayout>
                  <c:x val="0.17907643044619423"/>
                  <c:y val="0.34419562506761725"/>
                </c:manualLayout>
              </c:layout>
              <c:tx>
                <c:rich>
                  <a:bodyPr/>
                  <a:lstStyle/>
                  <a:p>
                    <a:fld id="{7231FEEF-33BA-49B7-9DED-584B5F8677EF}" type="CATEGORYNAME">
                      <a:rPr lang="ru-RU" smtClean="0">
                        <a:latin typeface="Segoe UI Light" panose="020B0502040204020203" pitchFamily="34" charset="0"/>
                      </a:rPr>
                      <a:pPr/>
                      <a:t>[ИМЯ КАТЕГОРИИ]</a:t>
                    </a:fld>
                    <a:endParaRPr lang="ru-RU" baseline="0" dirty="0" smtClean="0">
                      <a:latin typeface="Segoe UI Light" panose="020B0502040204020203" pitchFamily="34" charset="0"/>
                    </a:endParaRPr>
                  </a:p>
                  <a:p>
                    <a:r>
                      <a:rPr lang="ru-RU" baseline="0" dirty="0" smtClean="0">
                        <a:latin typeface="Segoe UI Light" panose="020B0502040204020203" pitchFamily="34" charset="0"/>
                      </a:rPr>
                      <a:t>68,585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7535-49DC-9124-2B3819472DA8}"/>
                </c:ext>
              </c:extLst>
            </c:dLbl>
            <c:dLbl>
              <c:idx val="5"/>
              <c:layout>
                <c:manualLayout>
                  <c:x val="9.8624356955380577E-2"/>
                  <c:y val="-2.462670718784685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latin typeface="Segoe UI Light" panose="020B0502040204020203" pitchFamily="34" charset="0"/>
                      </a:rPr>
                      <a:t>Образование, </a:t>
                    </a:r>
                  </a:p>
                  <a:p>
                    <a:r>
                      <a:rPr lang="ru-RU" baseline="0" dirty="0" smtClean="0">
                        <a:latin typeface="Segoe UI Light" panose="020B0502040204020203" pitchFamily="34" charset="0"/>
                      </a:rPr>
                      <a:t>901,649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35-49DC-9124-2B3819472DA8}"/>
                </c:ext>
              </c:extLst>
            </c:dLbl>
            <c:dLbl>
              <c:idx val="6"/>
              <c:layout>
                <c:manualLayout>
                  <c:x val="-0.11935359580052493"/>
                  <c:y val="3.8378737527005921E-2"/>
                </c:manualLayout>
              </c:layout>
              <c:tx>
                <c:rich>
                  <a:bodyPr/>
                  <a:lstStyle/>
                  <a:p>
                    <a:fld id="{7231FEEF-33BA-49B7-9DED-584B5F8677EF}" type="CATEGORYNAME">
                      <a:rPr lang="ru-RU" smtClean="0">
                        <a:latin typeface="Segoe UI Light" panose="020B0502040204020203" pitchFamily="34" charset="0"/>
                      </a:rPr>
                      <a:pPr/>
                      <a:t>[ИМЯ КАТЕГОРИИ]</a:t>
                    </a:fld>
                    <a:endParaRPr lang="ru-RU" baseline="0" dirty="0" smtClean="0">
                      <a:latin typeface="Segoe UI Light" panose="020B0502040204020203" pitchFamily="34" charset="0"/>
                    </a:endParaRPr>
                  </a:p>
                  <a:p>
                    <a:r>
                      <a:rPr lang="ru-RU" baseline="0" dirty="0" smtClean="0">
                        <a:latin typeface="Segoe UI Light" panose="020B0502040204020203" pitchFamily="34" charset="0"/>
                      </a:rPr>
                      <a:t>30,866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535-49DC-9124-2B3819472DA8}"/>
                </c:ext>
              </c:extLst>
            </c:dLbl>
            <c:dLbl>
              <c:idx val="7"/>
              <c:layout>
                <c:manualLayout>
                  <c:x val="-0.14565417322834645"/>
                  <c:y val="-0.13262107997469066"/>
                </c:manualLayout>
              </c:layout>
              <c:tx>
                <c:rich>
                  <a:bodyPr/>
                  <a:lstStyle/>
                  <a:p>
                    <a:fld id="{7231FEEF-33BA-49B7-9DED-584B5F8677EF}" type="CATEGORYNAME">
                      <a:rPr lang="ru-RU" smtClean="0">
                        <a:latin typeface="Segoe UI Light" panose="020B0502040204020203" pitchFamily="34" charset="0"/>
                      </a:rPr>
                      <a:pPr/>
                      <a:t>[ИМЯ КАТЕГОРИИ]</a:t>
                    </a:fld>
                    <a:endParaRPr lang="ru-RU" dirty="0" smtClean="0">
                      <a:latin typeface="Segoe UI Light" panose="020B0502040204020203" pitchFamily="34" charset="0"/>
                    </a:endParaRPr>
                  </a:p>
                  <a:p>
                    <a:r>
                      <a:rPr lang="ru-RU" baseline="0" dirty="0" smtClean="0">
                        <a:latin typeface="Segoe UI Light" panose="020B0502040204020203" pitchFamily="34" charset="0"/>
                      </a:rPr>
                      <a:t>13,574</a:t>
                    </a:r>
                    <a:r>
                      <a:rPr lang="ru-RU" baseline="0" dirty="0">
                        <a:latin typeface="Segoe UI Light" panose="020B0502040204020203" pitchFamily="34" charset="0"/>
                      </a:rPr>
                      <a:t>
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7535-49DC-9124-2B3819472DA8}"/>
                </c:ext>
              </c:extLst>
            </c:dLbl>
            <c:dLbl>
              <c:idx val="8"/>
              <c:layout>
                <c:manualLayout>
                  <c:x val="-0.14951044619422571"/>
                  <c:y val="-0.2064487469360502"/>
                </c:manualLayout>
              </c:layout>
              <c:tx>
                <c:rich>
                  <a:bodyPr/>
                  <a:lstStyle/>
                  <a:p>
                    <a:fld id="{7231FEEF-33BA-49B7-9DED-584B5F8677EF}" type="CATEGORYNAME">
                      <a:rPr lang="ru-RU" smtClean="0">
                        <a:latin typeface="Segoe UI Light" panose="020B0502040204020203" pitchFamily="34" charset="0"/>
                      </a:rPr>
                      <a:pPr/>
                      <a:t>[ИМЯ КАТЕГОРИИ]</a:t>
                    </a:fld>
                    <a:endParaRPr lang="ru-RU" dirty="0" smtClean="0">
                      <a:latin typeface="Segoe UI Light" panose="020B0502040204020203" pitchFamily="34" charset="0"/>
                    </a:endParaRPr>
                  </a:p>
                  <a:p>
                    <a:r>
                      <a:rPr lang="ru-RU" baseline="0" dirty="0" smtClean="0">
                        <a:latin typeface="Segoe UI Light" panose="020B0502040204020203" pitchFamily="34" charset="0"/>
                      </a:rPr>
                      <a:t>129,504</a:t>
                    </a:r>
                    <a:r>
                      <a:rPr lang="ru-RU" baseline="0" dirty="0">
                        <a:latin typeface="Segoe UI Light" panose="020B0502040204020203" pitchFamily="34" charset="0"/>
                      </a:rPr>
                      <a:t>
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7535-49DC-9124-2B3819472DA8}"/>
                </c:ext>
              </c:extLst>
            </c:dLbl>
            <c:dLbl>
              <c:idx val="9"/>
              <c:layout>
                <c:manualLayout>
                  <c:x val="-8.7355380577427824E-2"/>
                  <c:y val="-0.12331148089177195"/>
                </c:manualLayout>
              </c:layout>
              <c:tx>
                <c:rich>
                  <a:bodyPr/>
                  <a:lstStyle/>
                  <a:p>
                    <a:fld id="{7231FEEF-33BA-49B7-9DED-584B5F8677EF}" type="CATEGORYNAME">
                      <a:rPr lang="ru-RU" smtClean="0">
                        <a:latin typeface="Segoe UI Light" panose="020B0502040204020203" pitchFamily="34" charset="0"/>
                      </a:rPr>
                      <a:pPr/>
                      <a:t>[ИМЯ КАТЕГОРИИ]</a:t>
                    </a:fld>
                    <a:endParaRPr lang="ru-RU" dirty="0" smtClean="0">
                      <a:latin typeface="Segoe UI Light" panose="020B0502040204020203" pitchFamily="34" charset="0"/>
                    </a:endParaRPr>
                  </a:p>
                  <a:p>
                    <a:r>
                      <a:rPr lang="ru-RU" baseline="0" dirty="0" smtClean="0">
                        <a:latin typeface="Segoe UI Light" panose="020B0502040204020203" pitchFamily="34" charset="0"/>
                      </a:rPr>
                      <a:t>33,950</a:t>
                    </a:r>
                    <a:r>
                      <a:rPr lang="ru-RU" baseline="0" dirty="0">
                        <a:latin typeface="Segoe UI Light" panose="020B0502040204020203" pitchFamily="34" charset="0"/>
                      </a:rPr>
                      <a:t>
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499479683608971"/>
                      <c:h val="0.14320530642283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7535-49DC-9124-2B3819472DA8}"/>
                </c:ext>
              </c:extLst>
            </c:dLbl>
            <c:dLbl>
              <c:idx val="10"/>
              <c:layout>
                <c:manualLayout>
                  <c:x val="-6.1333280839895012E-2"/>
                  <c:y val="-7.6837158694477811E-2"/>
                </c:manualLayout>
              </c:layout>
              <c:tx>
                <c:rich>
                  <a:bodyPr/>
                  <a:lstStyle/>
                  <a:p>
                    <a:fld id="{7231FEEF-33BA-49B7-9DED-584B5F8677EF}" type="CATEGORYNAME">
                      <a:rPr lang="ru-RU" smtClean="0">
                        <a:latin typeface="Segoe UI Light" panose="020B0502040204020203" pitchFamily="34" charset="0"/>
                      </a:rPr>
                      <a:pPr/>
                      <a:t>[ИМЯ КАТЕГОРИИ]</a:t>
                    </a:fld>
                    <a:endParaRPr lang="ru-RU" dirty="0" smtClean="0">
                      <a:latin typeface="Segoe UI Light" panose="020B0502040204020203" pitchFamily="34" charset="0"/>
                    </a:endParaRPr>
                  </a:p>
                  <a:p>
                    <a:r>
                      <a:rPr lang="ru-RU" baseline="0" dirty="0" smtClean="0">
                        <a:latin typeface="Segoe UI Light" panose="020B0502040204020203" pitchFamily="34" charset="0"/>
                      </a:rPr>
                      <a:t>2,724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65826311768816"/>
                      <c:h val="0.189631696160154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7535-49DC-9124-2B3819472DA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7231FEEF-33BA-49B7-9DED-584B5F8677EF}" type="CATEGORYNAME">
                      <a:rPr lang="ru-RU">
                        <a:latin typeface="Segoe UI Light" panose="020B0502040204020203" pitchFamily="34" charset="0"/>
                      </a:rPr>
                      <a:pPr/>
                      <a:t>[ИМЯ КАТЕГОРИИ]</a:t>
                    </a:fld>
                    <a:r>
                      <a:rPr lang="ru-RU" baseline="0" dirty="0">
                        <a:latin typeface="Segoe UI Light" panose="020B0502040204020203" pitchFamily="34" charset="0"/>
                      </a:rPr>
                      <a:t>
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7535-49DC-9124-2B3819472DA8}"/>
                </c:ext>
              </c:extLst>
            </c:dLbl>
            <c:numFmt formatCode="General" sourceLinked="0"/>
            <c:spPr>
              <a:solidFill>
                <a:srgbClr val="DED4DD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no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Лист1!$A$2:$A$12</c:f>
              <c:strCache>
                <c:ptCount val="11"/>
                <c:pt idx="0">
                  <c:v>Здравоохранение</c:v>
                </c:pt>
                <c:pt idx="1">
                  <c:v>Физическая культура и спорт</c:v>
                </c:pt>
                <c:pt idx="2">
                  <c:v>Социальная политика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Культура и кинематография</c:v>
                </c:pt>
                <c:pt idx="5">
                  <c:v>Образование</c:v>
                </c:pt>
                <c:pt idx="6">
                  <c:v>Межбюджетные трансферты</c:v>
                </c:pt>
                <c:pt idx="7">
                  <c:v>Охрана окружающей среды</c:v>
                </c:pt>
                <c:pt idx="8">
                  <c:v>Общегосударственные вопросы</c:v>
                </c:pt>
                <c:pt idx="9">
                  <c:v>Национальная экономика</c:v>
                </c:pt>
                <c:pt idx="10">
                  <c:v>Жилищно-коммунальное хозяйство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0.59799999999999998</c:v>
                </c:pt>
                <c:pt idx="1">
                  <c:v>7.1999999999999995E-2</c:v>
                </c:pt>
                <c:pt idx="2">
                  <c:v>83.933000000000007</c:v>
                </c:pt>
                <c:pt idx="3">
                  <c:v>4.82</c:v>
                </c:pt>
                <c:pt idx="4">
                  <c:v>73.47</c:v>
                </c:pt>
                <c:pt idx="5">
                  <c:v>909.16499999999996</c:v>
                </c:pt>
                <c:pt idx="6">
                  <c:v>36.313000000000002</c:v>
                </c:pt>
                <c:pt idx="7">
                  <c:v>13.574</c:v>
                </c:pt>
                <c:pt idx="8">
                  <c:v>128.04300000000001</c:v>
                </c:pt>
                <c:pt idx="9">
                  <c:v>117.214</c:v>
                </c:pt>
                <c:pt idx="10">
                  <c:v>6.3979999999999997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3E-4CE7-B9B4-7FE17F53D58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8DB4-4526-86F2-A0907221A1B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8DB4-4526-86F2-A0907221A1B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8DB4-4526-86F2-A0907221A1B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8DB4-4526-86F2-A0907221A1B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8DB4-4526-86F2-A0907221A1B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8DB4-4526-86F2-A0907221A1B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8DB4-4526-86F2-A0907221A1B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8DB4-4526-86F2-A0907221A1B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8DB4-4526-86F2-A0907221A1B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8DB4-4526-86F2-A0907221A1B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8DB4-4526-86F2-A0907221A1B9}"/>
              </c:ext>
            </c:extLst>
          </c:dPt>
          <c:cat>
            <c:strRef>
              <c:f>Лист1!$A$2:$A$12</c:f>
              <c:strCache>
                <c:ptCount val="11"/>
                <c:pt idx="0">
                  <c:v>Здравоохранение</c:v>
                </c:pt>
                <c:pt idx="1">
                  <c:v>Физическая культура и спорт</c:v>
                </c:pt>
                <c:pt idx="2">
                  <c:v>Социальная политика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Культура и кинематография</c:v>
                </c:pt>
                <c:pt idx="5">
                  <c:v>Образование</c:v>
                </c:pt>
                <c:pt idx="6">
                  <c:v>Межбюджетные трансферты</c:v>
                </c:pt>
                <c:pt idx="7">
                  <c:v>Охрана окружающей среды</c:v>
                </c:pt>
                <c:pt idx="8">
                  <c:v>Общегосударственные вопросы</c:v>
                </c:pt>
                <c:pt idx="9">
                  <c:v>Национальная экономика</c:v>
                </c:pt>
                <c:pt idx="10">
                  <c:v>Жилищно-коммунальное хозяйство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0.04</c:v>
                </c:pt>
                <c:pt idx="1">
                  <c:v>0.01</c:v>
                </c:pt>
                <c:pt idx="2">
                  <c:v>6.11</c:v>
                </c:pt>
                <c:pt idx="3">
                  <c:v>0.35</c:v>
                </c:pt>
                <c:pt idx="4">
                  <c:v>5.35</c:v>
                </c:pt>
                <c:pt idx="5">
                  <c:v>66.19</c:v>
                </c:pt>
                <c:pt idx="6">
                  <c:v>2.64</c:v>
                </c:pt>
                <c:pt idx="7">
                  <c:v>0.99</c:v>
                </c:pt>
                <c:pt idx="8">
                  <c:v>9.32</c:v>
                </c:pt>
                <c:pt idx="9">
                  <c:v>8.5299999999999994</c:v>
                </c:pt>
                <c:pt idx="10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302-4BFC-90D2-76BA9B58DD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657217847769031"/>
          <c:y val="0.29667867658495772"/>
          <c:w val="0.35989196850393695"/>
          <c:h val="0.624350191295377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руб.</c:v>
                </c:pt>
              </c:strCache>
            </c:strRef>
          </c:tx>
          <c:spPr>
            <a:effectLst>
              <a:glow>
                <a:schemeClr val="accent1">
                  <a:alpha val="40000"/>
                </a:schemeClr>
              </a:glow>
              <a:softEdge rad="0"/>
            </a:effectLst>
            <a:scene3d>
              <a:camera prst="orthographicFront"/>
              <a:lightRig rig="threePt" dir="t"/>
            </a:scene3d>
            <a:sp3d>
              <a:bevelT w="165100" prst="coolSlant"/>
              <a:bevelB prst="angle"/>
            </a:sp3d>
          </c:spPr>
          <c:explosion val="16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1-7535-49DC-9124-2B3819472D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3-7535-49DC-9124-2B3819472D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5-7535-49DC-9124-2B3819472D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7-7535-49DC-9124-2B3819472DA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10-7535-49DC-9124-2B3819472DA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8-7535-49DC-9124-2B3819472DA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D-7535-49DC-9124-2B3819472DA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E-7535-49DC-9124-2B3819472DA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11-7535-49DC-9124-2B3819472DA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A-7535-49DC-9124-2B3819472DA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F-7535-49DC-9124-2B3819472DA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12-7535-49DC-9124-2B3819472DA8}"/>
              </c:ext>
            </c:extLst>
          </c:dPt>
          <c:dLbls>
            <c:dLbl>
              <c:idx val="0"/>
              <c:layout>
                <c:manualLayout>
                  <c:x val="0.33022981627296599"/>
                  <c:y val="-6.9035174089175005E-2"/>
                </c:manualLayout>
              </c:layout>
              <c:tx>
                <c:rich>
                  <a:bodyPr/>
                  <a:lstStyle/>
                  <a:p>
                    <a:fld id="{7231FEEF-33BA-49B7-9DED-584B5F8677EF}" type="CATEGORYNAME">
                      <a:rPr lang="ru-RU">
                        <a:latin typeface="Segoe UI Light" panose="020B0502040204020203" pitchFamily="34" charset="0"/>
                      </a:rPr>
                      <a:pPr/>
                      <a:t>[ИМЯ КАТЕГОРИИ]</a:t>
                    </a:fld>
                    <a:r>
                      <a:rPr lang="ru-RU" baseline="0" dirty="0">
                        <a:latin typeface="Segoe UI Light" panose="020B0502040204020203" pitchFamily="34" charset="0"/>
                      </a:rPr>
                      <a:t>
</a:t>
                    </a:r>
                    <a:r>
                      <a:rPr lang="ru-RU" baseline="0" dirty="0" smtClean="0">
                        <a:latin typeface="Segoe UI Light" panose="020B0502040204020203" pitchFamily="34" charset="0"/>
                      </a:rPr>
                      <a:t>0,598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535-49DC-9124-2B3819472DA8}"/>
                </c:ext>
              </c:extLst>
            </c:dLbl>
            <c:dLbl>
              <c:idx val="1"/>
              <c:layout>
                <c:manualLayout>
                  <c:x val="0.10666671916010499"/>
                  <c:y val="-0.12380925321038558"/>
                </c:manualLayout>
              </c:layout>
              <c:tx>
                <c:rich>
                  <a:bodyPr/>
                  <a:lstStyle/>
                  <a:p>
                    <a:fld id="{7231FEEF-33BA-49B7-9DED-584B5F8677EF}" type="CATEGORYNAME">
                      <a:rPr lang="ru-RU" smtClean="0">
                        <a:latin typeface="Segoe UI Light" panose="020B0502040204020203" pitchFamily="34" charset="0"/>
                      </a:rPr>
                      <a:pPr/>
                      <a:t>[ИМЯ КАТЕГОРИИ]</a:t>
                    </a:fld>
                    <a:endParaRPr lang="ru-RU" dirty="0" smtClean="0">
                      <a:latin typeface="Segoe UI Light" panose="020B0502040204020203" pitchFamily="34" charset="0"/>
                    </a:endParaRPr>
                  </a:p>
                  <a:p>
                    <a:r>
                      <a:rPr lang="ru-RU" baseline="0" dirty="0" smtClean="0">
                        <a:latin typeface="Segoe UI Light" panose="020B0502040204020203" pitchFamily="34" charset="0"/>
                      </a:rPr>
                      <a:t>0,073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137206741106545"/>
                      <c:h val="0.14320530642283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535-49DC-9124-2B3819472DA8}"/>
                </c:ext>
              </c:extLst>
            </c:dLbl>
            <c:dLbl>
              <c:idx val="2"/>
              <c:layout>
                <c:manualLayout>
                  <c:x val="0.2400246719160104"/>
                  <c:y val="-0.19245575326812206"/>
                </c:manualLayout>
              </c:layout>
              <c:tx>
                <c:rich>
                  <a:bodyPr/>
                  <a:lstStyle/>
                  <a:p>
                    <a:fld id="{7231FEEF-33BA-49B7-9DED-584B5F8677EF}" type="CATEGORYNAME">
                      <a:rPr lang="ru-RU">
                        <a:latin typeface="Segoe UI Light" panose="020B0502040204020203" pitchFamily="34" charset="0"/>
                      </a:rPr>
                      <a:pPr/>
                      <a:t>[ИМЯ КАТЕГОРИИ]</a:t>
                    </a:fld>
                    <a:r>
                      <a:rPr lang="ru-RU" baseline="0" dirty="0">
                        <a:latin typeface="Segoe UI Light" panose="020B0502040204020203" pitchFamily="34" charset="0"/>
                      </a:rPr>
                      <a:t>
</a:t>
                    </a:r>
                    <a:r>
                      <a:rPr lang="ru-RU" baseline="0" dirty="0" smtClean="0">
                        <a:latin typeface="Segoe UI Light" panose="020B0502040204020203" pitchFamily="34" charset="0"/>
                      </a:rPr>
                      <a:t>70,058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535-49DC-9124-2B3819472DA8}"/>
                </c:ext>
              </c:extLst>
            </c:dLbl>
            <c:dLbl>
              <c:idx val="3"/>
              <c:layout>
                <c:manualLayout>
                  <c:x val="0.18009847769028881"/>
                  <c:y val="0.15362240918888065"/>
                </c:manualLayout>
              </c:layout>
              <c:tx>
                <c:rich>
                  <a:bodyPr/>
                  <a:lstStyle/>
                  <a:p>
                    <a:fld id="{7231FEEF-33BA-49B7-9DED-584B5F8677EF}" type="CATEGORYNAME">
                      <a:rPr lang="ru-RU" smtClean="0">
                        <a:latin typeface="Segoe UI Light" panose="020B0502040204020203" pitchFamily="34" charset="0"/>
                      </a:rPr>
                      <a:pPr/>
                      <a:t>[ИМЯ КАТЕГОРИИ]</a:t>
                    </a:fld>
                    <a:endParaRPr lang="ru-RU" dirty="0" smtClean="0">
                      <a:latin typeface="Segoe UI Light" panose="020B0502040204020203" pitchFamily="34" charset="0"/>
                    </a:endParaRPr>
                  </a:p>
                  <a:p>
                    <a:r>
                      <a:rPr lang="ru-RU" baseline="0" dirty="0" smtClean="0">
                        <a:latin typeface="Segoe UI Light" panose="020B0502040204020203" pitchFamily="34" charset="0"/>
                      </a:rPr>
                      <a:t>2,000</a:t>
                    </a:r>
                    <a:r>
                      <a:rPr lang="ru-RU" baseline="0" dirty="0">
                        <a:latin typeface="Segoe UI Light" panose="020B0502040204020203" pitchFamily="34" charset="0"/>
                      </a:rPr>
                      <a:t>
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535-49DC-9124-2B3819472DA8}"/>
                </c:ext>
              </c:extLst>
            </c:dLbl>
            <c:dLbl>
              <c:idx val="4"/>
              <c:layout>
                <c:manualLayout>
                  <c:x val="0.17907643044619423"/>
                  <c:y val="0.34419562506761725"/>
                </c:manualLayout>
              </c:layout>
              <c:tx>
                <c:rich>
                  <a:bodyPr/>
                  <a:lstStyle/>
                  <a:p>
                    <a:fld id="{7231FEEF-33BA-49B7-9DED-584B5F8677EF}" type="CATEGORYNAME">
                      <a:rPr lang="ru-RU" smtClean="0">
                        <a:latin typeface="Segoe UI Light" panose="020B0502040204020203" pitchFamily="34" charset="0"/>
                      </a:rPr>
                      <a:pPr/>
                      <a:t>[ИМЯ КАТЕГОРИИ]</a:t>
                    </a:fld>
                    <a:endParaRPr lang="ru-RU" baseline="0" dirty="0" smtClean="0">
                      <a:latin typeface="Segoe UI Light" panose="020B0502040204020203" pitchFamily="34" charset="0"/>
                    </a:endParaRPr>
                  </a:p>
                  <a:p>
                    <a:r>
                      <a:rPr lang="ru-RU" baseline="0" dirty="0" smtClean="0">
                        <a:latin typeface="Segoe UI Light" panose="020B0502040204020203" pitchFamily="34" charset="0"/>
                      </a:rPr>
                      <a:t>68,982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7535-49DC-9124-2B3819472DA8}"/>
                </c:ext>
              </c:extLst>
            </c:dLbl>
            <c:dLbl>
              <c:idx val="5"/>
              <c:layout>
                <c:manualLayout>
                  <c:x val="9.8624356955380577E-2"/>
                  <c:y val="-2.462670718784685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latin typeface="Segoe UI Light" panose="020B0502040204020203" pitchFamily="34" charset="0"/>
                      </a:rPr>
                      <a:t>Образование, </a:t>
                    </a:r>
                  </a:p>
                  <a:p>
                    <a:r>
                      <a:rPr lang="ru-RU" baseline="0" dirty="0" smtClean="0">
                        <a:latin typeface="Segoe UI Light" panose="020B0502040204020203" pitchFamily="34" charset="0"/>
                      </a:rPr>
                      <a:t>909,758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35-49DC-9124-2B3819472DA8}"/>
                </c:ext>
              </c:extLst>
            </c:dLbl>
            <c:dLbl>
              <c:idx val="6"/>
              <c:layout>
                <c:manualLayout>
                  <c:x val="-0.11935359580052493"/>
                  <c:y val="3.8378737527005921E-2"/>
                </c:manualLayout>
              </c:layout>
              <c:tx>
                <c:rich>
                  <a:bodyPr/>
                  <a:lstStyle/>
                  <a:p>
                    <a:fld id="{7231FEEF-33BA-49B7-9DED-584B5F8677EF}" type="CATEGORYNAME">
                      <a:rPr lang="ru-RU" smtClean="0">
                        <a:latin typeface="Segoe UI Light" panose="020B0502040204020203" pitchFamily="34" charset="0"/>
                      </a:rPr>
                      <a:pPr/>
                      <a:t>[ИМЯ КАТЕГОРИИ]</a:t>
                    </a:fld>
                    <a:endParaRPr lang="ru-RU" baseline="0" dirty="0" smtClean="0">
                      <a:latin typeface="Segoe UI Light" panose="020B0502040204020203" pitchFamily="34" charset="0"/>
                    </a:endParaRPr>
                  </a:p>
                  <a:p>
                    <a:r>
                      <a:rPr lang="ru-RU" baseline="0" dirty="0" smtClean="0">
                        <a:latin typeface="Segoe UI Light" panose="020B0502040204020203" pitchFamily="34" charset="0"/>
                      </a:rPr>
                      <a:t>29,050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535-49DC-9124-2B3819472DA8}"/>
                </c:ext>
              </c:extLst>
            </c:dLbl>
            <c:dLbl>
              <c:idx val="7"/>
              <c:layout>
                <c:manualLayout>
                  <c:x val="-0.14565417322834645"/>
                  <c:y val="-0.13262107997469066"/>
                </c:manualLayout>
              </c:layout>
              <c:tx>
                <c:rich>
                  <a:bodyPr/>
                  <a:lstStyle/>
                  <a:p>
                    <a:fld id="{7231FEEF-33BA-49B7-9DED-584B5F8677EF}" type="CATEGORYNAME">
                      <a:rPr lang="ru-RU" smtClean="0">
                        <a:latin typeface="Segoe UI Light" panose="020B0502040204020203" pitchFamily="34" charset="0"/>
                      </a:rPr>
                      <a:pPr/>
                      <a:t>[ИМЯ КАТЕГОРИИ]</a:t>
                    </a:fld>
                    <a:endParaRPr lang="ru-RU" dirty="0" smtClean="0">
                      <a:latin typeface="Segoe UI Light" panose="020B0502040204020203" pitchFamily="34" charset="0"/>
                    </a:endParaRPr>
                  </a:p>
                  <a:p>
                    <a:r>
                      <a:rPr lang="ru-RU" baseline="0" dirty="0" smtClean="0">
                        <a:latin typeface="Segoe UI Light" panose="020B0502040204020203" pitchFamily="34" charset="0"/>
                      </a:rPr>
                      <a:t>13,574</a:t>
                    </a:r>
                    <a:r>
                      <a:rPr lang="ru-RU" baseline="0" dirty="0">
                        <a:latin typeface="Segoe UI Light" panose="020B0502040204020203" pitchFamily="34" charset="0"/>
                      </a:rPr>
                      <a:t>
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7535-49DC-9124-2B3819472DA8}"/>
                </c:ext>
              </c:extLst>
            </c:dLbl>
            <c:dLbl>
              <c:idx val="8"/>
              <c:layout>
                <c:manualLayout>
                  <c:x val="-0.15484377952755907"/>
                  <c:y val="-0.2064487469360502"/>
                </c:manualLayout>
              </c:layout>
              <c:tx>
                <c:rich>
                  <a:bodyPr/>
                  <a:lstStyle/>
                  <a:p>
                    <a:fld id="{7231FEEF-33BA-49B7-9DED-584B5F8677EF}" type="CATEGORYNAME">
                      <a:rPr lang="ru-RU" smtClean="0">
                        <a:latin typeface="Segoe UI Light" panose="020B0502040204020203" pitchFamily="34" charset="0"/>
                      </a:rPr>
                      <a:pPr/>
                      <a:t>[ИМЯ КАТЕГОРИИ]</a:t>
                    </a:fld>
                    <a:endParaRPr lang="ru-RU" dirty="0" smtClean="0">
                      <a:latin typeface="Segoe UI Light" panose="020B0502040204020203" pitchFamily="34" charset="0"/>
                    </a:endParaRPr>
                  </a:p>
                  <a:p>
                    <a:r>
                      <a:rPr lang="ru-RU" baseline="0" dirty="0" smtClean="0">
                        <a:latin typeface="Segoe UI Light" panose="020B0502040204020203" pitchFamily="34" charset="0"/>
                      </a:rPr>
                      <a:t>139,065</a:t>
                    </a:r>
                    <a:r>
                      <a:rPr lang="ru-RU" baseline="0" dirty="0">
                        <a:latin typeface="Segoe UI Light" panose="020B0502040204020203" pitchFamily="34" charset="0"/>
                      </a:rPr>
                      <a:t>
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7535-49DC-9124-2B3819472DA8}"/>
                </c:ext>
              </c:extLst>
            </c:dLbl>
            <c:dLbl>
              <c:idx val="9"/>
              <c:layout>
                <c:manualLayout>
                  <c:x val="-8.7355380577427824E-2"/>
                  <c:y val="-0.12331148089177195"/>
                </c:manualLayout>
              </c:layout>
              <c:tx>
                <c:rich>
                  <a:bodyPr/>
                  <a:lstStyle/>
                  <a:p>
                    <a:fld id="{7231FEEF-33BA-49B7-9DED-584B5F8677EF}" type="CATEGORYNAME">
                      <a:rPr lang="ru-RU" smtClean="0">
                        <a:latin typeface="Segoe UI Light" panose="020B0502040204020203" pitchFamily="34" charset="0"/>
                      </a:rPr>
                      <a:pPr/>
                      <a:t>[ИМЯ КАТЕГОРИИ]</a:t>
                    </a:fld>
                    <a:endParaRPr lang="ru-RU" dirty="0" smtClean="0">
                      <a:latin typeface="Segoe UI Light" panose="020B0502040204020203" pitchFamily="34" charset="0"/>
                    </a:endParaRPr>
                  </a:p>
                  <a:p>
                    <a:r>
                      <a:rPr lang="ru-RU" baseline="0" dirty="0" smtClean="0">
                        <a:latin typeface="Segoe UI Light" panose="020B0502040204020203" pitchFamily="34" charset="0"/>
                      </a:rPr>
                      <a:t>37,312</a:t>
                    </a:r>
                    <a:r>
                      <a:rPr lang="ru-RU" baseline="0" dirty="0">
                        <a:latin typeface="Segoe UI Light" panose="020B0502040204020203" pitchFamily="34" charset="0"/>
                      </a:rPr>
                      <a:t>
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499479683608971"/>
                      <c:h val="0.14320530642283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7535-49DC-9124-2B3819472DA8}"/>
                </c:ext>
              </c:extLst>
            </c:dLbl>
            <c:dLbl>
              <c:idx val="10"/>
              <c:layout>
                <c:manualLayout>
                  <c:x val="-6.1333280839895012E-2"/>
                  <c:y val="-7.6837158694477811E-2"/>
                </c:manualLayout>
              </c:layout>
              <c:tx>
                <c:rich>
                  <a:bodyPr/>
                  <a:lstStyle/>
                  <a:p>
                    <a:fld id="{7231FEEF-33BA-49B7-9DED-584B5F8677EF}" type="CATEGORYNAME">
                      <a:rPr lang="ru-RU" smtClean="0">
                        <a:latin typeface="Segoe UI Light" panose="020B0502040204020203" pitchFamily="34" charset="0"/>
                      </a:rPr>
                      <a:pPr/>
                      <a:t>[ИМЯ КАТЕГОРИИ]</a:t>
                    </a:fld>
                    <a:endParaRPr lang="ru-RU" dirty="0" smtClean="0">
                      <a:latin typeface="Segoe UI Light" panose="020B0502040204020203" pitchFamily="34" charset="0"/>
                    </a:endParaRPr>
                  </a:p>
                  <a:p>
                    <a:r>
                      <a:rPr lang="ru-RU" baseline="0" dirty="0" smtClean="0">
                        <a:latin typeface="Segoe UI Light" panose="020B0502040204020203" pitchFamily="34" charset="0"/>
                      </a:rPr>
                      <a:t>4,472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65826311768816"/>
                      <c:h val="0.189631696160154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7535-49DC-9124-2B3819472DA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7231FEEF-33BA-49B7-9DED-584B5F8677EF}" type="CATEGORYNAME">
                      <a:rPr lang="ru-RU">
                        <a:latin typeface="Segoe UI Light" panose="020B0502040204020203" pitchFamily="34" charset="0"/>
                      </a:rPr>
                      <a:pPr/>
                      <a:t>[ИМЯ КАТЕГОРИИ]</a:t>
                    </a:fld>
                    <a:r>
                      <a:rPr lang="ru-RU" baseline="0" dirty="0">
                        <a:latin typeface="Segoe UI Light" panose="020B0502040204020203" pitchFamily="34" charset="0"/>
                      </a:rPr>
                      <a:t>
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7535-49DC-9124-2B3819472DA8}"/>
                </c:ext>
              </c:extLst>
            </c:dLbl>
            <c:numFmt formatCode="General" sourceLinked="0"/>
            <c:spPr>
              <a:solidFill>
                <a:srgbClr val="DED4DD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no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Лист1!$A$2:$A$12</c:f>
              <c:strCache>
                <c:ptCount val="11"/>
                <c:pt idx="0">
                  <c:v>Здравоохранение</c:v>
                </c:pt>
                <c:pt idx="1">
                  <c:v>Физическая культура и спорт</c:v>
                </c:pt>
                <c:pt idx="2">
                  <c:v>Социальная политика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Культура и кинематография</c:v>
                </c:pt>
                <c:pt idx="5">
                  <c:v>Образование</c:v>
                </c:pt>
                <c:pt idx="6">
                  <c:v>Межбюджетные трансферты</c:v>
                </c:pt>
                <c:pt idx="7">
                  <c:v>Охрана окружающей среды</c:v>
                </c:pt>
                <c:pt idx="8">
                  <c:v>Общегосударственные вопросы</c:v>
                </c:pt>
                <c:pt idx="9">
                  <c:v>Национальная экономика</c:v>
                </c:pt>
                <c:pt idx="10">
                  <c:v>Жилищно-коммунальное хозяйство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0.59799999999999998</c:v>
                </c:pt>
                <c:pt idx="1">
                  <c:v>7.1999999999999995E-2</c:v>
                </c:pt>
                <c:pt idx="2">
                  <c:v>83.933000000000007</c:v>
                </c:pt>
                <c:pt idx="3">
                  <c:v>4.82</c:v>
                </c:pt>
                <c:pt idx="4">
                  <c:v>73.47</c:v>
                </c:pt>
                <c:pt idx="5">
                  <c:v>909.16499999999996</c:v>
                </c:pt>
                <c:pt idx="6">
                  <c:v>36.313000000000002</c:v>
                </c:pt>
                <c:pt idx="7">
                  <c:v>13.574</c:v>
                </c:pt>
                <c:pt idx="8">
                  <c:v>128.04300000000001</c:v>
                </c:pt>
                <c:pt idx="9">
                  <c:v>117.214</c:v>
                </c:pt>
                <c:pt idx="10">
                  <c:v>6.3979999999999997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3E-4CE7-B9B4-7FE17F53D58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2F59-44E6-ABBA-8228C504BB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2F59-44E6-ABBA-8228C504BBE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2F59-44E6-ABBA-8228C504BBE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2F59-44E6-ABBA-8228C504BBE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2F59-44E6-ABBA-8228C504BBE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2F59-44E6-ABBA-8228C504BBE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2F59-44E6-ABBA-8228C504BBE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2F59-44E6-ABBA-8228C504BBE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2F59-44E6-ABBA-8228C504BBE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2F59-44E6-ABBA-8228C504BBE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2F59-44E6-ABBA-8228C504BBE5}"/>
              </c:ext>
            </c:extLst>
          </c:dPt>
          <c:cat>
            <c:strRef>
              <c:f>Лист1!$A$2:$A$12</c:f>
              <c:strCache>
                <c:ptCount val="11"/>
                <c:pt idx="0">
                  <c:v>Здравоохранение</c:v>
                </c:pt>
                <c:pt idx="1">
                  <c:v>Физическая культура и спорт</c:v>
                </c:pt>
                <c:pt idx="2">
                  <c:v>Социальная политика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Культура и кинематография</c:v>
                </c:pt>
                <c:pt idx="5">
                  <c:v>Образование</c:v>
                </c:pt>
                <c:pt idx="6">
                  <c:v>Межбюджетные трансферты</c:v>
                </c:pt>
                <c:pt idx="7">
                  <c:v>Охрана окружающей среды</c:v>
                </c:pt>
                <c:pt idx="8">
                  <c:v>Общегосударственные вопросы</c:v>
                </c:pt>
                <c:pt idx="9">
                  <c:v>Национальная экономика</c:v>
                </c:pt>
                <c:pt idx="10">
                  <c:v>Жилищно-коммунальное хозяйство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0.04</c:v>
                </c:pt>
                <c:pt idx="1">
                  <c:v>0.01</c:v>
                </c:pt>
                <c:pt idx="2">
                  <c:v>6.11</c:v>
                </c:pt>
                <c:pt idx="3">
                  <c:v>0.35</c:v>
                </c:pt>
                <c:pt idx="4">
                  <c:v>5.35</c:v>
                </c:pt>
                <c:pt idx="5">
                  <c:v>66.19</c:v>
                </c:pt>
                <c:pt idx="6">
                  <c:v>2.64</c:v>
                </c:pt>
                <c:pt idx="7">
                  <c:v>0.99</c:v>
                </c:pt>
                <c:pt idx="8">
                  <c:v>9.32</c:v>
                </c:pt>
                <c:pt idx="9">
                  <c:v>8.5299999999999994</c:v>
                </c:pt>
                <c:pt idx="10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302-4BFC-90D2-76BA9B58DD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06399567701095"/>
          <c:y val="8.5934363564113145E-2"/>
          <c:w val="0.72285240080284097"/>
          <c:h val="0.6376995273351215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4"/>
          <c:dPt>
            <c:idx val="0"/>
            <c:bubble3D val="0"/>
            <c:explosion val="22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9B-4704-858D-3FB0067EF1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24-4A99-BC46-CE3F87DC877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24-4A99-BC46-CE3F87DC877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24-4A99-BC46-CE3F87DC8776}"/>
              </c:ext>
            </c:extLst>
          </c:dPt>
          <c:dLbls>
            <c:dLbl>
              <c:idx val="0"/>
              <c:layout>
                <c:manualLayout>
                  <c:x val="-0.4115132243084999"/>
                  <c:y val="2.3597848818270286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1C0E619-2B92-4640-9881-0B1DC76D6D20}" type="CELLRANGE">
                      <a:rPr lang="ru-RU" baseline="0" smtClean="0">
                        <a:latin typeface="Segoe UI Light" panose="020B0502040204020203" pitchFamily="34" charset="0"/>
                      </a:rPr>
                      <a:pPr>
                        <a:defRPr/>
                      </a:pPr>
                      <a:t>[ДИАПАЗОН ЯЧЕЕК]</a:t>
                    </a:fld>
                    <a:r>
                      <a:rPr lang="ru-RU" baseline="0" dirty="0" smtClean="0">
                        <a:latin typeface="Segoe UI Light" panose="020B0502040204020203" pitchFamily="34" charset="0"/>
                      </a:rPr>
                      <a:t>; 91,0%</a:t>
                    </a:r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45330136617538191"/>
                      <c:h val="0.220729139903511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8E9B-4704-858D-3FB0067EF16D}"/>
                </c:ext>
              </c:extLst>
            </c:dLbl>
            <c:dLbl>
              <c:idx val="1"/>
              <c:layout>
                <c:manualLayout>
                  <c:x val="-0.12105442883731748"/>
                  <c:y val="-3.0603555034084198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Segoe UI Light" panose="020B0502040204020203" pitchFamily="34" charset="0"/>
                        <a:ea typeface="+mn-ea"/>
                        <a:cs typeface="+mn-cs"/>
                      </a:defRPr>
                    </a:pPr>
                    <a:fld id="{02B81FBD-4105-4152-B1A6-614813D76480}" type="CELLRANGE">
                      <a:rPr lang="ru-RU" baseline="0" dirty="0">
                        <a:latin typeface="Segoe UI Light" panose="020B0502040204020203" pitchFamily="34" charset="0"/>
                      </a:rPr>
                      <a:pPr>
                        <a:defRPr>
                          <a:latin typeface="Segoe UI Light" panose="020B0502040204020203" pitchFamily="34" charset="0"/>
                        </a:defRPr>
                      </a:pPr>
                      <a:t>[ДИАПАЗОН ЯЧЕЕК]</a:t>
                    </a:fld>
                    <a:r>
                      <a:rPr lang="ru-RU" baseline="0" dirty="0">
                        <a:latin typeface="Segoe UI Light" panose="020B0502040204020203" pitchFamily="34" charset="0"/>
                      </a:rPr>
                      <a:t>; </a:t>
                    </a:r>
                    <a:r>
                      <a:rPr lang="ru-RU" baseline="0" dirty="0" smtClean="0">
                        <a:latin typeface="Segoe UI Light" panose="020B0502040204020203" pitchFamily="34" charset="0"/>
                      </a:rPr>
                      <a:t>9,0%</a:t>
                    </a:r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Segoe UI Light" panose="020B0502040204020203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6083231879595323"/>
                      <c:h val="0.32212484529115637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0A24-4A99-BC46-CE3F87DC877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24-4A99-BC46-CE3F87DC877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24-4A99-BC46-CE3F87DC87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Лист1!$A$2:$A$5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0.91600000000000004</c:v>
                </c:pt>
                <c:pt idx="1">
                  <c:v>8.4000000000000005E-2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Лист1!$A$2:$A$3</c15:f>
                <c15:dlblRangeCache>
                  <c:ptCount val="2"/>
                  <c:pt idx="0">
                    <c:v>Программные расходы</c:v>
                  </c:pt>
                  <c:pt idx="1">
                    <c:v>Непрограммные расходы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8E9B-4704-858D-3FB0067EF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06399567701095"/>
          <c:y val="8.5934363564113145E-2"/>
          <c:w val="0.72285240080284097"/>
          <c:h val="0.6376995273351215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4"/>
          <c:dPt>
            <c:idx val="0"/>
            <c:bubble3D val="0"/>
            <c:explosion val="22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52-4B9E-B646-A7C20BD1692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52-4B9E-B646-A7C20BD1692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852-4B9E-B646-A7C20BD1692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852-4B9E-B646-A7C20BD16920}"/>
              </c:ext>
            </c:extLst>
          </c:dPt>
          <c:dLbls>
            <c:dLbl>
              <c:idx val="0"/>
              <c:layout>
                <c:manualLayout>
                  <c:x val="-0.29494427946250501"/>
                  <c:y val="5.6680681446684568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B302B94-8304-4428-BC76-9A5B5397970D}" type="CELLRANGE">
                      <a:rPr lang="ru-RU" baseline="0" dirty="0">
                        <a:latin typeface="Segoe UI Light" panose="020B0502040204020203" pitchFamily="34" charset="0"/>
                      </a:rPr>
                      <a:pPr>
                        <a:defRPr/>
                      </a:pPr>
                      <a:t>[ДИАПАЗОН ЯЧЕЕК]</a:t>
                    </a:fld>
                    <a:r>
                      <a:rPr lang="ru-RU" baseline="0" dirty="0">
                        <a:latin typeface="Segoe UI Light" panose="020B0502040204020203" pitchFamily="34" charset="0"/>
                      </a:rPr>
                      <a:t>; </a:t>
                    </a:r>
                    <a:r>
                      <a:rPr lang="ru-RU" baseline="0" dirty="0" smtClean="0">
                        <a:latin typeface="Segoe UI Light" panose="020B0502040204020203" pitchFamily="34" charset="0"/>
                      </a:rPr>
                      <a:t>89,95%</a:t>
                    </a:r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921336976674249"/>
                      <c:h val="0.1948032064167997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852-4B9E-B646-A7C20BD16920}"/>
                </c:ext>
              </c:extLst>
            </c:dLbl>
            <c:dLbl>
              <c:idx val="1"/>
              <c:layout>
                <c:manualLayout>
                  <c:x val="-0.14028527966809579"/>
                  <c:y val="-3.0603223127498372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Segoe UI Light" panose="020B0502040204020203" pitchFamily="34" charset="0"/>
                        <a:ea typeface="+mn-ea"/>
                        <a:cs typeface="+mn-cs"/>
                      </a:defRPr>
                    </a:pPr>
                    <a:fld id="{AAF0D760-D43D-4ACC-95E3-2E6E02BE92B4}" type="CELLRANGE">
                      <a:rPr lang="ru-RU" baseline="0" dirty="0">
                        <a:latin typeface="Segoe UI Light" panose="020B0502040204020203" pitchFamily="34" charset="0"/>
                      </a:rPr>
                      <a:pPr>
                        <a:defRPr>
                          <a:latin typeface="Segoe UI Light" panose="020B0502040204020203" pitchFamily="34" charset="0"/>
                        </a:defRPr>
                      </a:pPr>
                      <a:t>[ДИАПАЗОН ЯЧЕЕК]</a:t>
                    </a:fld>
                    <a:r>
                      <a:rPr lang="ru-RU" baseline="0" dirty="0">
                        <a:latin typeface="Segoe UI Light" panose="020B0502040204020203" pitchFamily="34" charset="0"/>
                      </a:rPr>
                      <a:t>; </a:t>
                    </a:r>
                    <a:r>
                      <a:rPr lang="ru-RU" baseline="0" dirty="0" smtClean="0">
                        <a:latin typeface="Segoe UI Light" panose="020B0502040204020203" pitchFamily="34" charset="0"/>
                      </a:rPr>
                      <a:t>10,05%</a:t>
                    </a:r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Segoe UI Light" panose="020B0502040204020203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2237061713439663"/>
                      <c:h val="0.3221249116724735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852-4B9E-B646-A7C20BD1692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52-4B9E-B646-A7C20BD1692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852-4B9E-B646-A7C20BD169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Лист1!$A$2:$A$5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0.89800000000000002</c:v>
                </c:pt>
                <c:pt idx="1">
                  <c:v>0.10199999999999999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Лист1!$A$2:$A$3</c15:f>
                <c15:dlblRangeCache>
                  <c:ptCount val="2"/>
                  <c:pt idx="0">
                    <c:v>Программные расходы</c:v>
                  </c:pt>
                  <c:pt idx="1">
                    <c:v>Непрограммные расходы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2852-4B9E-B646-A7C20BD16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06399567701095"/>
          <c:y val="8.5934363564113145E-2"/>
          <c:w val="0.72285240080284097"/>
          <c:h val="0.6376995273351215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4"/>
          <c:dPt>
            <c:idx val="0"/>
            <c:bubble3D val="0"/>
            <c:explosion val="22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30-442E-B17F-31451944D7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30-442E-B17F-31451944D7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930-442E-B17F-31451944D7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930-442E-B17F-31451944D7C5}"/>
              </c:ext>
            </c:extLst>
          </c:dPt>
          <c:dLbls>
            <c:dLbl>
              <c:idx val="0"/>
              <c:layout>
                <c:manualLayout>
                  <c:x val="-0.36450488330748188"/>
                  <c:y val="8.199029130532999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582B3A6-2E79-4D77-B754-ACE631B568E1}" type="CELLRANGE">
                      <a:rPr lang="ru-RU" baseline="0" dirty="0">
                        <a:latin typeface="Segoe UI Light" panose="020B0502040204020203" pitchFamily="34" charset="0"/>
                      </a:rPr>
                      <a:pPr>
                        <a:defRPr/>
                      </a:pPr>
                      <a:t>[ДИАПАЗОН ЯЧЕЕК]</a:t>
                    </a:fld>
                    <a:r>
                      <a:rPr lang="ru-RU" baseline="0" dirty="0">
                        <a:latin typeface="Segoe UI Light" panose="020B0502040204020203" pitchFamily="34" charset="0"/>
                      </a:rPr>
                      <a:t>; </a:t>
                    </a:r>
                    <a:r>
                      <a:rPr lang="ru-RU" baseline="0" dirty="0" smtClean="0">
                        <a:latin typeface="Segoe UI Light" panose="020B0502040204020203" pitchFamily="34" charset="0"/>
                      </a:rPr>
                      <a:t>89,87%</a:t>
                    </a:r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50458325075148081"/>
                      <c:h val="0.2355439590387748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5930-442E-B17F-31451944D7C5}"/>
                </c:ext>
              </c:extLst>
            </c:dLbl>
            <c:dLbl>
              <c:idx val="1"/>
              <c:layout>
                <c:manualLayout>
                  <c:x val="-0.10017792494344011"/>
                  <c:y val="0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Segoe UI Light" panose="020B0502040204020203" pitchFamily="34" charset="0"/>
                        <a:ea typeface="+mn-ea"/>
                        <a:cs typeface="+mn-cs"/>
                      </a:defRPr>
                    </a:pPr>
                    <a:fld id="{FB3987A6-B84D-46F6-B5BE-130E8009656B}" type="CELLRANGE">
                      <a:rPr lang="ru-RU" baseline="0" dirty="0">
                        <a:latin typeface="Segoe UI Light" panose="020B0502040204020203" pitchFamily="34" charset="0"/>
                      </a:rPr>
                      <a:pPr>
                        <a:defRPr>
                          <a:latin typeface="Segoe UI Light" panose="020B0502040204020203" pitchFamily="34" charset="0"/>
                        </a:defRPr>
                      </a:pPr>
                      <a:t>[ДИАПАЗОН ЯЧЕЕК]</a:t>
                    </a:fld>
                    <a:r>
                      <a:rPr lang="ru-RU" baseline="0" dirty="0">
                        <a:latin typeface="Segoe UI Light" panose="020B0502040204020203" pitchFamily="34" charset="0"/>
                      </a:rPr>
                      <a:t>; </a:t>
                    </a:r>
                    <a:r>
                      <a:rPr lang="ru-RU" baseline="0" dirty="0" smtClean="0">
                        <a:latin typeface="Segoe UI Light" panose="020B0502040204020203" pitchFamily="34" charset="0"/>
                      </a:rPr>
                      <a:t>10,13%</a:t>
                    </a:r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Segoe UI Light" panose="020B0502040204020203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4801164277542235"/>
                      <c:h val="0.3221249116724735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5930-442E-B17F-31451944D7C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30-442E-B17F-31451944D7C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30-442E-B17F-31451944D7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Лист1!$A$2:$A$5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0.88300000000000001</c:v>
                </c:pt>
                <c:pt idx="1">
                  <c:v>0.11700000000000001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Лист1!$A$2:$A$3</c15:f>
                <c15:dlblRangeCache>
                  <c:ptCount val="2"/>
                  <c:pt idx="0">
                    <c:v>Программные расходы</c:v>
                  </c:pt>
                  <c:pt idx="1">
                    <c:v>Непрограммные расходы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5930-442E-B17F-31451944D7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73314215245221"/>
          <c:y val="0.12531141122342326"/>
          <c:w val="0.72285240080284097"/>
          <c:h val="0.6376995273351215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7"/>
          <c:dPt>
            <c:idx val="0"/>
            <c:bubble3D val="0"/>
            <c:explosion val="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9B-4704-858D-3FB0067EF1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24-4A99-BC46-CE3F87DC877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24-4A99-BC46-CE3F87DC877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24-4A99-BC46-CE3F87DC8776}"/>
              </c:ext>
            </c:extLst>
          </c:dPt>
          <c:cat>
            <c:strRef>
              <c:f>Лист1!$A$2:$A$5</c:f>
              <c:strCache>
                <c:ptCount val="2"/>
                <c:pt idx="0">
                  <c:v>Остальные бюджетные расходы</c:v>
                </c:pt>
                <c:pt idx="1">
                  <c:v>Расходы на оплату труда муниципальных служащих 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0.96099999999999997</c:v>
                </c:pt>
                <c:pt idx="1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9B-4704-858D-3FB0067EF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работников, чел.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059617466719907E-2"/>
                  <c:y val="6.5962849882391747E-2"/>
                </c:manualLayout>
              </c:layout>
              <c:tx>
                <c:rich>
                  <a:bodyPr/>
                  <a:lstStyle/>
                  <a:p>
                    <a:fld id="{468719A0-21E7-4A47-A567-A7F456CF23F0}" type="VALUE">
                      <a:rPr lang="en-US">
                        <a:latin typeface="Segoe UI Light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3D8-4F5D-8C99-CAB8ABB221F9}"/>
                </c:ext>
              </c:extLst>
            </c:dLbl>
            <c:dLbl>
              <c:idx val="1"/>
              <c:layout>
                <c:manualLayout>
                  <c:x val="-5.0314465408805034E-2"/>
                  <c:y val="0.12772133526850507"/>
                </c:manualLayout>
              </c:layout>
              <c:tx>
                <c:rich>
                  <a:bodyPr/>
                  <a:lstStyle/>
                  <a:p>
                    <a:fld id="{8D2CA3F7-98BC-4BE7-936B-435C9A950315}" type="VALUE">
                      <a:rPr lang="en-US">
                        <a:latin typeface="Segoe UI Light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3D8-4F5D-8C99-CAB8ABB221F9}"/>
                </c:ext>
              </c:extLst>
            </c:dLbl>
            <c:dLbl>
              <c:idx val="2"/>
              <c:layout>
                <c:manualLayout>
                  <c:x val="-5.0217732501941517E-2"/>
                  <c:y val="0.18877927964303448"/>
                </c:manualLayout>
              </c:layout>
              <c:tx>
                <c:rich>
                  <a:bodyPr/>
                  <a:lstStyle/>
                  <a:p>
                    <a:fld id="{7C6B17EB-B4DF-4AA2-BADA-9E12AFB7AF29}" type="VALUE">
                      <a:rPr lang="en-US">
                        <a:latin typeface="Segoe UI Light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3D8-4F5D-8C99-CAB8ABB221F9}"/>
                </c:ext>
              </c:extLst>
            </c:dLbl>
            <c:dLbl>
              <c:idx val="3"/>
              <c:layout>
                <c:manualLayout>
                  <c:x val="0"/>
                  <c:y val="0.18057024143807626"/>
                </c:manualLayout>
              </c:layout>
              <c:tx>
                <c:rich>
                  <a:bodyPr/>
                  <a:lstStyle/>
                  <a:p>
                    <a:fld id="{ABF7A1B3-96DC-4B63-B6EA-91B81D8A82BE}" type="VALUE">
                      <a:rPr lang="en-US">
                        <a:latin typeface="Segoe UI Light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3D8-4F5D-8C99-CAB8ABB221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14149</c:v>
                </c:pt>
                <c:pt idx="1">
                  <c:v>14153</c:v>
                </c:pt>
                <c:pt idx="2">
                  <c:v>14154</c:v>
                </c:pt>
                <c:pt idx="3">
                  <c:v>14155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3D8-4F5D-8C99-CAB8ABB22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273896"/>
        <c:axId val="612080432"/>
      </c:lineChart>
      <c:catAx>
        <c:axId val="41527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2080432"/>
        <c:crosses val="autoZero"/>
        <c:auto val="1"/>
        <c:lblAlgn val="ctr"/>
        <c:lblOffset val="100"/>
        <c:noMultiLvlLbl val="0"/>
      </c:catAx>
      <c:valAx>
        <c:axId val="61208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273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DED4DD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Среднемесячная номинальная начисленная заработная плата, руб.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2127952755905537E-2"/>
                  <c:y val="0.16036344887074466"/>
                </c:manualLayout>
              </c:layout>
              <c:tx>
                <c:rich>
                  <a:bodyPr/>
                  <a:lstStyle/>
                  <a:p>
                    <a:fld id="{19A57DEA-2E32-4913-BA2E-0F1F243A1F88}" type="VALUE">
                      <a:rPr lang="en-US">
                        <a:latin typeface="Segoe UI Light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367-42B7-9F8A-FDEF821DBFC7}"/>
                </c:ext>
              </c:extLst>
            </c:dLbl>
            <c:dLbl>
              <c:idx val="1"/>
              <c:layout>
                <c:manualLayout>
                  <c:x val="-5.5870078740157529E-2"/>
                  <c:y val="0.13893403870042695"/>
                </c:manualLayout>
              </c:layout>
              <c:tx>
                <c:rich>
                  <a:bodyPr/>
                  <a:lstStyle/>
                  <a:p>
                    <a:fld id="{C1ABF162-0637-49D7-A26A-20B444126D90}" type="VALUE">
                      <a:rPr lang="en-US">
                        <a:latin typeface="Segoe UI Light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367-42B7-9F8A-FDEF821DBFC7}"/>
                </c:ext>
              </c:extLst>
            </c:dLbl>
            <c:dLbl>
              <c:idx val="2"/>
              <c:layout>
                <c:manualLayout>
                  <c:x val="-5.0217629046369207E-2"/>
                  <c:y val="0.15074440537183187"/>
                </c:manualLayout>
              </c:layout>
              <c:tx>
                <c:rich>
                  <a:bodyPr/>
                  <a:lstStyle/>
                  <a:p>
                    <a:fld id="{C2C307B1-199A-456A-8905-5B835F0FADDC}" type="VALUE">
                      <a:rPr lang="en-US">
                        <a:latin typeface="Segoe UI Light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367-42B7-9F8A-FDEF821DBFC7}"/>
                </c:ext>
              </c:extLst>
            </c:dLbl>
            <c:dLbl>
              <c:idx val="3"/>
              <c:layout>
                <c:manualLayout>
                  <c:x val="0"/>
                  <c:y val="0.18057024143807626"/>
                </c:manualLayout>
              </c:layout>
              <c:tx>
                <c:rich>
                  <a:bodyPr/>
                  <a:lstStyle/>
                  <a:p>
                    <a:fld id="{37B722E2-1542-4A73-B9DD-00C1023C18B4}" type="VALUE">
                      <a:rPr lang="en-US">
                        <a:latin typeface="Segoe UI Light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367-42B7-9F8A-FDEF821DBF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62877.2</c:v>
                </c:pt>
                <c:pt idx="1">
                  <c:v>70531.3</c:v>
                </c:pt>
                <c:pt idx="2">
                  <c:v>76786.399999999994</c:v>
                </c:pt>
                <c:pt idx="3">
                  <c:v>83623.3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367-42B7-9F8A-FDEF821DBF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273896"/>
        <c:axId val="612080432"/>
      </c:lineChart>
      <c:catAx>
        <c:axId val="41527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2080432"/>
        <c:crosses val="autoZero"/>
        <c:auto val="1"/>
        <c:lblAlgn val="ctr"/>
        <c:lblOffset val="100"/>
        <c:noMultiLvlLbl val="0"/>
      </c:catAx>
      <c:valAx>
        <c:axId val="61208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273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DED4DD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реализации продукции сельского хозяйства, тыс. руб.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4905660377358513E-2"/>
                  <c:y val="9.8693759071117562E-2"/>
                </c:manualLayout>
              </c:layout>
              <c:tx>
                <c:rich>
                  <a:bodyPr/>
                  <a:lstStyle/>
                  <a:p>
                    <a:fld id="{C1E09BE2-4598-476F-8582-2DF85F7681A1}" type="VALUE">
                      <a:rPr lang="en-US">
                        <a:latin typeface="Segoe UI Light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3BF-49D5-A085-381D89FD540B}"/>
                </c:ext>
              </c:extLst>
            </c:dLbl>
            <c:dLbl>
              <c:idx val="1"/>
              <c:layout>
                <c:manualLayout>
                  <c:x val="-5.0314465408805034E-2"/>
                  <c:y val="0.12772133526850507"/>
                </c:manualLayout>
              </c:layout>
              <c:tx>
                <c:rich>
                  <a:bodyPr/>
                  <a:lstStyle/>
                  <a:p>
                    <a:fld id="{B21AAFCA-8636-4AE4-9440-092CFFDDC531}" type="VALUE">
                      <a:rPr lang="en-US">
                        <a:latin typeface="Segoe UI Light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3BF-49D5-A085-381D89FD540B}"/>
                </c:ext>
              </c:extLst>
            </c:dLbl>
            <c:dLbl>
              <c:idx val="2"/>
              <c:layout>
                <c:manualLayout>
                  <c:x val="-5.0217645871189272E-2"/>
                  <c:y val="0.14513794270614089"/>
                </c:manualLayout>
              </c:layout>
              <c:tx>
                <c:rich>
                  <a:bodyPr/>
                  <a:lstStyle/>
                  <a:p>
                    <a:fld id="{3E7121C2-8D51-492D-B8FC-9AFDD700DDF6}" type="VALUE">
                      <a:rPr lang="en-US">
                        <a:latin typeface="Segoe UI Light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3BF-49D5-A085-381D89FD540B}"/>
                </c:ext>
              </c:extLst>
            </c:dLbl>
            <c:dLbl>
              <c:idx val="3"/>
              <c:layout>
                <c:manualLayout>
                  <c:x val="0"/>
                  <c:y val="0.18057024143807626"/>
                </c:manualLayout>
              </c:layout>
              <c:tx>
                <c:rich>
                  <a:bodyPr/>
                  <a:lstStyle/>
                  <a:p>
                    <a:fld id="{70D213B8-804A-4E01-96BC-55C03BF70375}" type="VALUE">
                      <a:rPr lang="en-US">
                        <a:latin typeface="Segoe UI Light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3BF-49D5-A085-381D89FD54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13210835</c:v>
                </c:pt>
                <c:pt idx="1">
                  <c:v>13854254</c:v>
                </c:pt>
                <c:pt idx="2">
                  <c:v>14416192</c:v>
                </c:pt>
                <c:pt idx="3">
                  <c:v>15107690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3BF-49D5-A085-381D89FD54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273896"/>
        <c:axId val="612080432"/>
      </c:lineChart>
      <c:catAx>
        <c:axId val="41527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2080432"/>
        <c:crosses val="autoZero"/>
        <c:auto val="1"/>
        <c:lblAlgn val="ctr"/>
        <c:lblOffset val="100"/>
        <c:noMultiLvlLbl val="0"/>
      </c:catAx>
      <c:valAx>
        <c:axId val="61208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273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DED4DD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работ и услуг, тыс. руб.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tx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4905660377358513E-2"/>
                  <c:y val="9.8693759071117562E-2"/>
                </c:manualLayout>
              </c:layout>
              <c:tx>
                <c:rich>
                  <a:bodyPr/>
                  <a:lstStyle/>
                  <a:p>
                    <a:fld id="{F4749BE6-3CD9-4ED8-BC42-66D48CE34687}" type="VALUE">
                      <a:rPr lang="en-US">
                        <a:latin typeface="Segoe UI Light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306-46F2-A94E-BE8FB55626EA}"/>
                </c:ext>
              </c:extLst>
            </c:dLbl>
            <c:dLbl>
              <c:idx val="1"/>
              <c:layout>
                <c:manualLayout>
                  <c:x val="-5.0314465408805034E-2"/>
                  <c:y val="0.12772133526850507"/>
                </c:manualLayout>
              </c:layout>
              <c:tx>
                <c:rich>
                  <a:bodyPr/>
                  <a:lstStyle/>
                  <a:p>
                    <a:fld id="{90DC9BC5-B80F-4EFA-B771-1A8328B187EB}" type="VALUE">
                      <a:rPr lang="en-US">
                        <a:latin typeface="Segoe UI Light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306-46F2-A94E-BE8FB55626EA}"/>
                </c:ext>
              </c:extLst>
            </c:dLbl>
            <c:dLbl>
              <c:idx val="2"/>
              <c:layout>
                <c:manualLayout>
                  <c:x val="-5.0217645871189272E-2"/>
                  <c:y val="0.14513794270614089"/>
                </c:manualLayout>
              </c:layout>
              <c:tx>
                <c:rich>
                  <a:bodyPr/>
                  <a:lstStyle/>
                  <a:p>
                    <a:fld id="{CF78E001-7E3F-4823-9E13-F54AA860C75A}" type="VALUE">
                      <a:rPr lang="en-US">
                        <a:latin typeface="Segoe UI Light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306-46F2-A94E-BE8FB55626EA}"/>
                </c:ext>
              </c:extLst>
            </c:dLbl>
            <c:dLbl>
              <c:idx val="3"/>
              <c:layout>
                <c:manualLayout>
                  <c:x val="0"/>
                  <c:y val="0.18057024143807626"/>
                </c:manualLayout>
              </c:layout>
              <c:tx>
                <c:rich>
                  <a:bodyPr/>
                  <a:lstStyle/>
                  <a:p>
                    <a:fld id="{2E82EA95-B4B3-4C19-B172-1DD14EBBE341}" type="VALUE">
                      <a:rPr lang="en-US">
                        <a:latin typeface="Segoe UI Light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306-46F2-A94E-BE8FB55626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7108644</c:v>
                </c:pt>
                <c:pt idx="1">
                  <c:v>7555217</c:v>
                </c:pt>
                <c:pt idx="2">
                  <c:v>8036181</c:v>
                </c:pt>
                <c:pt idx="3">
                  <c:v>8531012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306-46F2-A94E-BE8FB55626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273896"/>
        <c:axId val="612080432"/>
      </c:lineChart>
      <c:catAx>
        <c:axId val="41527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2080432"/>
        <c:crosses val="autoZero"/>
        <c:auto val="1"/>
        <c:lblAlgn val="ctr"/>
        <c:lblOffset val="100"/>
        <c:noMultiLvlLbl val="0"/>
      </c:catAx>
      <c:valAx>
        <c:axId val="61208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273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DED4DD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31428015942452"/>
          <c:y val="2.5742256028812346E-2"/>
          <c:w val="0.79930300379119279"/>
          <c:h val="0.6454533054535376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инвестиций в основной капитал, тыс. руб.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4905660377358513E-2"/>
                  <c:y val="9.8693759071117562E-2"/>
                </c:manualLayout>
              </c:layout>
              <c:tx>
                <c:rich>
                  <a:bodyPr/>
                  <a:lstStyle/>
                  <a:p>
                    <a:fld id="{58258DE7-AC72-4B80-9EC6-813FCB8BDB12}" type="VALUE">
                      <a:rPr lang="en-US">
                        <a:latin typeface="Segoe UI Light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001-460A-AC98-52411646362A}"/>
                </c:ext>
              </c:extLst>
            </c:dLbl>
            <c:dLbl>
              <c:idx val="1"/>
              <c:layout>
                <c:manualLayout>
                  <c:x val="-8.9203412073490862E-2"/>
                  <c:y val="0.18460402121072816"/>
                </c:manualLayout>
              </c:layout>
              <c:tx>
                <c:rich>
                  <a:bodyPr/>
                  <a:lstStyle/>
                  <a:p>
                    <a:fld id="{53DF4EE0-1967-49A1-932F-010788EC9B8A}" type="VALUE">
                      <a:rPr lang="en-US">
                        <a:latin typeface="Segoe UI Light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001-460A-AC98-52411646362A}"/>
                </c:ext>
              </c:extLst>
            </c:dLbl>
            <c:dLbl>
              <c:idx val="2"/>
              <c:layout>
                <c:manualLayout>
                  <c:x val="-1.1328740157480416E-2"/>
                  <c:y val="-7.7222164991060493E-2"/>
                </c:manualLayout>
              </c:layout>
              <c:tx>
                <c:rich>
                  <a:bodyPr/>
                  <a:lstStyle/>
                  <a:p>
                    <a:fld id="{714CC358-8782-46FA-B2B8-3C06F99A7865}" type="VALUE">
                      <a:rPr lang="en-US">
                        <a:latin typeface="Segoe UI Light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001-460A-AC98-52411646362A}"/>
                </c:ext>
              </c:extLst>
            </c:dLbl>
            <c:dLbl>
              <c:idx val="3"/>
              <c:layout>
                <c:manualLayout>
                  <c:x val="-5.5555555555556572E-3"/>
                  <c:y val="-6.7645740284625722E-2"/>
                </c:manualLayout>
              </c:layout>
              <c:tx>
                <c:rich>
                  <a:bodyPr/>
                  <a:lstStyle/>
                  <a:p>
                    <a:fld id="{857A0A03-1E8C-4A9D-851B-A1B0C2AE4D31}" type="VALUE">
                      <a:rPr lang="en-US">
                        <a:latin typeface="Segoe UI Light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001-460A-AC98-5241164636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3424290.3</c:v>
                </c:pt>
                <c:pt idx="1">
                  <c:v>3208228.5</c:v>
                </c:pt>
                <c:pt idx="2">
                  <c:v>2660619.4</c:v>
                </c:pt>
                <c:pt idx="3">
                  <c:v>2305159.6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001-460A-AC98-524116463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273896"/>
        <c:axId val="612080432"/>
      </c:lineChart>
      <c:catAx>
        <c:axId val="41527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2080432"/>
        <c:crosses val="autoZero"/>
        <c:auto val="1"/>
        <c:lblAlgn val="ctr"/>
        <c:lblOffset val="100"/>
        <c:noMultiLvlLbl val="0"/>
      </c:catAx>
      <c:valAx>
        <c:axId val="61208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273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0555555555555561E-2"/>
          <c:y val="0.8798408910362564"/>
          <c:w val="0.9"/>
          <c:h val="9.94744550632001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DED4DD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585152838427971E-2"/>
          <c:y val="0.31273408239700412"/>
          <c:w val="0.47270742358078605"/>
          <c:h val="0.3220973782771539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CC99FF"/>
            </a:solidFill>
            <a:ln w="10599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BB91B8"/>
              </a:solidFill>
              <a:ln w="1059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45A0-43B3-863E-EC40D386E538}"/>
              </c:ext>
            </c:extLst>
          </c:dPt>
          <c:dPt>
            <c:idx val="1"/>
            <c:bubble3D val="0"/>
            <c:spPr>
              <a:solidFill>
                <a:srgbClr val="DED4DD"/>
              </a:solidFill>
              <a:ln w="1059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5A0-43B3-863E-EC40D386E538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1059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5A0-43B3-863E-EC40D386E538}"/>
              </c:ext>
            </c:extLst>
          </c:dPt>
          <c:dLbls>
            <c:dLbl>
              <c:idx val="0"/>
              <c:layout>
                <c:manualLayout>
                  <c:x val="0.10191054055203767"/>
                  <c:y val="-6.4345062335958006E-2"/>
                </c:manualLayout>
              </c:layout>
              <c:tx>
                <c:rich>
                  <a:bodyPr/>
                  <a:lstStyle/>
                  <a:p>
                    <a:pPr>
                      <a:defRPr sz="1335" b="0" i="0" u="none" strike="noStrike" baseline="0">
                        <a:solidFill>
                          <a:schemeClr val="tx1"/>
                        </a:solidFill>
                        <a:latin typeface="Monotype Corsiva"/>
                        <a:ea typeface="Monotype Corsiva"/>
                        <a:cs typeface="Monotype Corsiva"/>
                      </a:defRPr>
                    </a:pPr>
                    <a:r>
                      <a:rPr lang="ru-RU" dirty="0"/>
                      <a:t>Налоговые доходы; </a:t>
                    </a:r>
                    <a:r>
                      <a:rPr lang="ru-RU" dirty="0" smtClean="0"/>
                      <a:t>390,3</a:t>
                    </a:r>
                    <a:endParaRPr lang="ru-RU" dirty="0"/>
                  </a:p>
                </c:rich>
              </c:tx>
              <c:spPr>
                <a:noFill/>
                <a:ln w="21198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5A0-43B3-863E-EC40D386E538}"/>
                </c:ext>
              </c:extLst>
            </c:dLbl>
            <c:dLbl>
              <c:idx val="1"/>
              <c:layout>
                <c:manualLayout>
                  <c:x val="4.0817779626918543E-2"/>
                  <c:y val="-1.4796382874015796E-2"/>
                </c:manualLayout>
              </c:layout>
              <c:tx>
                <c:rich>
                  <a:bodyPr/>
                  <a:lstStyle/>
                  <a:p>
                    <a:pPr>
                      <a:defRPr sz="1335" b="0" i="0" u="none" strike="noStrike" baseline="0">
                        <a:solidFill>
                          <a:schemeClr val="tx1"/>
                        </a:solidFill>
                        <a:latin typeface="Monotype Corsiva"/>
                        <a:ea typeface="Monotype Corsiva"/>
                        <a:cs typeface="Monotype Corsiva"/>
                      </a:defRPr>
                    </a:pPr>
                    <a:r>
                      <a:rPr lang="ru-RU" dirty="0"/>
                      <a:t>Неналоговые 
</a:t>
                    </a:r>
                    <a:r>
                      <a:rPr lang="ru-RU" dirty="0" smtClean="0"/>
                      <a:t>доходы; 84,7</a:t>
                    </a:r>
                    <a:endParaRPr lang="ru-RU" dirty="0"/>
                  </a:p>
                </c:rich>
              </c:tx>
              <c:spPr>
                <a:noFill/>
                <a:ln w="21198">
                  <a:noFill/>
                </a:ln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5A0-43B3-863E-EC40D386E538}"/>
                </c:ext>
              </c:extLst>
            </c:dLbl>
            <c:dLbl>
              <c:idx val="2"/>
              <c:layout>
                <c:manualLayout>
                  <c:x val="-0.15148483468231841"/>
                  <c:y val="2.9019644028871392E-2"/>
                </c:manualLayout>
              </c:layout>
              <c:tx>
                <c:rich>
                  <a:bodyPr/>
                  <a:lstStyle/>
                  <a:p>
                    <a:pPr>
                      <a:defRPr sz="1335" b="0" i="0" u="none" strike="noStrike" baseline="0">
                        <a:solidFill>
                          <a:schemeClr val="tx1"/>
                        </a:solidFill>
                        <a:latin typeface="Monotype Corsiva"/>
                        <a:ea typeface="Monotype Corsiva"/>
                        <a:cs typeface="Monotype Corsiva"/>
                      </a:defRPr>
                    </a:pPr>
                    <a:r>
                      <a:rPr lang="ru-RU" dirty="0"/>
                      <a:t>Безвозмездные поступления; </a:t>
                    </a:r>
                    <a:r>
                      <a:rPr lang="ru-RU" dirty="0" smtClean="0"/>
                      <a:t>898,6</a:t>
                    </a:r>
                    <a:endParaRPr lang="ru-RU" dirty="0"/>
                  </a:p>
                </c:rich>
              </c:tx>
              <c:spPr>
                <a:noFill/>
                <a:ln w="21198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5A0-43B3-863E-EC40D386E538}"/>
                </c:ext>
              </c:extLst>
            </c:dLbl>
            <c:spPr>
              <a:noFill/>
              <a:ln w="21198">
                <a:noFill/>
              </a:ln>
            </c:spPr>
            <c:txPr>
              <a:bodyPr/>
              <a:lstStyle/>
              <a:p>
                <a:pPr>
                  <a:defRPr sz="1335" b="1" i="0" u="none" strike="noStrike" baseline="0">
                    <a:solidFill>
                      <a:schemeClr val="tx1"/>
                    </a:solidFill>
                    <a:latin typeface="Monotype Corsiva"/>
                    <a:ea typeface="Monotype Corsiva"/>
                    <a:cs typeface="Monotype Corsiv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;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 formatCode="#,##0.0">
                  <c:v>390.3</c:v>
                </c:pt>
                <c:pt idx="1">
                  <c:v>84.7</c:v>
                </c:pt>
                <c:pt idx="2" formatCode="0.0">
                  <c:v>898.6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A0-43B3-863E-EC40D386E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194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3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585152838427971E-2"/>
          <c:y val="0.31273408239700412"/>
          <c:w val="0.47270742358078605"/>
          <c:h val="0.3220973782771539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CC99FF"/>
            </a:solidFill>
            <a:ln w="10599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BB91B8"/>
              </a:solidFill>
              <a:ln w="1059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45A0-43B3-863E-EC40D386E538}"/>
              </c:ext>
            </c:extLst>
          </c:dPt>
          <c:dPt>
            <c:idx val="1"/>
            <c:bubble3D val="0"/>
            <c:spPr>
              <a:solidFill>
                <a:srgbClr val="DED4DD"/>
              </a:solidFill>
              <a:ln w="1059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5A0-43B3-863E-EC40D386E538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1059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5A0-43B3-863E-EC40D386E538}"/>
              </c:ext>
            </c:extLst>
          </c:dPt>
          <c:dLbls>
            <c:dLbl>
              <c:idx val="0"/>
              <c:layout>
                <c:manualLayout>
                  <c:x val="8.8733683263627419E-2"/>
                  <c:y val="-7.4761729002624677E-2"/>
                </c:manualLayout>
              </c:layout>
              <c:tx>
                <c:rich>
                  <a:bodyPr/>
                  <a:lstStyle/>
                  <a:p>
                    <a:pPr>
                      <a:defRPr sz="1335" b="0" i="0" u="none" strike="noStrike" baseline="0">
                        <a:solidFill>
                          <a:schemeClr val="tx1"/>
                        </a:solidFill>
                        <a:latin typeface="Monotype Corsiva"/>
                        <a:ea typeface="Monotype Corsiva"/>
                        <a:cs typeface="Monotype Corsiva"/>
                      </a:defRPr>
                    </a:pPr>
                    <a:r>
                      <a:rPr lang="ru-RU" dirty="0"/>
                      <a:t>Налоговые доходы; </a:t>
                    </a:r>
                    <a:r>
                      <a:rPr lang="ru-RU" dirty="0" smtClean="0"/>
                      <a:t>407,5</a:t>
                    </a:r>
                    <a:endParaRPr lang="ru-RU" dirty="0"/>
                  </a:p>
                </c:rich>
              </c:tx>
              <c:spPr>
                <a:noFill/>
                <a:ln w="21198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5A0-43B3-863E-EC40D386E538}"/>
                </c:ext>
              </c:extLst>
            </c:dLbl>
            <c:dLbl>
              <c:idx val="1"/>
              <c:layout>
                <c:manualLayout>
                  <c:x val="8.5289672975303252E-2"/>
                  <c:y val="-5.3858882874015745E-2"/>
                </c:manualLayout>
              </c:layout>
              <c:tx>
                <c:rich>
                  <a:bodyPr/>
                  <a:lstStyle/>
                  <a:p>
                    <a:pPr>
                      <a:defRPr sz="1335" b="0" i="0" u="none" strike="noStrike" baseline="0">
                        <a:solidFill>
                          <a:schemeClr val="tx1"/>
                        </a:solidFill>
                        <a:latin typeface="Monotype Corsiva"/>
                        <a:ea typeface="Monotype Corsiva"/>
                        <a:cs typeface="Monotype Corsiva"/>
                      </a:defRPr>
                    </a:pPr>
                    <a:r>
                      <a:rPr lang="ru-RU" dirty="0"/>
                      <a:t>Неналоговые 
</a:t>
                    </a:r>
                    <a:r>
                      <a:rPr lang="ru-RU" dirty="0" smtClean="0"/>
                      <a:t>доходы; 66,8</a:t>
                    </a:r>
                    <a:endParaRPr lang="ru-RU" dirty="0"/>
                  </a:p>
                </c:rich>
              </c:tx>
              <c:spPr>
                <a:noFill/>
                <a:ln w="21198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5A0-43B3-863E-EC40D386E538}"/>
                </c:ext>
              </c:extLst>
            </c:dLbl>
            <c:dLbl>
              <c:idx val="2"/>
              <c:layout>
                <c:manualLayout>
                  <c:x val="-0.17454433493703642"/>
                  <c:y val="3.4227977362204773E-2"/>
                </c:manualLayout>
              </c:layout>
              <c:tx>
                <c:rich>
                  <a:bodyPr/>
                  <a:lstStyle/>
                  <a:p>
                    <a:pPr>
                      <a:defRPr sz="1335" b="0" i="0" u="none" strike="noStrike" baseline="0">
                        <a:solidFill>
                          <a:schemeClr val="tx1"/>
                        </a:solidFill>
                        <a:latin typeface="Monotype Corsiva"/>
                        <a:ea typeface="Monotype Corsiva"/>
                        <a:cs typeface="Monotype Corsiva"/>
                      </a:defRPr>
                    </a:pPr>
                    <a:r>
                      <a:rPr lang="ru-RU" dirty="0"/>
                      <a:t>Безвозмездные поступления; </a:t>
                    </a:r>
                    <a:r>
                      <a:rPr lang="ru-RU" dirty="0" smtClean="0"/>
                      <a:t>795,3</a:t>
                    </a:r>
                    <a:endParaRPr lang="ru-RU" dirty="0"/>
                  </a:p>
                </c:rich>
              </c:tx>
              <c:spPr>
                <a:noFill/>
                <a:ln w="21198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5A0-43B3-863E-EC40D386E538}"/>
                </c:ext>
              </c:extLst>
            </c:dLbl>
            <c:spPr>
              <a:noFill/>
              <a:ln w="21198">
                <a:noFill/>
              </a:ln>
            </c:spPr>
            <c:txPr>
              <a:bodyPr/>
              <a:lstStyle/>
              <a:p>
                <a:pPr>
                  <a:defRPr sz="1335" b="1" i="0" u="none" strike="noStrike" baseline="0">
                    <a:solidFill>
                      <a:schemeClr val="tx1"/>
                    </a:solidFill>
                    <a:latin typeface="Monotype Corsiva"/>
                    <a:ea typeface="Monotype Corsiva"/>
                    <a:cs typeface="Monotype Corsiv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;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 formatCode="#,##0.0">
                  <c:v>407.5</c:v>
                </c:pt>
                <c:pt idx="1">
                  <c:v>66.8</c:v>
                </c:pt>
                <c:pt idx="2" formatCode="0.0">
                  <c:v>795.3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A0-43B3-863E-EC40D386E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194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3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585152838427971E-2"/>
          <c:y val="0.31273408239700412"/>
          <c:w val="0.47270742358078605"/>
          <c:h val="0.3220973782771539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CC99FF"/>
            </a:solidFill>
            <a:ln w="10599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BB91B8"/>
              </a:solidFill>
              <a:ln w="1059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45A0-43B3-863E-EC40D386E538}"/>
              </c:ext>
            </c:extLst>
          </c:dPt>
          <c:dPt>
            <c:idx val="1"/>
            <c:bubble3D val="0"/>
            <c:spPr>
              <a:solidFill>
                <a:srgbClr val="DED4DD"/>
              </a:solidFill>
              <a:ln w="1059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5A0-43B3-863E-EC40D386E538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1059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5A0-43B3-863E-EC40D386E538}"/>
              </c:ext>
            </c:extLst>
          </c:dPt>
          <c:dLbls>
            <c:dLbl>
              <c:idx val="0"/>
              <c:layout>
                <c:manualLayout>
                  <c:x val="8.5439468941524849E-2"/>
                  <c:y val="-7.4761729002624677E-2"/>
                </c:manualLayout>
              </c:layout>
              <c:tx>
                <c:rich>
                  <a:bodyPr/>
                  <a:lstStyle/>
                  <a:p>
                    <a:pPr>
                      <a:defRPr sz="1335" b="0" i="0" u="none" strike="noStrike" baseline="0">
                        <a:solidFill>
                          <a:schemeClr val="tx1"/>
                        </a:solidFill>
                        <a:latin typeface="Monotype Corsiva"/>
                        <a:ea typeface="Monotype Corsiva"/>
                        <a:cs typeface="Monotype Corsiva"/>
                      </a:defRPr>
                    </a:pPr>
                    <a:r>
                      <a:rPr lang="ru-RU" dirty="0"/>
                      <a:t>Налоговые доходы; </a:t>
                    </a:r>
                    <a:r>
                      <a:rPr lang="ru-RU" dirty="0" smtClean="0"/>
                      <a:t>440,7</a:t>
                    </a:r>
                    <a:endParaRPr lang="ru-RU" dirty="0"/>
                  </a:p>
                </c:rich>
              </c:tx>
              <c:spPr>
                <a:noFill/>
                <a:ln w="21198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5A0-43B3-863E-EC40D386E538}"/>
                </c:ext>
              </c:extLst>
            </c:dLbl>
            <c:dLbl>
              <c:idx val="1"/>
              <c:layout>
                <c:manualLayout>
                  <c:x val="9.5172315941610963E-2"/>
                  <c:y val="-4.8650549540682465E-2"/>
                </c:manualLayout>
              </c:layout>
              <c:tx>
                <c:rich>
                  <a:bodyPr/>
                  <a:lstStyle/>
                  <a:p>
                    <a:pPr>
                      <a:defRPr sz="1335" b="0" i="0" u="none" strike="noStrike" baseline="0">
                        <a:solidFill>
                          <a:schemeClr val="tx1"/>
                        </a:solidFill>
                        <a:latin typeface="Monotype Corsiva"/>
                        <a:ea typeface="Monotype Corsiva"/>
                        <a:cs typeface="Monotype Corsiva"/>
                      </a:defRPr>
                    </a:pPr>
                    <a:r>
                      <a:rPr lang="ru-RU" dirty="0"/>
                      <a:t>Неналоговые 
</a:t>
                    </a:r>
                    <a:r>
                      <a:rPr lang="ru-RU" dirty="0" smtClean="0"/>
                      <a:t>доходы; 66,5</a:t>
                    </a:r>
                    <a:endParaRPr lang="ru-RU" dirty="0"/>
                  </a:p>
                </c:rich>
              </c:tx>
              <c:spPr>
                <a:noFill/>
                <a:ln w="21198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5A0-43B3-863E-EC40D386E538}"/>
                </c:ext>
              </c:extLst>
            </c:dLbl>
            <c:dLbl>
              <c:idx val="2"/>
              <c:layout>
                <c:manualLayout>
                  <c:x val="-0.19266251370860055"/>
                  <c:y val="1.8602977362204724E-2"/>
                </c:manualLayout>
              </c:layout>
              <c:tx>
                <c:rich>
                  <a:bodyPr/>
                  <a:lstStyle/>
                  <a:p>
                    <a:pPr>
                      <a:defRPr sz="1335" b="0" i="0" u="none" strike="noStrike" baseline="0">
                        <a:solidFill>
                          <a:schemeClr val="tx1"/>
                        </a:solidFill>
                        <a:latin typeface="Monotype Corsiva"/>
                        <a:ea typeface="Monotype Corsiva"/>
                        <a:cs typeface="Monotype Corsiva"/>
                      </a:defRPr>
                    </a:pPr>
                    <a:r>
                      <a:rPr lang="ru-RU" dirty="0"/>
                      <a:t>Безвозмездные поступления; </a:t>
                    </a:r>
                    <a:r>
                      <a:rPr lang="ru-RU" dirty="0" smtClean="0"/>
                      <a:t>793,1</a:t>
                    </a:r>
                    <a:endParaRPr lang="ru-RU" dirty="0"/>
                  </a:p>
                </c:rich>
              </c:tx>
              <c:spPr>
                <a:noFill/>
                <a:ln w="21198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5A0-43B3-863E-EC40D386E538}"/>
                </c:ext>
              </c:extLst>
            </c:dLbl>
            <c:spPr>
              <a:noFill/>
              <a:ln w="21198">
                <a:noFill/>
              </a:ln>
            </c:spPr>
            <c:txPr>
              <a:bodyPr/>
              <a:lstStyle/>
              <a:p>
                <a:pPr>
                  <a:defRPr sz="1335" b="1" i="0" u="none" strike="noStrike" baseline="0">
                    <a:solidFill>
                      <a:schemeClr val="tx1"/>
                    </a:solidFill>
                    <a:latin typeface="Monotype Corsiva"/>
                    <a:ea typeface="Monotype Corsiva"/>
                    <a:cs typeface="Monotype Corsiv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;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 formatCode="#,##0.0">
                  <c:v>440.7</c:v>
                </c:pt>
                <c:pt idx="1">
                  <c:v>66.5</c:v>
                </c:pt>
                <c:pt idx="2" formatCode="0.0">
                  <c:v>793.1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A0-43B3-863E-EC40D386E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194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3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9366" cy="498328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>
              <a:defRPr sz="1200"/>
            </a:lvl1pPr>
          </a:lstStyle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0836" y="0"/>
            <a:ext cx="2939365" cy="498328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r">
              <a:defRPr sz="1200"/>
            </a:lvl1pPr>
          </a:lstStyle>
          <a:p>
            <a:fld id="{5B61F865-2992-436F-BC02-1ECE020B4F8A}" type="datetimeFigureOut">
              <a:rPr lang="ru-RU" smtClean="0">
                <a:latin typeface="Segoe UI Light" panose="020B0502040204020203" pitchFamily="34" charset="0"/>
              </a:rPr>
              <a:t>15.11.2024</a:t>
            </a:fld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310"/>
            <a:ext cx="2939366" cy="498328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>
              <a:defRPr sz="1200"/>
            </a:lvl1pPr>
          </a:lstStyle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0836" y="9428310"/>
            <a:ext cx="2939365" cy="498328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r">
              <a:defRPr sz="1200"/>
            </a:lvl1pPr>
          </a:lstStyle>
          <a:p>
            <a:fld id="{C00042BB-B9F5-40B7-B520-A9DD17B88C36}" type="slidenum">
              <a:rPr lang="ru-RU" smtClean="0">
                <a:latin typeface="Segoe UI Light" panose="020B0502040204020203" pitchFamily="34" charset="0"/>
              </a:rPr>
              <a:t>‹#›</a:t>
            </a:fld>
            <a:endParaRPr lang="ru-RU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00403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39366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5" tIns="45667" rIns="91335" bIns="4566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Segoe UI Light" panose="020B0502040204020203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0836" y="0"/>
            <a:ext cx="2939365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5" tIns="45667" rIns="91335" bIns="4566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Segoe UI Light" panose="020B0502040204020203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701" y="4714953"/>
            <a:ext cx="5426399" cy="446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5" tIns="45667" rIns="91335" bIns="456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309"/>
            <a:ext cx="2939366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5" tIns="45667" rIns="91335" bIns="4566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Segoe UI Light" panose="020B0502040204020203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0836" y="9428309"/>
            <a:ext cx="2939365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5" tIns="45667" rIns="91335" bIns="4566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Segoe UI Light" panose="020B0502040204020203" pitchFamily="34" charset="0"/>
              </a:defRPr>
            </a:lvl1pPr>
          </a:lstStyle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801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29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30080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14" indent="-28438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0729" indent="-22686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660" indent="-22686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591" indent="-22686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717" indent="-2268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843" indent="-2268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969" indent="-2268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095" indent="-2268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69AA97-C5F1-4EB8-8ECE-311231169B08}" type="slidenum">
              <a:rPr lang="ru-RU" altLang="ru-RU" smtClean="0">
                <a:latin typeface="Segoe UI Light" panose="020B0502040204020203" pitchFamily="34" charset="0"/>
              </a:rPr>
              <a:pPr/>
              <a:t>30</a:t>
            </a:fld>
            <a:endParaRPr lang="ru-RU" altLang="ru-RU" dirty="0" smtClean="0">
              <a:latin typeface="Segoe UI Light" panose="020B0502040204020203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007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5942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34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91418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35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35353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36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92677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42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67057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43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5103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44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6575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45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0546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0436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46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938886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47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46302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48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85930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49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20842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50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16753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51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15050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52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55384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54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12246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56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20971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66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7988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039707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68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87487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69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24429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70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2055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72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98988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73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32340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75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12069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78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11307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14" indent="-28438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0729" indent="-22686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660" indent="-22686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591" indent="-22686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717" indent="-2268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843" indent="-2268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969" indent="-2268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095" indent="-2268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921F0F-C006-4982-ADDE-B8A325C594A5}" type="slidenum">
              <a:rPr lang="ru-RU" altLang="ru-RU" smtClean="0">
                <a:latin typeface="Segoe UI Light" panose="020B0502040204020203" pitchFamily="34" charset="0"/>
              </a:rPr>
              <a:pPr>
                <a:spcBef>
                  <a:spcPct val="0"/>
                </a:spcBef>
              </a:pPr>
              <a:t>82</a:t>
            </a:fld>
            <a:endParaRPr lang="ru-RU" altLang="ru-RU" dirty="0" smtClean="0">
              <a:latin typeface="Segoe UI Light" panose="020B0502040204020203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971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87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368510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90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46850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3409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15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79680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3266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4340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2658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6595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CEEC3-08A0-43D1-804B-8AE207774A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4541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F70E0-EA38-4846-A926-AEE962456D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5034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401B4-9517-4E0B-9CE7-E576A585BB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5053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2B8EF-3715-491F-921E-31F4BF5FA5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4426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4889C-D942-4FFC-8999-23F5342B94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2174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B8687C-94CC-4CC5-9841-475D91273822}"/>
              </a:ext>
            </a:extLst>
          </p:cNvPr>
          <p:cNvSpPr/>
          <p:nvPr userDrawn="1"/>
        </p:nvSpPr>
        <p:spPr>
          <a:xfrm>
            <a:off x="0" y="0"/>
            <a:ext cx="9143998" cy="686806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3A68A85-C08C-4ABB-AEA4-8BE0D6D1CF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4"/>
            <a:ext cx="2286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6DA1285-73AF-49B0-90CB-4BC58CA6EA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86000" y="5"/>
            <a:ext cx="2286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3F9DBF3-29C5-4EC1-B842-B1C97FD365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3429002"/>
            <a:ext cx="2286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2289922-FE00-4DA4-BBAB-3A9DF04063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2"/>
            <a:ext cx="2286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7A5494-FED7-44D7-91F7-215DFE5B18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"/>
            <a:ext cx="2286000" cy="342899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2100">
                <a:solidFill>
                  <a:schemeClr val="bg1"/>
                </a:solidFill>
                <a:latin typeface="Segoe UI Light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38B453D8-9238-49FC-A26F-761C86F49A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0"/>
            <a:ext cx="2285999" cy="342899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2100">
                <a:solidFill>
                  <a:schemeClr val="bg1"/>
                </a:solidFill>
                <a:latin typeface="Segoe UI Light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36E3C913-E243-4987-82F4-5A5B0C36AB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57999" y="3439064"/>
            <a:ext cx="2285999" cy="342899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2100">
                <a:solidFill>
                  <a:schemeClr val="bg1"/>
                </a:solidFill>
                <a:latin typeface="Segoe UI Light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C40BBE00-6393-4074-B35A-E68BF32D6C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92470" y="3439064"/>
            <a:ext cx="2286000" cy="342899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2100">
                <a:solidFill>
                  <a:schemeClr val="bg1"/>
                </a:solidFill>
                <a:latin typeface="Segoe UI Light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964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80C40-58E8-410E-8EAD-2C84F91B89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305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8E015-82AE-4384-8D5F-65B2964E29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575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B705C-8769-4717-829F-17F958BE28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657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32369-64E3-4012-8B7D-B7901ECEA7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777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B6DE9-3795-4DB0-9848-F68C6818CD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910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978BA-ADE6-41CC-BD31-AF7E25649C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190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2A1C1-5F1A-4ECD-B58F-5240D04A5E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66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A2950-3B90-4B15-BC4B-4C52D398CF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6138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Segoe UI Light" panose="020B0502040204020203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Segoe UI Light" panose="020B0502040204020203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Segoe UI Light" panose="020B0502040204020203" pitchFamily="34" charset="0"/>
              </a:defRPr>
            </a:lvl1pPr>
          </a:lstStyle>
          <a:p>
            <a:pPr>
              <a:defRPr/>
            </a:pPr>
            <a:fld id="{2F1029E3-2ABE-425A-B803-F96A588BA587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goe UI Light" panose="020B0502040204020203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Segoe UI Light" panose="020B05020402040202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Segoe UI Light" panose="020B05020402040202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Segoe UI Light" panose="020B05020402040202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Segoe UI Light" panose="020B05020402040202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52400" y="685800"/>
            <a:ext cx="922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8000" b="1" i="1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8000" b="1" i="1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8000" b="1" i="1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076" name="Прямоугольник 6"/>
          <p:cNvSpPr>
            <a:spLocks noChangeArrowheads="1"/>
          </p:cNvSpPr>
          <p:nvPr/>
        </p:nvSpPr>
        <p:spPr bwMode="auto">
          <a:xfrm>
            <a:off x="2286000" y="2551113"/>
            <a:ext cx="4572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3079" name="AutoShape 11"/>
          <p:cNvSpPr>
            <a:spLocks noChangeArrowheads="1"/>
          </p:cNvSpPr>
          <p:nvPr/>
        </p:nvSpPr>
        <p:spPr bwMode="auto">
          <a:xfrm>
            <a:off x="1295400" y="4132263"/>
            <a:ext cx="6553200" cy="22590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500" b="1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БЮДЖЕТ ДЛЯ ГРАЖДАН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 проекту </a:t>
            </a:r>
            <a:r>
              <a:rPr lang="ru-RU" altLang="ru-RU" sz="2200" b="1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Решения Представительного </a:t>
            </a:r>
            <a:r>
              <a:rPr lang="ru-RU" altLang="ru-RU" sz="2200" b="1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Собрания </a:t>
            </a:r>
            <a:br>
              <a:rPr lang="ru-RU" altLang="ru-RU" sz="2200" b="1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altLang="ru-RU" sz="2200" b="1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Курского района Курской области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«О бюджете Курского района Курской области </a:t>
            </a:r>
            <a:endParaRPr lang="ru-RU" altLang="ru-RU" sz="2200" b="1" dirty="0" smtClean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2025 </a:t>
            </a:r>
            <a:r>
              <a:rPr lang="ru-RU" altLang="ru-RU" sz="2200" b="1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год и </a:t>
            </a:r>
            <a:r>
              <a:rPr lang="ru-RU" altLang="ru-RU" sz="2200" b="1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</a:t>
            </a:r>
            <a:r>
              <a:rPr lang="ru-RU" altLang="ru-RU" sz="2200" b="1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плановый период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2026 </a:t>
            </a:r>
            <a:r>
              <a:rPr lang="ru-RU" altLang="ru-RU" sz="2200" b="1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</a:t>
            </a:r>
            <a:r>
              <a:rPr lang="ru-RU" altLang="ru-RU" sz="2200" b="1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2027 </a:t>
            </a:r>
            <a:r>
              <a:rPr lang="ru-RU" altLang="ru-RU" sz="2200" b="1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годы</a:t>
            </a:r>
            <a:r>
              <a:rPr lang="ru-RU" altLang="ru-RU" sz="2200" b="1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»</a:t>
            </a:r>
            <a:endParaRPr lang="ru-RU" altLang="ru-RU" sz="2200" b="1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4029075"/>
          </a:xfrm>
          <a:prstGeom prst="rect">
            <a:avLst/>
          </a:prstGeom>
        </p:spPr>
      </p:pic>
      <p:sp>
        <p:nvSpPr>
          <p:cNvPr id="11" name="Текст 19">
            <a:extLst>
              <a:ext uri="{FF2B5EF4-FFF2-40B4-BE49-F238E27FC236}">
                <a16:creationId xmlns:a16="http://schemas.microsoft.com/office/drawing/2014/main" id="{54F8B617-8724-4F83-BB90-CB4089909750}"/>
              </a:ext>
            </a:extLst>
          </p:cNvPr>
          <p:cNvSpPr txBox="1">
            <a:spLocks/>
          </p:cNvSpPr>
          <p:nvPr/>
        </p:nvSpPr>
        <p:spPr>
          <a:xfrm>
            <a:off x="7239001" y="6181725"/>
            <a:ext cx="1904999" cy="82242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Курск, ноябрь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2024 год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AutoShape 11"/>
          <p:cNvSpPr>
            <a:spLocks noChangeArrowheads="1"/>
          </p:cNvSpPr>
          <p:nvPr/>
        </p:nvSpPr>
        <p:spPr bwMode="auto">
          <a:xfrm>
            <a:off x="1143000" y="2133600"/>
            <a:ext cx="7010400" cy="838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2000" dirty="0"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2100" b="1" dirty="0">
                <a:latin typeface="Segoe UI Light" panose="020B0502040204020203" pitchFamily="34" charset="0"/>
              </a:rPr>
              <a:t>…форма участия населения в осуществлении местного </a:t>
            </a:r>
          </a:p>
          <a:p>
            <a:pPr algn="ctr" eaLnBrk="1" hangingPunct="1">
              <a:defRPr/>
            </a:pPr>
            <a:r>
              <a:rPr lang="ru-RU" sz="2100" b="1" dirty="0">
                <a:latin typeface="Segoe UI Light" panose="020B0502040204020203" pitchFamily="34" charset="0"/>
              </a:rPr>
              <a:t>самоуправления </a:t>
            </a:r>
          </a:p>
          <a:p>
            <a:pPr algn="ctr" eaLnBrk="1" hangingPunct="1">
              <a:defRPr/>
            </a:pPr>
            <a:endParaRPr lang="ru-RU" sz="21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11269" name="AutoShape 11"/>
          <p:cNvSpPr>
            <a:spLocks noChangeArrowheads="1"/>
          </p:cNvSpPr>
          <p:nvPr/>
        </p:nvSpPr>
        <p:spPr bwMode="auto">
          <a:xfrm>
            <a:off x="457200" y="533400"/>
            <a:ext cx="8382000" cy="8382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Публичные слушания – это…</a:t>
            </a:r>
          </a:p>
        </p:txBody>
      </p:sp>
      <p:sp>
        <p:nvSpPr>
          <p:cNvPr id="25606" name="AutoShape 29"/>
          <p:cNvSpPr>
            <a:spLocks noChangeArrowheads="1"/>
          </p:cNvSpPr>
          <p:nvPr/>
        </p:nvSpPr>
        <p:spPr bwMode="auto">
          <a:xfrm>
            <a:off x="4191000" y="1447800"/>
            <a:ext cx="7620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DED4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11271" name="AutoShape 11"/>
          <p:cNvSpPr>
            <a:spLocks noChangeArrowheads="1"/>
          </p:cNvSpPr>
          <p:nvPr/>
        </p:nvSpPr>
        <p:spPr bwMode="auto">
          <a:xfrm>
            <a:off x="609600" y="3124200"/>
            <a:ext cx="8077200" cy="30480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latin typeface="Segoe UI Light" panose="020B0502040204020203" pitchFamily="34" charset="0"/>
              </a:rPr>
              <a:t>Публичные слушания </a:t>
            </a:r>
            <a:br>
              <a:rPr lang="ru-RU" altLang="ru-RU" sz="2500" dirty="0">
                <a:latin typeface="Segoe UI Light" panose="020B0502040204020203" pitchFamily="34" charset="0"/>
              </a:rPr>
            </a:br>
            <a:endParaRPr lang="ru-RU" altLang="ru-RU" sz="2500" dirty="0"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latin typeface="Segoe UI Light" panose="020B0502040204020203" pitchFamily="34" charset="0"/>
              </a:rPr>
              <a:t>организуются и проводятся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500" dirty="0"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latin typeface="Segoe UI Light" panose="020B0502040204020203" pitchFamily="34" charset="0"/>
              </a:rPr>
              <a:t>с целью выявления мнения населения по проекту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latin typeface="Segoe UI Light" panose="020B0502040204020203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latin typeface="Segoe UI Light" panose="020B0502040204020203" pitchFamily="34" charset="0"/>
              </a:rPr>
              <a:t>бюджета и по отчету об исполнении бюджета.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61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1229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26630" name="AutoShape 11"/>
          <p:cNvSpPr>
            <a:spLocks noChangeArrowheads="1"/>
          </p:cNvSpPr>
          <p:nvPr/>
        </p:nvSpPr>
        <p:spPr bwMode="auto">
          <a:xfrm>
            <a:off x="304800" y="1752600"/>
            <a:ext cx="86106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Segoe UI Light" panose="020B0502040204020203" pitchFamily="34" charset="0"/>
              </a:rPr>
              <a:t>Бюджетном Кодексе РФ</a:t>
            </a:r>
          </a:p>
        </p:txBody>
      </p:sp>
      <p:sp>
        <p:nvSpPr>
          <p:cNvPr id="26631" name="AutoShape 11"/>
          <p:cNvSpPr>
            <a:spLocks noChangeArrowheads="1"/>
          </p:cNvSpPr>
          <p:nvPr/>
        </p:nvSpPr>
        <p:spPr bwMode="auto">
          <a:xfrm>
            <a:off x="304800" y="2514600"/>
            <a:ext cx="86106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Segoe UI Light" panose="020B0502040204020203" pitchFamily="34" charset="0"/>
              </a:rPr>
              <a:t>Бюджетном послании Президента РФ Федеральному Собранию РФ</a:t>
            </a:r>
          </a:p>
        </p:txBody>
      </p:sp>
      <p:sp>
        <p:nvSpPr>
          <p:cNvPr id="12296" name="AutoShape 11"/>
          <p:cNvSpPr>
            <a:spLocks noChangeArrowheads="1"/>
          </p:cNvSpPr>
          <p:nvPr/>
        </p:nvSpPr>
        <p:spPr bwMode="auto">
          <a:xfrm>
            <a:off x="1828800" y="457200"/>
            <a:ext cx="5791200" cy="10668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Составление проекта бюджета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основывается на …</a:t>
            </a: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</a:p>
        </p:txBody>
      </p:sp>
      <p:sp>
        <p:nvSpPr>
          <p:cNvPr id="26633" name="AutoShape 11"/>
          <p:cNvSpPr>
            <a:spLocks noChangeArrowheads="1"/>
          </p:cNvSpPr>
          <p:nvPr/>
        </p:nvSpPr>
        <p:spPr bwMode="auto">
          <a:xfrm>
            <a:off x="152400" y="3276600"/>
            <a:ext cx="88392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Segoe UI Light" panose="020B0502040204020203" pitchFamily="34" charset="0"/>
              </a:rPr>
              <a:t>ФЗ «Об общих принципах организации местного самоуправления в РФ»</a:t>
            </a:r>
          </a:p>
        </p:txBody>
      </p:sp>
      <p:sp>
        <p:nvSpPr>
          <p:cNvPr id="26634" name="AutoShape 11"/>
          <p:cNvSpPr>
            <a:spLocks noChangeArrowheads="1"/>
          </p:cNvSpPr>
          <p:nvPr/>
        </p:nvSpPr>
        <p:spPr bwMode="auto">
          <a:xfrm>
            <a:off x="228600" y="4114800"/>
            <a:ext cx="8686800" cy="762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 dirty="0">
                <a:latin typeface="Segoe UI Light" panose="020B0502040204020203" pitchFamily="34" charset="0"/>
              </a:rPr>
              <a:t>Основных направлениях бюджетной и налоговой политики </a:t>
            </a:r>
          </a:p>
          <a:p>
            <a:pPr algn="ctr" eaLnBrk="1" hangingPunct="1">
              <a:defRPr/>
            </a:pPr>
            <a:r>
              <a:rPr lang="ru-RU" sz="2200" dirty="0">
                <a:latin typeface="Segoe UI Light" panose="020B0502040204020203" pitchFamily="34" charset="0"/>
              </a:rPr>
              <a:t>Курской области на </a:t>
            </a:r>
            <a:r>
              <a:rPr lang="ru-RU" sz="2200" dirty="0" smtClean="0">
                <a:latin typeface="Segoe UI Light" panose="020B0502040204020203" pitchFamily="34" charset="0"/>
              </a:rPr>
              <a:t>2025 </a:t>
            </a:r>
            <a:r>
              <a:rPr lang="ru-RU" sz="2200" dirty="0">
                <a:latin typeface="Segoe UI Light" panose="020B0502040204020203" pitchFamily="34" charset="0"/>
              </a:rPr>
              <a:t>год и на плановый период </a:t>
            </a:r>
            <a:r>
              <a:rPr lang="ru-RU" sz="2200" dirty="0" smtClean="0">
                <a:latin typeface="Segoe UI Light" panose="020B0502040204020203" pitchFamily="34" charset="0"/>
              </a:rPr>
              <a:t>2026 </a:t>
            </a:r>
            <a:r>
              <a:rPr lang="ru-RU" sz="2200" dirty="0">
                <a:latin typeface="Segoe UI Light" panose="020B0502040204020203" pitchFamily="34" charset="0"/>
              </a:rPr>
              <a:t>и </a:t>
            </a:r>
            <a:r>
              <a:rPr lang="ru-RU" sz="2200" dirty="0" smtClean="0">
                <a:latin typeface="Segoe UI Light" panose="020B0502040204020203" pitchFamily="34" charset="0"/>
              </a:rPr>
              <a:t>2027 </a:t>
            </a:r>
            <a:r>
              <a:rPr lang="ru-RU" sz="2200" dirty="0">
                <a:latin typeface="Segoe UI Light" panose="020B0502040204020203" pitchFamily="34" charset="0"/>
              </a:rPr>
              <a:t>годы</a:t>
            </a:r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>
            <a:off x="228600" y="5257800"/>
            <a:ext cx="8686800" cy="762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dirty="0">
              <a:solidFill>
                <a:srgbClr val="A50021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2200" dirty="0">
                <a:latin typeface="Segoe UI Light" panose="020B0502040204020203" pitchFamily="34" charset="0"/>
              </a:rPr>
              <a:t>Прогнозе социально-экономического развития </a:t>
            </a:r>
          </a:p>
          <a:p>
            <a:pPr algn="ctr" eaLnBrk="1" hangingPunct="1">
              <a:defRPr/>
            </a:pPr>
            <a:r>
              <a:rPr lang="ru-RU" sz="2200" dirty="0">
                <a:latin typeface="Segoe UI Light" panose="020B0502040204020203" pitchFamily="34" charset="0"/>
              </a:rPr>
              <a:t>Курского района Курской области на период до </a:t>
            </a:r>
            <a:r>
              <a:rPr lang="ru-RU" sz="2200" dirty="0" smtClean="0">
                <a:latin typeface="Segoe UI Light" panose="020B0502040204020203" pitchFamily="34" charset="0"/>
              </a:rPr>
              <a:t>2027 </a:t>
            </a:r>
            <a:r>
              <a:rPr lang="ru-RU" sz="2200" dirty="0">
                <a:latin typeface="Segoe UI Light" panose="020B0502040204020203" pitchFamily="34" charset="0"/>
              </a:rPr>
              <a:t>года</a:t>
            </a:r>
          </a:p>
          <a:p>
            <a:pPr algn="ctr">
              <a:defRPr/>
            </a:pPr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073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1331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27654" name="AutoShape 11"/>
          <p:cNvSpPr>
            <a:spLocks noChangeArrowheads="1"/>
          </p:cNvSpPr>
          <p:nvPr/>
        </p:nvSpPr>
        <p:spPr bwMode="auto">
          <a:xfrm>
            <a:off x="381000" y="1371600"/>
            <a:ext cx="85344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Мобилизация резервов доходной базы консолидированного бюджета </a:t>
            </a:r>
          </a:p>
          <a:p>
            <a:pPr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Курского района Курской области</a:t>
            </a:r>
          </a:p>
        </p:txBody>
      </p:sp>
      <p:sp>
        <p:nvSpPr>
          <p:cNvPr id="27655" name="AutoShape 11"/>
          <p:cNvSpPr>
            <a:spLocks noChangeArrowheads="1"/>
          </p:cNvSpPr>
          <p:nvPr/>
        </p:nvSpPr>
        <p:spPr bwMode="auto">
          <a:xfrm>
            <a:off x="373781" y="2698697"/>
            <a:ext cx="8534400" cy="533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Применение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мер налогового стимулирования с учетом их планируемой эффективности для экономики района, </a:t>
            </a:r>
            <a:endPara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четким определением целей, достижению которых они будут способствовать, и сроков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действия</a:t>
            </a: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320" name="AutoShape 11"/>
          <p:cNvSpPr>
            <a:spLocks noChangeArrowheads="1"/>
          </p:cNvSpPr>
          <p:nvPr/>
        </p:nvSpPr>
        <p:spPr bwMode="auto">
          <a:xfrm>
            <a:off x="381000" y="457200"/>
            <a:ext cx="8382000" cy="8382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Основные задачи налоговой политики</a:t>
            </a: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</a:p>
        </p:txBody>
      </p:sp>
      <p:sp>
        <p:nvSpPr>
          <p:cNvPr id="27657" name="AutoShape 11"/>
          <p:cNvSpPr>
            <a:spLocks noChangeArrowheads="1"/>
          </p:cNvSpPr>
          <p:nvPr/>
        </p:nvSpPr>
        <p:spPr bwMode="auto">
          <a:xfrm>
            <a:off x="342900" y="3813626"/>
            <a:ext cx="85344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Проведение сбалансированной налоговой политики, соблюдающей интересы бизнеса и поддержку </a:t>
            </a:r>
          </a:p>
          <a:p>
            <a:pPr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социального сектора экономики, при условии обеспечения преемственности </a:t>
            </a:r>
          </a:p>
          <a:p>
            <a:pPr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налоговой политики в части социальной и инвестиционной направленности</a:t>
            </a:r>
          </a:p>
        </p:txBody>
      </p:sp>
      <p:sp>
        <p:nvSpPr>
          <p:cNvPr id="13322" name="AutoShape 23" descr="944694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Segoe UI Light" panose="020B0502040204020203" pitchFamily="34" charset="0"/>
            </a:endParaRPr>
          </a:p>
        </p:txBody>
      </p:sp>
      <p:sp>
        <p:nvSpPr>
          <p:cNvPr id="13323" name="AutoShape 25" descr="944694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Segoe UI Light" panose="020B0502040204020203" pitchFamily="34" charset="0"/>
            </a:endParaRPr>
          </a:p>
        </p:txBody>
      </p:sp>
      <p:sp>
        <p:nvSpPr>
          <p:cNvPr id="27660" name="AutoShape 11"/>
          <p:cNvSpPr>
            <a:spLocks noChangeArrowheads="1"/>
          </p:cNvSpPr>
          <p:nvPr/>
        </p:nvSpPr>
        <p:spPr bwMode="auto">
          <a:xfrm>
            <a:off x="342900" y="4569302"/>
            <a:ext cx="8534400" cy="509432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Содействие вовлечению граждан Российской Федерации в предпринимательскую деятельность и </a:t>
            </a:r>
          </a:p>
          <a:p>
            <a:pPr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сокращение неформальной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занятости</a:t>
            </a: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325" name="AutoShape 29" descr="102184085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Segoe UI Light" panose="020B0502040204020203" pitchFamily="34" charset="0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457200" y="1904999"/>
            <a:ext cx="8458200" cy="754011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Формирование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реалистичного прогноза поступления доходов, учитывающего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нестабильность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ситуации </a:t>
            </a:r>
            <a:endPara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регионе,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а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также неопределенность перспектив и сроков нормализации обстановки в регионе на фоне </a:t>
            </a:r>
            <a:endPara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влияния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длящихся </a:t>
            </a:r>
            <a:r>
              <a:rPr lang="ru-RU" sz="1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санкционных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ограничений на экономическую ситуацию </a:t>
            </a:r>
            <a:endPara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как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 Курской области, так и в Российской Федерации в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целом</a:t>
            </a: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373781" y="3248463"/>
            <a:ext cx="8534400" cy="530225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Совершенствование муниципальной практики налогообложения </a:t>
            </a:r>
          </a:p>
          <a:p>
            <a:pPr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от кадастровой стоимости по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всему спектру имущественных налогов</a:t>
            </a: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419100" y="5218487"/>
            <a:ext cx="84582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Проведение мероприятий по повышению эффективности управления </a:t>
            </a:r>
          </a:p>
          <a:p>
            <a:pPr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муниципальной собственностью, природными ресурсами Курского района Курской области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364661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12</a:t>
            </a:fld>
            <a:endParaRPr lang="ru-RU" altLang="ru-RU" dirty="0"/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495300" y="5791574"/>
            <a:ext cx="84582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Повышение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эффективности управления дебиторской задолженностью по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доходам</a:t>
            </a: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41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1434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27654" name="AutoShape 11"/>
          <p:cNvSpPr>
            <a:spLocks noChangeArrowheads="1"/>
          </p:cNvSpPr>
          <p:nvPr/>
        </p:nvSpPr>
        <p:spPr bwMode="auto">
          <a:xfrm>
            <a:off x="304800" y="1386166"/>
            <a:ext cx="8534400" cy="1052234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Ежегодное проведение оценки эффективности налоговых расходов, обусловленных предоставлением </a:t>
            </a:r>
          </a:p>
          <a:p>
            <a:pPr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льгот по местным налогам, в целях более эффективного использования инструментов </a:t>
            </a:r>
          </a:p>
          <a:p>
            <a:pPr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налогового стимулирования и роста муниципального налогового потенциала, </a:t>
            </a:r>
          </a:p>
          <a:p>
            <a:pPr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отмена или уточнение льготных режимов по результатам проведенной оценки </a:t>
            </a:r>
          </a:p>
          <a:p>
            <a:pPr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 случае выявления их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неэффективности</a:t>
            </a: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343" name="AutoShape 11"/>
          <p:cNvSpPr>
            <a:spLocks noChangeArrowheads="1"/>
          </p:cNvSpPr>
          <p:nvPr/>
        </p:nvSpPr>
        <p:spPr bwMode="auto">
          <a:xfrm>
            <a:off x="381000" y="457200"/>
            <a:ext cx="8382000" cy="8382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Основные задачи налоговой политики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(продолжение) </a:t>
            </a:r>
          </a:p>
        </p:txBody>
      </p:sp>
      <p:sp>
        <p:nvSpPr>
          <p:cNvPr id="14344" name="AutoShape 23" descr="944694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Segoe UI Light" panose="020B0502040204020203" pitchFamily="34" charset="0"/>
            </a:endParaRPr>
          </a:p>
        </p:txBody>
      </p:sp>
      <p:sp>
        <p:nvSpPr>
          <p:cNvPr id="14345" name="AutoShape 25" descr="944694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Segoe UI Light" panose="020B0502040204020203" pitchFamily="34" charset="0"/>
            </a:endParaRPr>
          </a:p>
        </p:txBody>
      </p:sp>
      <p:sp>
        <p:nvSpPr>
          <p:cNvPr id="14346" name="AutoShape 29" descr="102184085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Segoe UI Light" panose="020B0502040204020203" pitchFamily="34" charset="0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346828" y="3206196"/>
            <a:ext cx="8534400" cy="1136921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indent="450850" algn="ctr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Взаимодействие органов местного самоуправления Курского района Курской области</a:t>
            </a:r>
          </a:p>
          <a:p>
            <a:pPr indent="450850" algn="ctr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с территориальными органами федеральных органов исполнительной власти </a:t>
            </a:r>
          </a:p>
          <a:p>
            <a:pPr indent="450850" algn="ctr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 выполнению мероприятий, направленных на повышение собираемости доходов и </a:t>
            </a:r>
          </a:p>
          <a:p>
            <a:pPr indent="450850" algn="ctr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укрепление налоговой дисциплины налогоплательщиков, реализация мер по противодействию </a:t>
            </a:r>
          </a:p>
          <a:p>
            <a:pPr indent="450850" algn="ctr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уклонению от уплаты налогов и других обязательных платежей в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бюджет 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457200" y="4411157"/>
            <a:ext cx="8534400" cy="534569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Улучшение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администрирования доходов бюджетной системы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целью достижения </a:t>
            </a:r>
            <a:endPara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объема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налоговых поступлений в консолидированный бюджет Курского района Курской области, </a:t>
            </a:r>
            <a:endPara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соответствующего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уровню экономического развития Курского района Курской области и отраслей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производства</a:t>
            </a: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171450" y="2535044"/>
            <a:ext cx="8496300" cy="594775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Проведение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первичной оценки эффективности налоговых расходов на этапе </a:t>
            </a:r>
            <a:endPara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разработки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проектов решений, устанавливающих соответствующие льготы и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преференции</a:t>
            </a: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334478" y="5820435"/>
            <a:ext cx="8610600" cy="742874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indent="450850" algn="ctr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Повышение уровня ответственности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главных администраторов доходов за качественное прогнозирование </a:t>
            </a:r>
            <a:endPara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indent="450850" algn="ctr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доходов бюджета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и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выполнение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 полном объёме утверждённых годовых назначений по доходам бюджета </a:t>
            </a:r>
          </a:p>
          <a:p>
            <a:pPr indent="450850" algn="ctr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Курского района Курской области и бюджетов поселений Курского района Курской области.</a:t>
            </a: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405063" y="5110913"/>
            <a:ext cx="8534400" cy="57802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Повышение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эффективности реализации мер, направленных на расширение налоговой базы </a:t>
            </a:r>
            <a:endPara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имущественным налогам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путем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выявления и включения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налогооблагаемую базу недвижимого имущества </a:t>
            </a:r>
            <a:endPara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и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земельных участков, которые до настоящего времени не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зарегистрированы</a:t>
            </a: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14565" y="6400988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3959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28678" name="AutoShape 11"/>
          <p:cNvSpPr>
            <a:spLocks noChangeArrowheads="1"/>
          </p:cNvSpPr>
          <p:nvPr/>
        </p:nvSpPr>
        <p:spPr bwMode="auto">
          <a:xfrm>
            <a:off x="152400" y="1219200"/>
            <a:ext cx="8839200" cy="533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Обеспечение долгосрочной сбалансированности и устойчивости бюджетной системы как</a:t>
            </a:r>
          </a:p>
          <a:p>
            <a:pPr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базового принципа ответственной бюджетной политики</a:t>
            </a:r>
            <a:endParaRPr lang="ru-RU" sz="14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8679" name="AutoShape 11"/>
          <p:cNvSpPr>
            <a:spLocks noChangeArrowheads="1"/>
          </p:cNvSpPr>
          <p:nvPr/>
        </p:nvSpPr>
        <p:spPr bwMode="auto">
          <a:xfrm>
            <a:off x="152400" y="1828800"/>
            <a:ext cx="8839200" cy="90930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Безусловное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исполнение всех социально значимых обязательств государства и стратегическая </a:t>
            </a:r>
            <a:r>
              <a:rPr lang="ru-RU" sz="1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приоритизация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расходов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бюджета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Курского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района Курской области, направленных на достижение целей и целевых </a:t>
            </a:r>
            <a:endPara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показателей национальных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проектов,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определенных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 соответствии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Указом Президента Российской Федерации </a:t>
            </a:r>
            <a:endPara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от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7 мая 2024 года № 309, а также результатов входящих в их состав региональных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проектов</a:t>
            </a:r>
            <a:endParaRPr lang="ru-RU" sz="14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368" name="AutoShape 11"/>
          <p:cNvSpPr>
            <a:spLocks noChangeArrowheads="1"/>
          </p:cNvSpPr>
          <p:nvPr/>
        </p:nvSpPr>
        <p:spPr bwMode="auto">
          <a:xfrm>
            <a:off x="152400" y="304800"/>
            <a:ext cx="8763000" cy="8382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Основные задачи бюджетной политики</a:t>
            </a: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</a:p>
        </p:txBody>
      </p:sp>
      <p:sp>
        <p:nvSpPr>
          <p:cNvPr id="28681" name="AutoShape 11"/>
          <p:cNvSpPr>
            <a:spLocks noChangeArrowheads="1"/>
          </p:cNvSpPr>
          <p:nvPr/>
        </p:nvSpPr>
        <p:spPr bwMode="auto">
          <a:xfrm>
            <a:off x="190500" y="2798330"/>
            <a:ext cx="8763000" cy="5461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Реализация мероприятий, направленных на повышение качества планирования и эффективности реализации </a:t>
            </a:r>
          </a:p>
          <a:p>
            <a:pPr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муниципальных программ Курского района Курской области исходя из ожидаемых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результатов</a:t>
            </a: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8682" name="AutoShape 11"/>
          <p:cNvSpPr>
            <a:spLocks noChangeArrowheads="1"/>
          </p:cNvSpPr>
          <p:nvPr/>
        </p:nvSpPr>
        <p:spPr bwMode="auto">
          <a:xfrm>
            <a:off x="152400" y="4552885"/>
            <a:ext cx="8763000" cy="50080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Финансовое обеспечение принятых расходных обязательств с учетом проведения  мероприятий по </a:t>
            </a:r>
          </a:p>
          <a:p>
            <a:pPr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их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оптимизации и </a:t>
            </a:r>
            <a:r>
              <a:rPr lang="ru-RU" sz="1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приоритизации</a:t>
            </a: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8684" name="AutoShape 11"/>
          <p:cNvSpPr>
            <a:spLocks noChangeArrowheads="1"/>
          </p:cNvSpPr>
          <p:nvPr/>
        </p:nvSpPr>
        <p:spPr bwMode="auto">
          <a:xfrm>
            <a:off x="172825" y="3424410"/>
            <a:ext cx="8763000" cy="519751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Соблюдение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обязательств по заключенным Администрацией Курского района Курской области </a:t>
            </a:r>
            <a:endPara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соглашениям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 Министерством финансов и бюджетного контроля Курской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области</a:t>
            </a:r>
            <a:endParaRPr lang="ru-RU" sz="1400" b="1" dirty="0">
              <a:solidFill>
                <a:srgbClr val="1484EA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8685" name="AutoShape 11"/>
          <p:cNvSpPr>
            <a:spLocks noChangeArrowheads="1"/>
          </p:cNvSpPr>
          <p:nvPr/>
        </p:nvSpPr>
        <p:spPr bwMode="auto">
          <a:xfrm>
            <a:off x="190500" y="3980315"/>
            <a:ext cx="87630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Реализация мер по повышению эффективности использования бюджетных средств, в том числе путем </a:t>
            </a:r>
          </a:p>
          <a:p>
            <a:pPr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выполнения мероприятий по оздоровлению муниципальных финансов Курского района Курской области</a:t>
            </a:r>
            <a:endParaRPr lang="ru-RU" sz="14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8686" name="AutoShape 11"/>
          <p:cNvSpPr>
            <a:spLocks noChangeArrowheads="1"/>
          </p:cNvSpPr>
          <p:nvPr/>
        </p:nvSpPr>
        <p:spPr bwMode="auto">
          <a:xfrm>
            <a:off x="135118" y="6044644"/>
            <a:ext cx="8763000" cy="533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Продолжение работы по совершенствованию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государственной социальной поддержки </a:t>
            </a:r>
          </a:p>
          <a:p>
            <a:pPr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граждан на основе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применения единых подходов к определению принципа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нуждаемости и адресности</a:t>
            </a:r>
            <a:endParaRPr lang="ru-RU" sz="1400" b="1" dirty="0">
              <a:solidFill>
                <a:srgbClr val="1484EA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190500" y="5113915"/>
            <a:ext cx="8763000" cy="533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Недопущение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установления и исполнения расходных обязательств, не относящихся к полномочиям </a:t>
            </a:r>
          </a:p>
          <a:p>
            <a:pPr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органов местного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самоуправления, а также не обеспеченных источниками финансирования</a:t>
            </a:r>
            <a:endParaRPr lang="ru-RU" sz="14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172825" y="5719623"/>
            <a:ext cx="8763000" cy="32383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Проведение оценки имеющихся ресурсов, необходимых для реализации инфраструктурных проектов</a:t>
            </a:r>
            <a:endParaRPr lang="ru-RU" sz="1400" b="1" dirty="0">
              <a:solidFill>
                <a:srgbClr val="1484EA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64518" y="6311344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3930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1638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28679" name="AutoShape 11"/>
          <p:cNvSpPr>
            <a:spLocks noChangeArrowheads="1"/>
          </p:cNvSpPr>
          <p:nvPr/>
        </p:nvSpPr>
        <p:spPr bwMode="auto">
          <a:xfrm>
            <a:off x="133551" y="943230"/>
            <a:ext cx="8839200" cy="41751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Строгое соблюдение бюджетно-финансовой дисциплины всеми участниками </a:t>
            </a:r>
            <a:endPara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бюджетного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процесса Курского района Курской области</a:t>
            </a:r>
            <a:endParaRPr lang="ru-RU" sz="14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392" name="AutoShape 11"/>
          <p:cNvSpPr>
            <a:spLocks noChangeArrowheads="1"/>
          </p:cNvSpPr>
          <p:nvPr/>
        </p:nvSpPr>
        <p:spPr bwMode="auto">
          <a:xfrm>
            <a:off x="159268" y="131545"/>
            <a:ext cx="8763000" cy="7239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Основные </a:t>
            </a:r>
            <a:r>
              <a:rPr lang="ru-RU" altLang="ru-RU" sz="30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задачи </a:t>
            </a:r>
            <a:r>
              <a:rPr lang="ru-RU" altLang="ru-RU" sz="30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бюджетной политики</a:t>
            </a: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(продолжение)</a:t>
            </a:r>
          </a:p>
        </p:txBody>
      </p:sp>
      <p:sp>
        <p:nvSpPr>
          <p:cNvPr id="28681" name="AutoShape 11"/>
          <p:cNvSpPr>
            <a:spLocks noChangeArrowheads="1"/>
          </p:cNvSpPr>
          <p:nvPr/>
        </p:nvSpPr>
        <p:spPr bwMode="auto">
          <a:xfrm>
            <a:off x="133551" y="1426479"/>
            <a:ext cx="8839200" cy="230188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Осуществление анализа деятельности казенных, бюджетных учреждений</a:t>
            </a:r>
            <a:endParaRPr lang="ru-RU" sz="14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8682" name="AutoShape 11"/>
          <p:cNvSpPr>
            <a:spLocks noChangeArrowheads="1"/>
          </p:cNvSpPr>
          <p:nvPr/>
        </p:nvSpPr>
        <p:spPr bwMode="auto">
          <a:xfrm>
            <a:off x="171449" y="2514155"/>
            <a:ext cx="8877300" cy="879474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Реализация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централизуемых полномочий по ведению бюджетного (бухгалтерского) учета и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отчетности</a:t>
            </a:r>
          </a:p>
          <a:p>
            <a:pPr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органов местного самоуправления и подведомственных им учреждений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,</a:t>
            </a:r>
          </a:p>
          <a:p>
            <a:pPr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а также мероприятий по технологической </a:t>
            </a:r>
            <a:r>
              <a:rPr lang="ru-RU" sz="14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цифровизации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бюджетного (бухгалтерского) учета и отчетности </a:t>
            </a:r>
            <a:endPara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муниципальных образованиях Курского района Курской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области</a:t>
            </a:r>
            <a:endParaRPr lang="ru-RU" sz="14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8684" name="AutoShape 11"/>
          <p:cNvSpPr>
            <a:spLocks noChangeArrowheads="1"/>
          </p:cNvSpPr>
          <p:nvPr/>
        </p:nvSpPr>
        <p:spPr bwMode="auto">
          <a:xfrm>
            <a:off x="189420" y="1726303"/>
            <a:ext cx="8773605" cy="418307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Недопущение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возникновения просроченной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кредиторской задолженности </a:t>
            </a:r>
            <a:endPara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социальным обязательствам Курского района Курской области</a:t>
            </a:r>
            <a:endParaRPr lang="ru-RU" sz="14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8685" name="AutoShape 11"/>
          <p:cNvSpPr>
            <a:spLocks noChangeArrowheads="1"/>
          </p:cNvSpPr>
          <p:nvPr/>
        </p:nvSpPr>
        <p:spPr bwMode="auto">
          <a:xfrm>
            <a:off x="164031" y="2181034"/>
            <a:ext cx="8839200" cy="256492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Совершенствование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механизмов осуществления внутреннего муниципального финансового контроля</a:t>
            </a:r>
            <a:endParaRPr lang="ru-RU" sz="14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133551" y="3479801"/>
            <a:ext cx="8839200" cy="42545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Повышение результативности предоставления субсидий юридическим лицам </a:t>
            </a:r>
          </a:p>
          <a:p>
            <a:pPr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посредством мониторинга достижения показателей результативности их предоставления</a:t>
            </a:r>
            <a:endParaRPr lang="ru-RU" sz="14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133551" y="3967417"/>
            <a:ext cx="8839200" cy="447675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Развитие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межбюджетных отношений, повышение эффективности предоставления и </a:t>
            </a:r>
            <a:endPara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использования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межбюджетных трансфертов</a:t>
            </a:r>
            <a:endParaRPr lang="ru-RU" sz="14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152400" y="4477258"/>
            <a:ext cx="8848725" cy="920242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Продолжение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реализации механизма инициативного бюджетирования в Курском районе Курской области, </a:t>
            </a:r>
            <a:endPara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внедрение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новых практик, в том числе молодежного направления,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и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их развитие, </a:t>
            </a:r>
            <a:endPara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распространение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передового опыта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 целях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прямого вовлечения граждан в решение приоритетных </a:t>
            </a:r>
            <a:endPara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социальных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проблем местного значения, принятие конкретных решений по расходованию средств на данные </a:t>
            </a:r>
            <a:endPara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цели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и осуществление общественного контроля за эффективностью и результативностью их использования;</a:t>
            </a:r>
            <a:endParaRPr lang="ru-RU" sz="14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>
            <a:off x="152400" y="5562600"/>
            <a:ext cx="8848725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Обеспечение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высокого уровня открытости и прозрачности бюджетного процесса, </a:t>
            </a:r>
            <a:endPara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доступности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информации о муниципальных финансах Курского района Курской области</a:t>
            </a:r>
            <a:endParaRPr lang="ru-RU" sz="14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185737" y="6203441"/>
            <a:ext cx="8848725" cy="46355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Реализация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мероприятий, направленных на повышение уровня финансовой грамотности и формирование </a:t>
            </a:r>
            <a:endPara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финансовой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культуры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населения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Курского района Курской области, способствующих осознанному </a:t>
            </a:r>
            <a:endPara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использованию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гражданами финансовых продуктов и услуг, разумному принятию </a:t>
            </a:r>
            <a:endPara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ими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финансовых решений, инвестирования и управления рисками.</a:t>
            </a:r>
            <a:endParaRPr lang="ru-RU" sz="14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477397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378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1741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17414" name="AutoShape 11"/>
          <p:cNvSpPr>
            <a:spLocks noChangeArrowheads="1"/>
          </p:cNvSpPr>
          <p:nvPr/>
        </p:nvSpPr>
        <p:spPr bwMode="auto">
          <a:xfrm>
            <a:off x="381000" y="228600"/>
            <a:ext cx="8382000" cy="13716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500" b="1" dirty="0" smtClean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Что такое профицит, дефицит бюджета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</a:t>
            </a:r>
            <a:r>
              <a:rPr lang="ru-RU" alt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сбалансированный бюджет?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500" b="1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617" name="AutoShape 23"/>
          <p:cNvSpPr>
            <a:spLocks noChangeArrowheads="1"/>
          </p:cNvSpPr>
          <p:nvPr/>
        </p:nvSpPr>
        <p:spPr bwMode="auto">
          <a:xfrm>
            <a:off x="228600" y="4787900"/>
            <a:ext cx="2895600" cy="1600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b="1" dirty="0">
              <a:latin typeface="Segoe UI Light" panose="020B0502040204020203" pitchFamily="34" charset="0"/>
            </a:endParaRPr>
          </a:p>
          <a:p>
            <a:pPr algn="ctr">
              <a:defRPr/>
            </a:pPr>
            <a:r>
              <a:rPr lang="ru-RU" sz="1900" b="1" dirty="0">
                <a:latin typeface="Segoe UI Light" panose="020B0502040204020203" pitchFamily="34" charset="0"/>
              </a:rPr>
              <a:t>Превышение доходов </a:t>
            </a:r>
          </a:p>
          <a:p>
            <a:pPr algn="ctr">
              <a:defRPr/>
            </a:pPr>
            <a:r>
              <a:rPr lang="ru-RU" sz="1900" b="1" dirty="0">
                <a:latin typeface="Segoe UI Light" panose="020B0502040204020203" pitchFamily="34" charset="0"/>
              </a:rPr>
              <a:t>над расходами </a:t>
            </a:r>
          </a:p>
          <a:p>
            <a:pPr algn="ctr">
              <a:defRPr/>
            </a:pPr>
            <a:r>
              <a:rPr lang="ru-RU" sz="1900" b="1" dirty="0">
                <a:latin typeface="Segoe UI Light" panose="020B0502040204020203" pitchFamily="34" charset="0"/>
              </a:rPr>
              <a:t>(положительный </a:t>
            </a:r>
          </a:p>
          <a:p>
            <a:pPr algn="ctr">
              <a:defRPr/>
            </a:pPr>
            <a:r>
              <a:rPr lang="ru-RU" sz="1900" b="1" dirty="0">
                <a:latin typeface="Segoe UI Light" panose="020B0502040204020203" pitchFamily="34" charset="0"/>
              </a:rPr>
              <a:t>остаток </a:t>
            </a:r>
          </a:p>
          <a:p>
            <a:pPr algn="ctr">
              <a:defRPr/>
            </a:pPr>
            <a:r>
              <a:rPr lang="ru-RU" sz="1900" b="1" dirty="0">
                <a:latin typeface="Segoe UI Light" panose="020B0502040204020203" pitchFamily="34" charset="0"/>
              </a:rPr>
              <a:t>бюджета)</a:t>
            </a:r>
          </a:p>
          <a:p>
            <a:pPr algn="ctr">
              <a:defRPr/>
            </a:pPr>
            <a:endParaRPr lang="ru-RU" sz="1900" dirty="0">
              <a:latin typeface="Segoe UI Light" panose="020B0502040204020203" pitchFamily="34" charset="0"/>
            </a:endParaRPr>
          </a:p>
        </p:txBody>
      </p:sp>
      <p:sp>
        <p:nvSpPr>
          <p:cNvPr id="25618" name="AutoShape 21"/>
          <p:cNvSpPr>
            <a:spLocks noChangeArrowheads="1"/>
          </p:cNvSpPr>
          <p:nvPr/>
        </p:nvSpPr>
        <p:spPr bwMode="auto">
          <a:xfrm>
            <a:off x="6248400" y="4797425"/>
            <a:ext cx="2743200" cy="15240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b="1" dirty="0">
              <a:latin typeface="Segoe UI Light" panose="020B0502040204020203" pitchFamily="34" charset="0"/>
            </a:endParaRPr>
          </a:p>
          <a:p>
            <a:pPr algn="ctr">
              <a:defRPr/>
            </a:pPr>
            <a:r>
              <a:rPr lang="ru-RU" sz="1900" b="1" dirty="0">
                <a:latin typeface="Segoe UI Light" panose="020B0502040204020203" pitchFamily="34" charset="0"/>
              </a:rPr>
              <a:t>Расходная часть </a:t>
            </a:r>
          </a:p>
          <a:p>
            <a:pPr algn="ctr">
              <a:defRPr/>
            </a:pPr>
            <a:r>
              <a:rPr lang="ru-RU" sz="1900" b="1" dirty="0">
                <a:latin typeface="Segoe UI Light" panose="020B0502040204020203" pitchFamily="34" charset="0"/>
              </a:rPr>
              <a:t>бюджета превышает </a:t>
            </a:r>
          </a:p>
          <a:p>
            <a:pPr algn="ctr">
              <a:defRPr/>
            </a:pPr>
            <a:r>
              <a:rPr lang="ru-RU" sz="1900" b="1" dirty="0">
                <a:latin typeface="Segoe UI Light" panose="020B0502040204020203" pitchFamily="34" charset="0"/>
              </a:rPr>
              <a:t>доходную </a:t>
            </a:r>
          </a:p>
          <a:p>
            <a:pPr algn="ctr">
              <a:defRPr/>
            </a:pPr>
            <a:r>
              <a:rPr lang="ru-RU" sz="1900" b="1" dirty="0">
                <a:latin typeface="Segoe UI Light" panose="020B0502040204020203" pitchFamily="34" charset="0"/>
              </a:rPr>
              <a:t>(отрицательный </a:t>
            </a:r>
          </a:p>
          <a:p>
            <a:pPr algn="ctr">
              <a:defRPr/>
            </a:pPr>
            <a:r>
              <a:rPr lang="ru-RU" sz="1900" b="1" dirty="0">
                <a:latin typeface="Segoe UI Light" panose="020B0502040204020203" pitchFamily="34" charset="0"/>
              </a:rPr>
              <a:t>остаток бюджета)</a:t>
            </a:r>
          </a:p>
          <a:p>
            <a:pPr algn="ctr">
              <a:defRPr/>
            </a:pPr>
            <a:endParaRPr lang="ru-RU" sz="1900" dirty="0">
              <a:latin typeface="Segoe UI Light" panose="020B0502040204020203" pitchFamily="34" charset="0"/>
            </a:endParaRPr>
          </a:p>
        </p:txBody>
      </p:sp>
      <p:sp>
        <p:nvSpPr>
          <p:cNvPr id="17417" name="AutoShape 21"/>
          <p:cNvSpPr>
            <a:spLocks noChangeArrowheads="1"/>
          </p:cNvSpPr>
          <p:nvPr/>
        </p:nvSpPr>
        <p:spPr bwMode="auto">
          <a:xfrm>
            <a:off x="381000" y="2438400"/>
            <a:ext cx="2667000" cy="1600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Segoe UI Light" panose="020B0502040204020203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u="sng" dirty="0" smtClean="0">
                <a:latin typeface="Segoe UI Light" panose="020B0502040204020203" pitchFamily="34" charset="0"/>
              </a:rPr>
              <a:t>ПРОФИЦИТНЫЙ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u="sng" dirty="0" smtClean="0">
                <a:latin typeface="Segoe UI Light" panose="020B0502040204020203" pitchFamily="34" charset="0"/>
              </a:rPr>
              <a:t>БЮДЖЕТ</a:t>
            </a:r>
            <a:endParaRPr lang="ru-RU" altLang="ru-RU" sz="2500" b="1" u="sng" dirty="0">
              <a:latin typeface="Segoe UI Light" panose="020B0502040204020203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900" b="1" dirty="0">
              <a:latin typeface="Segoe UI Light" panose="020B0502040204020203" pitchFamily="34" charset="0"/>
            </a:endParaRPr>
          </a:p>
        </p:txBody>
      </p:sp>
      <p:sp>
        <p:nvSpPr>
          <p:cNvPr id="17418" name="AutoShape 21"/>
          <p:cNvSpPr>
            <a:spLocks noChangeArrowheads="1"/>
          </p:cNvSpPr>
          <p:nvPr/>
        </p:nvSpPr>
        <p:spPr bwMode="auto">
          <a:xfrm>
            <a:off x="6705600" y="2857500"/>
            <a:ext cx="21336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u="sng" dirty="0" smtClean="0">
                <a:latin typeface="Segoe UI Light" panose="020B0502040204020203" pitchFamily="34" charset="0"/>
              </a:rPr>
              <a:t>ДЕФИЦИТНЫЙ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u="sng" dirty="0" smtClean="0">
                <a:latin typeface="Segoe UI Light" panose="020B0502040204020203" pitchFamily="34" charset="0"/>
              </a:rPr>
              <a:t>БЮДЖЕТ</a:t>
            </a:r>
            <a:endParaRPr lang="ru-RU" altLang="ru-RU" sz="2500" b="1" u="sng" dirty="0">
              <a:latin typeface="Segoe UI Light" panose="020B0502040204020203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900" dirty="0">
              <a:latin typeface="Segoe UI Light" panose="020B0502040204020203" pitchFamily="34" charset="0"/>
            </a:endParaRPr>
          </a:p>
        </p:txBody>
      </p:sp>
      <p:sp>
        <p:nvSpPr>
          <p:cNvPr id="30731" name="AutoShape 29"/>
          <p:cNvSpPr>
            <a:spLocks noChangeArrowheads="1"/>
          </p:cNvSpPr>
          <p:nvPr/>
        </p:nvSpPr>
        <p:spPr bwMode="auto">
          <a:xfrm>
            <a:off x="1143000" y="3733800"/>
            <a:ext cx="914400" cy="990600"/>
          </a:xfrm>
          <a:prstGeom prst="downArrow">
            <a:avLst>
              <a:gd name="adj1" fmla="val 50000"/>
              <a:gd name="adj2" fmla="val 34998"/>
            </a:avLst>
          </a:prstGeom>
          <a:solidFill>
            <a:srgbClr val="B498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30732" name="AutoShape 29"/>
          <p:cNvSpPr>
            <a:spLocks noChangeArrowheads="1"/>
          </p:cNvSpPr>
          <p:nvPr/>
        </p:nvSpPr>
        <p:spPr bwMode="auto">
          <a:xfrm>
            <a:off x="7239000" y="3733800"/>
            <a:ext cx="838200" cy="9906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B498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17421" name="AutoShape 21"/>
          <p:cNvSpPr>
            <a:spLocks noChangeArrowheads="1"/>
          </p:cNvSpPr>
          <p:nvPr/>
        </p:nvSpPr>
        <p:spPr bwMode="auto">
          <a:xfrm>
            <a:off x="3059130" y="1759806"/>
            <a:ext cx="3352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Segoe UI Light" panose="020B0502040204020203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u="sng" dirty="0" smtClean="0">
                <a:latin typeface="Segoe UI Light" panose="020B0502040204020203" pitchFamily="34" charset="0"/>
              </a:rPr>
              <a:t>СБАЛАНСИРОВАННЫЙ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u="sng" dirty="0" smtClean="0">
                <a:latin typeface="Segoe UI Light" panose="020B0502040204020203" pitchFamily="34" charset="0"/>
              </a:rPr>
              <a:t>БЮДЖЕТ</a:t>
            </a:r>
            <a:endParaRPr lang="ru-RU" altLang="ru-RU" sz="2500" b="1" u="sng" dirty="0">
              <a:latin typeface="Segoe UI Light" panose="020B0502040204020203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900" dirty="0">
              <a:latin typeface="Segoe UI Light" panose="020B0502040204020203" pitchFamily="34" charset="0"/>
            </a:endParaRPr>
          </a:p>
        </p:txBody>
      </p:sp>
      <p:sp>
        <p:nvSpPr>
          <p:cNvPr id="25624" name="AutoShape 23"/>
          <p:cNvSpPr>
            <a:spLocks noChangeArrowheads="1"/>
          </p:cNvSpPr>
          <p:nvPr/>
        </p:nvSpPr>
        <p:spPr bwMode="auto">
          <a:xfrm>
            <a:off x="3505200" y="4797425"/>
            <a:ext cx="2438400" cy="15240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b="1" dirty="0">
              <a:latin typeface="Segoe UI Light" panose="020B0502040204020203" pitchFamily="34" charset="0"/>
            </a:endParaRPr>
          </a:p>
          <a:p>
            <a:pPr algn="ctr">
              <a:defRPr/>
            </a:pPr>
            <a:r>
              <a:rPr lang="ru-RU" sz="1900" b="1" dirty="0" smtClean="0">
                <a:latin typeface="Segoe UI Light" panose="020B0502040204020203" pitchFamily="34" charset="0"/>
              </a:rPr>
              <a:t>Расходы бюджета </a:t>
            </a:r>
            <a:endParaRPr lang="ru-RU" sz="1900" b="1" dirty="0">
              <a:latin typeface="Segoe UI Light" panose="020B0502040204020203" pitchFamily="34" charset="0"/>
            </a:endParaRPr>
          </a:p>
          <a:p>
            <a:pPr algn="ctr">
              <a:defRPr/>
            </a:pPr>
            <a:r>
              <a:rPr lang="ru-RU" sz="1900" b="1" dirty="0">
                <a:latin typeface="Segoe UI Light" panose="020B0502040204020203" pitchFamily="34" charset="0"/>
              </a:rPr>
              <a:t>равны </a:t>
            </a:r>
          </a:p>
          <a:p>
            <a:pPr algn="ctr">
              <a:defRPr/>
            </a:pPr>
            <a:r>
              <a:rPr lang="ru-RU" sz="1900" b="1" dirty="0">
                <a:latin typeface="Segoe UI Light" panose="020B0502040204020203" pitchFamily="34" charset="0"/>
              </a:rPr>
              <a:t>д</a:t>
            </a:r>
            <a:r>
              <a:rPr lang="ru-RU" sz="1900" b="1" dirty="0" smtClean="0">
                <a:latin typeface="Segoe UI Light" panose="020B0502040204020203" pitchFamily="34" charset="0"/>
              </a:rPr>
              <a:t>оходам бюджета</a:t>
            </a:r>
            <a:endParaRPr lang="ru-RU" sz="1900" b="1" dirty="0">
              <a:latin typeface="Segoe UI Light" panose="020B0502040204020203" pitchFamily="34" charset="0"/>
            </a:endParaRPr>
          </a:p>
          <a:p>
            <a:pPr algn="ctr">
              <a:defRPr/>
            </a:pPr>
            <a:endParaRPr lang="ru-RU" sz="1900" dirty="0">
              <a:latin typeface="Segoe UI Light" panose="020B0502040204020203" pitchFamily="34" charset="0"/>
            </a:endParaRPr>
          </a:p>
        </p:txBody>
      </p:sp>
      <p:sp>
        <p:nvSpPr>
          <p:cNvPr id="30735" name="AutoShape 29"/>
          <p:cNvSpPr>
            <a:spLocks noChangeArrowheads="1"/>
          </p:cNvSpPr>
          <p:nvPr/>
        </p:nvSpPr>
        <p:spPr bwMode="auto">
          <a:xfrm>
            <a:off x="4267200" y="2819400"/>
            <a:ext cx="914400" cy="1907212"/>
          </a:xfrm>
          <a:prstGeom prst="downArrow">
            <a:avLst>
              <a:gd name="adj1" fmla="val 50000"/>
              <a:gd name="adj2" fmla="val 54167"/>
            </a:avLst>
          </a:prstGeom>
          <a:solidFill>
            <a:srgbClr val="BA92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05600" y="6360552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3701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3379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33798" name="AutoShape 11"/>
          <p:cNvSpPr>
            <a:spLocks noChangeArrowheads="1"/>
          </p:cNvSpPr>
          <p:nvPr/>
        </p:nvSpPr>
        <p:spPr bwMode="auto">
          <a:xfrm>
            <a:off x="304800" y="304800"/>
            <a:ext cx="8382000" cy="15240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Какой бюджет Курского района Курской 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планируется в 2025 – 2027 годах?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(основные </a:t>
            </a: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параметры проекта </a:t>
            </a:r>
            <a:r>
              <a:rPr lang="ru-RU" alt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бюджета)</a:t>
            </a:r>
            <a:endParaRPr lang="ru-RU" altLang="ru-RU" sz="2500" b="1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4039" name="AutoShape 11"/>
          <p:cNvSpPr>
            <a:spLocks noChangeArrowheads="1"/>
          </p:cNvSpPr>
          <p:nvPr/>
        </p:nvSpPr>
        <p:spPr bwMode="auto">
          <a:xfrm>
            <a:off x="304800" y="2209800"/>
            <a:ext cx="2362200" cy="1295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</a:t>
            </a:r>
            <a:r>
              <a:rPr lang="ru-RU" b="1" dirty="0">
                <a:solidFill>
                  <a:schemeClr val="tx2"/>
                </a:solidFill>
                <a:latin typeface="Segoe UI Light" panose="020B0502040204020203" pitchFamily="34" charset="0"/>
              </a:rPr>
              <a:t>5</a:t>
            </a:r>
            <a:r>
              <a:rPr lang="ru-RU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Segoe UI Light" panose="020B0502040204020203" pitchFamily="34" charset="0"/>
              </a:rPr>
              <a:t>г.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</a:rPr>
              <a:t>сбалансированный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</a:rPr>
              <a:t>бюджет</a:t>
            </a:r>
          </a:p>
          <a:p>
            <a:pPr algn="ctr" eaLnBrk="1" hangingPunct="1">
              <a:defRPr/>
            </a:pPr>
            <a:endParaRPr lang="ru-RU" sz="20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44040" name="AutoShape 11"/>
          <p:cNvSpPr>
            <a:spLocks noChangeArrowheads="1"/>
          </p:cNvSpPr>
          <p:nvPr/>
        </p:nvSpPr>
        <p:spPr bwMode="auto">
          <a:xfrm>
            <a:off x="3581400" y="2286000"/>
            <a:ext cx="1981200" cy="1295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2"/>
                </a:solidFill>
                <a:latin typeface="Segoe UI Light" panose="020B0502040204020203" pitchFamily="34" charset="0"/>
              </a:rPr>
              <a:t>Доходы </a:t>
            </a:r>
          </a:p>
          <a:p>
            <a:pPr algn="ctr" eaLnBrk="1" hangingPunct="1">
              <a:defRPr/>
            </a:pPr>
            <a:endParaRPr lang="ru-RU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dirty="0" smtClean="0">
                <a:latin typeface="Segoe UI Light" panose="020B0502040204020203" pitchFamily="34" charset="0"/>
              </a:rPr>
              <a:t>1 373 601 367,36</a:t>
            </a:r>
            <a:endParaRPr lang="ru-RU" dirty="0"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dirty="0">
                <a:latin typeface="Segoe UI Light" panose="020B0502040204020203" pitchFamily="34" charset="0"/>
              </a:rPr>
              <a:t>руб.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</a:p>
        </p:txBody>
      </p:sp>
      <p:sp>
        <p:nvSpPr>
          <p:cNvPr id="33801" name="AutoShape 11"/>
          <p:cNvSpPr>
            <a:spLocks noChangeArrowheads="1"/>
          </p:cNvSpPr>
          <p:nvPr/>
        </p:nvSpPr>
        <p:spPr bwMode="auto">
          <a:xfrm>
            <a:off x="228600" y="3810000"/>
            <a:ext cx="2438400" cy="1295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</a:t>
            </a: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6</a:t>
            </a: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Segoe UI Light" panose="020B0502040204020203" pitchFamily="34" charset="0"/>
              </a:rPr>
              <a:t>сбалансированный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Segoe UI Light" panose="020B0502040204020203" pitchFamily="34" charset="0"/>
              </a:rPr>
              <a:t>бюджет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33802" name="AutoShape 11"/>
          <p:cNvSpPr>
            <a:spLocks noChangeArrowheads="1"/>
          </p:cNvSpPr>
          <p:nvPr/>
        </p:nvSpPr>
        <p:spPr bwMode="auto">
          <a:xfrm>
            <a:off x="228600" y="5410200"/>
            <a:ext cx="2438400" cy="1219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</a:t>
            </a: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7</a:t>
            </a: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Segoe UI Light" panose="020B0502040204020203" pitchFamily="34" charset="0"/>
              </a:rPr>
              <a:t>сбалансированный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Segoe UI Light" panose="020B0502040204020203" pitchFamily="34" charset="0"/>
              </a:rPr>
              <a:t>бюджет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44043" name="AutoShape 11"/>
          <p:cNvSpPr>
            <a:spLocks noChangeArrowheads="1"/>
          </p:cNvSpPr>
          <p:nvPr/>
        </p:nvSpPr>
        <p:spPr bwMode="auto">
          <a:xfrm>
            <a:off x="6705600" y="2362200"/>
            <a:ext cx="1981200" cy="1295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2"/>
                </a:solidFill>
                <a:latin typeface="Segoe UI Light" panose="020B0502040204020203" pitchFamily="34" charset="0"/>
              </a:rPr>
              <a:t>Расходы </a:t>
            </a:r>
          </a:p>
          <a:p>
            <a:pPr algn="ctr" eaLnBrk="1" hangingPunct="1">
              <a:defRPr/>
            </a:pPr>
            <a:endParaRPr lang="ru-RU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dirty="0" smtClean="0">
                <a:latin typeface="Segoe UI Light" panose="020B0502040204020203" pitchFamily="34" charset="0"/>
              </a:rPr>
              <a:t>1 373 601 367,36</a:t>
            </a:r>
            <a:endParaRPr lang="ru-RU" dirty="0"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dirty="0">
                <a:latin typeface="Segoe UI Light" panose="020B0502040204020203" pitchFamily="34" charset="0"/>
              </a:rPr>
              <a:t>руб.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</a:p>
        </p:txBody>
      </p:sp>
      <p:sp>
        <p:nvSpPr>
          <p:cNvPr id="33806" name="AutoShape 11"/>
          <p:cNvSpPr>
            <a:spLocks noChangeArrowheads="1"/>
          </p:cNvSpPr>
          <p:nvPr/>
        </p:nvSpPr>
        <p:spPr bwMode="auto">
          <a:xfrm>
            <a:off x="3657600" y="3810000"/>
            <a:ext cx="1981200" cy="1295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Доходы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Segoe UI Light" panose="020B0502040204020203" pitchFamily="34" charset="0"/>
              </a:rPr>
              <a:t>1 269 604 244,36</a:t>
            </a:r>
            <a:endParaRPr lang="ru-RU" altLang="ru-RU" sz="1800" dirty="0"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руб. </a:t>
            </a: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</a:p>
        </p:txBody>
      </p:sp>
      <p:sp>
        <p:nvSpPr>
          <p:cNvPr id="33807" name="AutoShape 11"/>
          <p:cNvSpPr>
            <a:spLocks noChangeArrowheads="1"/>
          </p:cNvSpPr>
          <p:nvPr/>
        </p:nvSpPr>
        <p:spPr bwMode="auto">
          <a:xfrm>
            <a:off x="6705600" y="3886200"/>
            <a:ext cx="1981200" cy="1295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Расходы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Segoe UI Light" panose="020B0502040204020203" pitchFamily="34" charset="0"/>
              </a:rPr>
              <a:t>1 269 604 244,36</a:t>
            </a:r>
            <a:endParaRPr lang="ru-RU" altLang="ru-RU" sz="1800" dirty="0"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руб. </a:t>
            </a: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</a:p>
        </p:txBody>
      </p:sp>
      <p:sp>
        <p:nvSpPr>
          <p:cNvPr id="33808" name="Line 24"/>
          <p:cNvSpPr>
            <a:spLocks noChangeShapeType="1"/>
          </p:cNvSpPr>
          <p:nvPr/>
        </p:nvSpPr>
        <p:spPr bwMode="auto">
          <a:xfrm>
            <a:off x="5867400" y="43434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33809" name="Line 25"/>
          <p:cNvSpPr>
            <a:spLocks noChangeShapeType="1"/>
          </p:cNvSpPr>
          <p:nvPr/>
        </p:nvSpPr>
        <p:spPr bwMode="auto">
          <a:xfrm>
            <a:off x="5867400" y="44958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33810" name="AutoShape 11"/>
          <p:cNvSpPr>
            <a:spLocks noChangeArrowheads="1"/>
          </p:cNvSpPr>
          <p:nvPr/>
        </p:nvSpPr>
        <p:spPr bwMode="auto">
          <a:xfrm>
            <a:off x="3657600" y="5410200"/>
            <a:ext cx="1981200" cy="1295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Доходы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Segoe UI Light" panose="020B0502040204020203" pitchFamily="34" charset="0"/>
              </a:rPr>
              <a:t>1 300 342 680,36</a:t>
            </a:r>
            <a:endParaRPr lang="ru-RU" altLang="ru-RU" sz="1800" dirty="0"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руб. </a:t>
            </a: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</a:p>
        </p:txBody>
      </p:sp>
      <p:sp>
        <p:nvSpPr>
          <p:cNvPr id="33811" name="AutoShape 11"/>
          <p:cNvSpPr>
            <a:spLocks noChangeArrowheads="1"/>
          </p:cNvSpPr>
          <p:nvPr/>
        </p:nvSpPr>
        <p:spPr bwMode="auto">
          <a:xfrm>
            <a:off x="6705600" y="5410200"/>
            <a:ext cx="1981200" cy="1295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Расходы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Segoe UI Light" panose="020B0502040204020203" pitchFamily="34" charset="0"/>
              </a:rPr>
              <a:t>1 300 342 680,36</a:t>
            </a:r>
            <a:endParaRPr lang="ru-RU" altLang="ru-RU" sz="1800" dirty="0"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руб. </a:t>
            </a: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</a:p>
        </p:txBody>
      </p:sp>
      <p:sp>
        <p:nvSpPr>
          <p:cNvPr id="33812" name="Line 28"/>
          <p:cNvSpPr>
            <a:spLocks noChangeShapeType="1"/>
          </p:cNvSpPr>
          <p:nvPr/>
        </p:nvSpPr>
        <p:spPr bwMode="auto">
          <a:xfrm>
            <a:off x="5867400" y="59436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33813" name="Line 29"/>
          <p:cNvSpPr>
            <a:spLocks noChangeShapeType="1"/>
          </p:cNvSpPr>
          <p:nvPr/>
        </p:nvSpPr>
        <p:spPr bwMode="auto">
          <a:xfrm>
            <a:off x="5867400" y="60960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44054" name="AutoShape 37"/>
          <p:cNvSpPr>
            <a:spLocks noChangeArrowheads="1"/>
          </p:cNvSpPr>
          <p:nvPr/>
        </p:nvSpPr>
        <p:spPr bwMode="auto">
          <a:xfrm>
            <a:off x="2819400" y="26670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44055" name="AutoShape 37"/>
          <p:cNvSpPr>
            <a:spLocks noChangeArrowheads="1"/>
          </p:cNvSpPr>
          <p:nvPr/>
        </p:nvSpPr>
        <p:spPr bwMode="auto">
          <a:xfrm>
            <a:off x="2819400" y="41910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44056" name="AutoShape 37"/>
          <p:cNvSpPr>
            <a:spLocks noChangeArrowheads="1"/>
          </p:cNvSpPr>
          <p:nvPr/>
        </p:nvSpPr>
        <p:spPr bwMode="auto">
          <a:xfrm>
            <a:off x="2819400" y="57912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34200" y="6426994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17</a:t>
            </a:fld>
            <a:endParaRPr lang="ru-RU" altLang="ru-RU" dirty="0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5800825" y="2677427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5800825" y="2839052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18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1741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17414" name="AutoShape 11"/>
          <p:cNvSpPr>
            <a:spLocks noChangeArrowheads="1"/>
          </p:cNvSpPr>
          <p:nvPr/>
        </p:nvSpPr>
        <p:spPr bwMode="auto">
          <a:xfrm>
            <a:off x="473304" y="76201"/>
            <a:ext cx="8382000" cy="990468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Как определяется размер бюджета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Курского района на конкретный год?</a:t>
            </a:r>
            <a:endParaRPr lang="ru-RU" altLang="ru-RU" sz="2500" b="1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417" name="AutoShape 21"/>
          <p:cNvSpPr>
            <a:spLocks noChangeArrowheads="1"/>
          </p:cNvSpPr>
          <p:nvPr/>
        </p:nvSpPr>
        <p:spPr bwMode="auto">
          <a:xfrm>
            <a:off x="381000" y="2438400"/>
            <a:ext cx="2667000" cy="1600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Segoe UI Light" panose="020B0502040204020203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900" b="1" dirty="0">
              <a:latin typeface="Segoe UI Light" panose="020B0502040204020203" pitchFamily="34" charset="0"/>
            </a:endParaRPr>
          </a:p>
        </p:txBody>
      </p:sp>
      <p:sp>
        <p:nvSpPr>
          <p:cNvPr id="17418" name="AutoShape 21"/>
          <p:cNvSpPr>
            <a:spLocks noChangeArrowheads="1"/>
          </p:cNvSpPr>
          <p:nvPr/>
        </p:nvSpPr>
        <p:spPr bwMode="auto">
          <a:xfrm>
            <a:off x="6705600" y="2895600"/>
            <a:ext cx="21336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900" dirty="0">
              <a:latin typeface="Segoe UI Light" panose="020B0502040204020203" pitchFamily="34" charset="0"/>
            </a:endParaRPr>
          </a:p>
        </p:txBody>
      </p:sp>
      <p:sp>
        <p:nvSpPr>
          <p:cNvPr id="17421" name="AutoShape 21"/>
          <p:cNvSpPr>
            <a:spLocks noChangeArrowheads="1"/>
          </p:cNvSpPr>
          <p:nvPr/>
        </p:nvSpPr>
        <p:spPr bwMode="auto">
          <a:xfrm>
            <a:off x="3048000" y="1981200"/>
            <a:ext cx="3352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Segoe UI Light" panose="020B0502040204020203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900" dirty="0">
              <a:latin typeface="Segoe UI Light" panose="020B0502040204020203" pitchFamily="34" charset="0"/>
            </a:endParaRPr>
          </a:p>
        </p:txBody>
      </p:sp>
      <p:sp>
        <p:nvSpPr>
          <p:cNvPr id="18" name="AutoShape 23"/>
          <p:cNvSpPr>
            <a:spLocks noChangeArrowheads="1"/>
          </p:cNvSpPr>
          <p:nvPr/>
        </p:nvSpPr>
        <p:spPr bwMode="auto">
          <a:xfrm>
            <a:off x="152400" y="2176396"/>
            <a:ext cx="3916257" cy="4376804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/>
            <a:r>
              <a:rPr lang="ru-RU" sz="2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Размер бюджета </a:t>
            </a:r>
          </a:p>
          <a:p>
            <a:pPr algn="ctr"/>
            <a:r>
              <a:rPr lang="ru-RU" sz="2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Курского района </a:t>
            </a:r>
          </a:p>
          <a:p>
            <a:pPr algn="ctr"/>
            <a:r>
              <a:rPr lang="ru-RU" sz="2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Курской области </a:t>
            </a:r>
            <a:br>
              <a:rPr lang="ru-RU" sz="2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2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(доходная часть)</a:t>
            </a:r>
          </a:p>
          <a:p>
            <a:pPr algn="ctr"/>
            <a:r>
              <a:rPr lang="ru-RU" sz="2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определяется путем </a:t>
            </a:r>
          </a:p>
          <a:p>
            <a:pPr algn="ctr"/>
            <a:r>
              <a:rPr lang="ru-RU" sz="2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суммирования доходов, </a:t>
            </a:r>
          </a:p>
          <a:p>
            <a:pPr algn="ctr"/>
            <a:r>
              <a:rPr lang="ru-RU" sz="2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поступающих </a:t>
            </a:r>
          </a:p>
          <a:p>
            <a:pPr algn="ctr"/>
            <a:r>
              <a:rPr lang="ru-RU" sz="2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 бюджет Курского района </a:t>
            </a:r>
          </a:p>
          <a:p>
            <a:pPr algn="ctr"/>
            <a:r>
              <a:rPr lang="ru-RU" sz="2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Курской области: </a:t>
            </a:r>
          </a:p>
          <a:p>
            <a:pPr algn="ctr"/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налоговые доходы, </a:t>
            </a:r>
          </a:p>
          <a:p>
            <a:pPr algn="ctr"/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н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еналоговые доходы, </a:t>
            </a:r>
          </a:p>
          <a:p>
            <a:pPr algn="ctr"/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б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езвозмездные поступления из </a:t>
            </a:r>
          </a:p>
          <a:p>
            <a:pPr algn="ctr"/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других уровней бюджетов.  </a:t>
            </a:r>
            <a:endParaRPr 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Куб 4"/>
          <p:cNvSpPr/>
          <p:nvPr/>
        </p:nvSpPr>
        <p:spPr>
          <a:xfrm>
            <a:off x="4419600" y="3367087"/>
            <a:ext cx="4571999" cy="3292828"/>
          </a:xfrm>
          <a:prstGeom prst="cube">
            <a:avLst/>
          </a:prstGeom>
          <a:solidFill>
            <a:srgbClr val="B498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Бюджет </a:t>
            </a:r>
            <a:endParaRPr lang="ru-RU" sz="3400" b="1" dirty="0" smtClean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3400" b="1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Курского </a:t>
            </a:r>
            <a:r>
              <a:rPr lang="ru-RU" sz="3400" b="1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района Курской области</a:t>
            </a:r>
          </a:p>
        </p:txBody>
      </p:sp>
      <p:sp>
        <p:nvSpPr>
          <p:cNvPr id="7" name="Выноска со стрелкой вправо 6"/>
          <p:cNvSpPr/>
          <p:nvPr/>
        </p:nvSpPr>
        <p:spPr>
          <a:xfrm rot="5400000">
            <a:off x="5321680" y="3105694"/>
            <a:ext cx="2499284" cy="738127"/>
          </a:xfrm>
          <a:prstGeom prst="rightArrowCallout">
            <a:avLst/>
          </a:prstGeom>
          <a:solidFill>
            <a:srgbClr val="DED4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Налоговые доходы</a:t>
            </a:r>
            <a:endParaRPr lang="ru-RU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Выноска со стрелкой вправо 24"/>
          <p:cNvSpPr/>
          <p:nvPr/>
        </p:nvSpPr>
        <p:spPr>
          <a:xfrm rot="5400000">
            <a:off x="4409050" y="3025437"/>
            <a:ext cx="2357371" cy="735755"/>
          </a:xfrm>
          <a:prstGeom prst="rightArrowCallout">
            <a:avLst/>
          </a:prstGeom>
          <a:solidFill>
            <a:srgbClr val="DED4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Неналоговые доходы</a:t>
            </a:r>
            <a:endParaRPr lang="ru-RU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Выноска со стрелкой вправо 25"/>
          <p:cNvSpPr/>
          <p:nvPr/>
        </p:nvSpPr>
        <p:spPr>
          <a:xfrm rot="5400000">
            <a:off x="6295586" y="3037029"/>
            <a:ext cx="2833140" cy="1151202"/>
          </a:xfrm>
          <a:prstGeom prst="rightArrowCallout">
            <a:avLst/>
          </a:prstGeom>
          <a:solidFill>
            <a:srgbClr val="DED4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Безвозмездные поступления</a:t>
            </a:r>
            <a:endParaRPr lang="ru-RU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auto">
          <a:xfrm>
            <a:off x="544276" y="1171509"/>
            <a:ext cx="8311028" cy="900047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Из каких поступлений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формируется доходная часть бюджета?</a:t>
            </a:r>
            <a:endParaRPr lang="ru-RU" altLang="ru-RU" sz="2500" b="1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8000" y="6337726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3053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18437" name="Rectangle 11"/>
          <p:cNvSpPr>
            <a:spLocks noChangeArrowheads="1"/>
          </p:cNvSpPr>
          <p:nvPr/>
        </p:nvSpPr>
        <p:spPr bwMode="auto">
          <a:xfrm>
            <a:off x="1066800" y="36576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18438" name="AutoShape 11"/>
          <p:cNvSpPr>
            <a:spLocks noChangeArrowheads="1"/>
          </p:cNvSpPr>
          <p:nvPr/>
        </p:nvSpPr>
        <p:spPr bwMode="auto">
          <a:xfrm>
            <a:off x="647700" y="296666"/>
            <a:ext cx="7924800" cy="1836934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latin typeface="Segoe UI Light" panose="020B0502040204020203" pitchFamily="34" charset="0"/>
              </a:rPr>
              <a:t>Доходы </a:t>
            </a:r>
            <a:r>
              <a:rPr lang="ru-RU" altLang="ru-RU" sz="2500" b="1" dirty="0">
                <a:latin typeface="Segoe UI Light" panose="020B0502040204020203" pitchFamily="34" charset="0"/>
              </a:rPr>
              <a:t>бюджета –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latin typeface="Segoe UI Light" panose="020B0502040204020203" pitchFamily="34" charset="0"/>
              </a:rPr>
              <a:t>это безвозмездные и безвозвратные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latin typeface="Segoe UI Light" panose="020B0502040204020203" pitchFamily="34" charset="0"/>
              </a:rPr>
              <a:t>поступления денежных средств в бюджет </a:t>
            </a:r>
          </a:p>
        </p:txBody>
      </p:sp>
      <p:sp>
        <p:nvSpPr>
          <p:cNvPr id="18439" name="AutoShape 11"/>
          <p:cNvSpPr>
            <a:spLocks noChangeArrowheads="1"/>
          </p:cNvSpPr>
          <p:nvPr/>
        </p:nvSpPr>
        <p:spPr bwMode="auto">
          <a:xfrm>
            <a:off x="685800" y="2819400"/>
            <a:ext cx="79248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500" b="1" dirty="0">
              <a:solidFill>
                <a:srgbClr val="0066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6644" name="AutoShape 23"/>
          <p:cNvSpPr>
            <a:spLocks noChangeArrowheads="1"/>
          </p:cNvSpPr>
          <p:nvPr/>
        </p:nvSpPr>
        <p:spPr bwMode="auto">
          <a:xfrm>
            <a:off x="228600" y="3581400"/>
            <a:ext cx="22098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dirty="0">
              <a:latin typeface="Segoe UI Light" panose="020B0502040204020203" pitchFamily="34" charset="0"/>
            </a:endParaRPr>
          </a:p>
          <a:p>
            <a:pPr algn="ctr">
              <a:defRPr/>
            </a:pPr>
            <a:r>
              <a:rPr lang="ru-RU" sz="1900" b="1" dirty="0">
                <a:latin typeface="Segoe UI Light" panose="020B0502040204020203" pitchFamily="34" charset="0"/>
              </a:rPr>
              <a:t>Налоговые доходы</a:t>
            </a:r>
          </a:p>
          <a:p>
            <a:pPr algn="ctr">
              <a:defRPr/>
            </a:pPr>
            <a:endParaRPr lang="ru-RU" sz="1900" b="1" dirty="0">
              <a:latin typeface="Segoe UI Light" panose="020B0502040204020203" pitchFamily="34" charset="0"/>
            </a:endParaRPr>
          </a:p>
        </p:txBody>
      </p:sp>
      <p:sp>
        <p:nvSpPr>
          <p:cNvPr id="26646" name="AutoShape 23"/>
          <p:cNvSpPr>
            <a:spLocks noChangeArrowheads="1"/>
          </p:cNvSpPr>
          <p:nvPr/>
        </p:nvSpPr>
        <p:spPr bwMode="auto">
          <a:xfrm>
            <a:off x="914400" y="4267200"/>
            <a:ext cx="24384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900" b="1" dirty="0">
                <a:latin typeface="Segoe UI Light" panose="020B0502040204020203" pitchFamily="34" charset="0"/>
              </a:rPr>
              <a:t>Неналоговые доходы</a:t>
            </a:r>
          </a:p>
        </p:txBody>
      </p:sp>
      <p:sp>
        <p:nvSpPr>
          <p:cNvPr id="26647" name="AutoShape 23"/>
          <p:cNvSpPr>
            <a:spLocks noChangeArrowheads="1"/>
          </p:cNvSpPr>
          <p:nvPr/>
        </p:nvSpPr>
        <p:spPr bwMode="auto">
          <a:xfrm>
            <a:off x="2057400" y="4996397"/>
            <a:ext cx="2057400" cy="6858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dirty="0">
              <a:latin typeface="Segoe UI Light" panose="020B0502040204020203" pitchFamily="34" charset="0"/>
            </a:endParaRPr>
          </a:p>
          <a:p>
            <a:pPr algn="ctr">
              <a:defRPr/>
            </a:pPr>
            <a:r>
              <a:rPr lang="ru-RU" sz="1900" b="1" dirty="0">
                <a:latin typeface="Segoe UI Light" panose="020B0502040204020203" pitchFamily="34" charset="0"/>
              </a:rPr>
              <a:t>Безвозмездные </a:t>
            </a:r>
          </a:p>
          <a:p>
            <a:pPr algn="ctr">
              <a:defRPr/>
            </a:pPr>
            <a:r>
              <a:rPr lang="ru-RU" sz="1900" b="1" dirty="0">
                <a:latin typeface="Segoe UI Light" panose="020B0502040204020203" pitchFamily="34" charset="0"/>
              </a:rPr>
              <a:t>поступления</a:t>
            </a:r>
          </a:p>
          <a:p>
            <a:pPr algn="ctr">
              <a:defRPr/>
            </a:pPr>
            <a:endParaRPr lang="ru-RU" sz="1900" b="1" dirty="0">
              <a:latin typeface="Segoe UI Light" panose="020B0502040204020203" pitchFamily="34" charset="0"/>
            </a:endParaRPr>
          </a:p>
        </p:txBody>
      </p:sp>
      <p:sp>
        <p:nvSpPr>
          <p:cNvPr id="26648" name="AutoShape 23"/>
          <p:cNvSpPr>
            <a:spLocks noChangeArrowheads="1"/>
          </p:cNvSpPr>
          <p:nvPr/>
        </p:nvSpPr>
        <p:spPr bwMode="auto">
          <a:xfrm>
            <a:off x="6858000" y="3581400"/>
            <a:ext cx="2057400" cy="7620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dirty="0">
              <a:latin typeface="Segoe UI Light" panose="020B0502040204020203" pitchFamily="34" charset="0"/>
            </a:endParaRPr>
          </a:p>
          <a:p>
            <a:pPr algn="ctr">
              <a:defRPr/>
            </a:pPr>
            <a:r>
              <a:rPr lang="ru-RU" sz="1900" b="1" dirty="0">
                <a:latin typeface="Segoe UI Light" panose="020B0502040204020203" pitchFamily="34" charset="0"/>
              </a:rPr>
              <a:t>Собственные</a:t>
            </a:r>
          </a:p>
          <a:p>
            <a:pPr algn="ctr">
              <a:defRPr/>
            </a:pPr>
            <a:r>
              <a:rPr lang="ru-RU" sz="1900" b="1" dirty="0">
                <a:latin typeface="Segoe UI Light" panose="020B0502040204020203" pitchFamily="34" charset="0"/>
              </a:rPr>
              <a:t>доходы</a:t>
            </a:r>
          </a:p>
          <a:p>
            <a:pPr algn="ctr">
              <a:defRPr/>
            </a:pPr>
            <a:endParaRPr lang="ru-RU" sz="1900" b="1" dirty="0">
              <a:latin typeface="Segoe UI Light" panose="020B0502040204020203" pitchFamily="34" charset="0"/>
            </a:endParaRPr>
          </a:p>
        </p:txBody>
      </p:sp>
      <p:sp>
        <p:nvSpPr>
          <p:cNvPr id="26649" name="AutoShape 23"/>
          <p:cNvSpPr>
            <a:spLocks noChangeArrowheads="1"/>
          </p:cNvSpPr>
          <p:nvPr/>
        </p:nvSpPr>
        <p:spPr bwMode="auto">
          <a:xfrm>
            <a:off x="5867400" y="4800600"/>
            <a:ext cx="2057400" cy="838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dirty="0">
              <a:latin typeface="Segoe UI Light" panose="020B0502040204020203" pitchFamily="34" charset="0"/>
            </a:endParaRPr>
          </a:p>
          <a:p>
            <a:pPr algn="ctr">
              <a:defRPr/>
            </a:pPr>
            <a:r>
              <a:rPr lang="ru-RU" sz="1900" b="1" dirty="0">
                <a:latin typeface="Segoe UI Light" panose="020B0502040204020203" pitchFamily="34" charset="0"/>
              </a:rPr>
              <a:t>Регулирующие</a:t>
            </a:r>
          </a:p>
          <a:p>
            <a:pPr algn="ctr">
              <a:defRPr/>
            </a:pPr>
            <a:r>
              <a:rPr lang="ru-RU" sz="1900" b="1" dirty="0">
                <a:latin typeface="Segoe UI Light" panose="020B0502040204020203" pitchFamily="34" charset="0"/>
              </a:rPr>
              <a:t>доходы</a:t>
            </a:r>
          </a:p>
          <a:p>
            <a:pPr algn="ctr">
              <a:defRPr/>
            </a:pPr>
            <a:endParaRPr lang="ru-RU" sz="1900" b="1" dirty="0">
              <a:latin typeface="Segoe UI Light" panose="020B0502040204020203" pitchFamily="34" charset="0"/>
            </a:endParaRPr>
          </a:p>
        </p:txBody>
      </p:sp>
      <p:sp>
        <p:nvSpPr>
          <p:cNvPr id="18445" name="AutoShape 26"/>
          <p:cNvSpPr>
            <a:spLocks noChangeArrowheads="1"/>
          </p:cNvSpPr>
          <p:nvPr/>
        </p:nvSpPr>
        <p:spPr bwMode="auto">
          <a:xfrm>
            <a:off x="2133600" y="2819400"/>
            <a:ext cx="5410200" cy="2667000"/>
          </a:xfrm>
          <a:prstGeom prst="flowChartMerge">
            <a:avLst/>
          </a:prstGeom>
          <a:solidFill>
            <a:srgbClr val="B498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 dirty="0">
                <a:latin typeface="Segoe UI Light" panose="020B0502040204020203" pitchFamily="34" charset="0"/>
              </a:rPr>
              <a:t>Классификация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 dirty="0">
                <a:latin typeface="Segoe UI Light" panose="020B0502040204020203" pitchFamily="34" charset="0"/>
              </a:rPr>
              <a:t>доходов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887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2"/>
          <p:cNvSpPr>
            <a:spLocks noChangeArrowheads="1"/>
          </p:cNvSpPr>
          <p:nvPr/>
        </p:nvSpPr>
        <p:spPr bwMode="auto">
          <a:xfrm>
            <a:off x="4038600" y="135791"/>
            <a:ext cx="4876800" cy="5647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" action="ppaction://hlinkshowjump?jump=previousslide" tooltip="Обращение "/>
              </a:rPr>
              <a:t>Уважаемые жители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" action="ppaction://hlinkshowjump?jump=previousslide" tooltip="Обращение "/>
              </a:rPr>
              <a:t> Курского района !</a:t>
            </a:r>
            <a:endParaRPr lang="ru-RU" altLang="ru-RU" sz="20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Представленный </a:t>
            </a:r>
            <a:r>
              <a:rPr lang="ru-RU" altLang="ru-RU" sz="20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 Вашему ознакомлению </a:t>
            </a:r>
            <a:r>
              <a:rPr lang="ru-RU" altLang="ru-RU" sz="2000" b="1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</a:t>
            </a:r>
            <a:r>
              <a:rPr lang="ru-RU" altLang="ru-RU" sz="2000" b="1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Бюджет для граждан»</a:t>
            </a:r>
            <a:r>
              <a:rPr lang="ru-RU" altLang="ru-RU" sz="20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– это упрощенная версия проекта бюджетного документа Курского района Курской области, разработанная для повышения финансовой </a:t>
            </a:r>
            <a:r>
              <a:rPr lang="ru-RU" altLang="ru-RU" sz="20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грамотности граждан, а </a:t>
            </a:r>
            <a:r>
              <a:rPr lang="ru-RU" altLang="ru-RU" sz="20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также в целях активизации общественного контроля за муниципальными расходами района. Рассчитываем, что данный документ будет способствовать развитию прозрачности и открытости бюджетного процесса Курского района, а также покажет гражданам формы возможного взаимодействия по вопросам расходования бюджетных средств</a:t>
            </a:r>
            <a:r>
              <a:rPr lang="ru-RU" altLang="ru-RU" sz="21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r>
              <a:rPr lang="ru-RU" altLang="ru-RU" sz="21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18438" name="AutoShape 11"/>
          <p:cNvSpPr>
            <a:spLocks noChangeArrowheads="1"/>
          </p:cNvSpPr>
          <p:nvPr/>
        </p:nvSpPr>
        <p:spPr bwMode="auto">
          <a:xfrm>
            <a:off x="1066800" y="5867400"/>
            <a:ext cx="67056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dirty="0"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b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Глава </a:t>
            </a:r>
            <a:r>
              <a:rPr lang="ru-RU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Курского района  Курской области </a:t>
            </a:r>
          </a:p>
          <a:p>
            <a:pPr algn="ctr" eaLnBrk="1" hangingPunct="1">
              <a:defRPr/>
            </a:pPr>
            <a:r>
              <a:rPr lang="ru-RU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А.В. Телегин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sz="2300" dirty="0">
              <a:latin typeface="Segoe UI Light" panose="020B0502040204020203" pitchFamily="34" charset="0"/>
            </a:endParaRPr>
          </a:p>
          <a:p>
            <a:pPr algn="ctr">
              <a:defRPr/>
            </a:pPr>
            <a:endParaRPr lang="ru-RU" sz="2200" dirty="0">
              <a:latin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350374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3639417" cy="383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2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19462" name="AutoShape 11"/>
          <p:cNvSpPr>
            <a:spLocks noChangeArrowheads="1"/>
          </p:cNvSpPr>
          <p:nvPr/>
        </p:nvSpPr>
        <p:spPr bwMode="auto">
          <a:xfrm>
            <a:off x="304800" y="381000"/>
            <a:ext cx="8458200" cy="18288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Собственные доходы бюджета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Segoe UI Light" panose="020B0502040204020203" pitchFamily="34" charset="0"/>
              </a:rPr>
              <a:t>закреплены на постоянной основе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Segoe UI Light" panose="020B0502040204020203" pitchFamily="34" charset="0"/>
              </a:rPr>
              <a:t>полностью или частично за бюджетом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Segoe UI Light" panose="020B0502040204020203" pitchFamily="34" charset="0"/>
              </a:rPr>
              <a:t>Курского района Курской области </a:t>
            </a:r>
          </a:p>
        </p:txBody>
      </p:sp>
      <p:sp>
        <p:nvSpPr>
          <p:cNvPr id="32775" name="AutoShape 11"/>
          <p:cNvSpPr>
            <a:spLocks noChangeArrowheads="1"/>
          </p:cNvSpPr>
          <p:nvPr/>
        </p:nvSpPr>
        <p:spPr bwMode="auto">
          <a:xfrm>
            <a:off x="457200" y="4343400"/>
            <a:ext cx="8382000" cy="1143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dirty="0">
              <a:latin typeface="Segoe UI Light" panose="020B0502040204020203" pitchFamily="34" charset="0"/>
            </a:endParaRPr>
          </a:p>
          <a:p>
            <a:pPr eaLnBrk="1" hangingPunct="1">
              <a:defRPr/>
            </a:pPr>
            <a:r>
              <a:rPr lang="ru-RU" sz="1600" b="1" dirty="0">
                <a:latin typeface="Segoe UI Light" panose="020B0502040204020203" pitchFamily="34" charset="0"/>
              </a:rPr>
              <a:t>2. Неналоговые доходы – </a:t>
            </a:r>
            <a:r>
              <a:rPr lang="ru-RU" sz="1600" dirty="0">
                <a:latin typeface="Segoe UI Light" panose="020B0502040204020203" pitchFamily="34" charset="0"/>
              </a:rPr>
              <a:t>доходы от использования и продажи  и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мущества и земельных </a:t>
            </a:r>
          </a:p>
          <a:p>
            <a:pPr eaLnBrk="1" hangingPunct="1">
              <a:defRPr/>
            </a:pP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участков, доходы от платных услуг, оказываемых  муниципальными казенными </a:t>
            </a:r>
          </a:p>
          <a:p>
            <a:pPr eaLnBrk="1" hangingPunct="1">
              <a:defRPr/>
            </a:pP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учреждениями, часть прибыли муниципальных унитарных предприятий, остающаяся </a:t>
            </a:r>
          </a:p>
          <a:p>
            <a:pPr eaLnBrk="1" hangingPunct="1">
              <a:defRPr/>
            </a:pP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после уплаты налогов и иных обязательных платежей, платежи в виде штрафов и санкций и др.</a:t>
            </a:r>
          </a:p>
          <a:p>
            <a:pPr algn="ctr" eaLnBrk="1" hangingPunct="1">
              <a:defRPr/>
            </a:pPr>
            <a:endParaRPr lang="ru-RU" sz="20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32776" name="AutoShape 11"/>
          <p:cNvSpPr>
            <a:spLocks noChangeArrowheads="1"/>
          </p:cNvSpPr>
          <p:nvPr/>
        </p:nvSpPr>
        <p:spPr bwMode="auto">
          <a:xfrm>
            <a:off x="457200" y="5638800"/>
            <a:ext cx="8382000" cy="9906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2200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eaLnBrk="1" hangingPunct="1">
              <a:defRPr/>
            </a:pPr>
            <a:r>
              <a:rPr lang="ru-RU" sz="1600" b="1" dirty="0">
                <a:latin typeface="Segoe UI Light" panose="020B0502040204020203" pitchFamily="34" charset="0"/>
              </a:rPr>
              <a:t>3. Безвозмездные поступления </a:t>
            </a:r>
            <a:r>
              <a:rPr lang="ru-RU" sz="1600" dirty="0">
                <a:latin typeface="Segoe UI Light" panose="020B0502040204020203" pitchFamily="34" charset="0"/>
              </a:rPr>
              <a:t>– дотации, субсидии и иные межбюджетные </a:t>
            </a:r>
          </a:p>
          <a:p>
            <a:pPr eaLnBrk="1" hangingPunct="1">
              <a:defRPr/>
            </a:pPr>
            <a:r>
              <a:rPr lang="ru-RU" sz="1600" dirty="0">
                <a:latin typeface="Segoe UI Light" panose="020B0502040204020203" pitchFamily="34" charset="0"/>
              </a:rPr>
              <a:t>трансферты их других бюджетов бюджетной системы РФ, а также безвозмездные</a:t>
            </a:r>
          </a:p>
          <a:p>
            <a:pPr eaLnBrk="1" hangingPunct="1">
              <a:defRPr/>
            </a:pPr>
            <a:r>
              <a:rPr lang="ru-RU" sz="1600" dirty="0">
                <a:latin typeface="Segoe UI Light" panose="020B0502040204020203" pitchFamily="34" charset="0"/>
              </a:rPr>
              <a:t> поступления от физических и юридических лиц.</a:t>
            </a:r>
            <a:endParaRPr lang="ru-RU" sz="1600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sz="22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32777" name="AutoShape 11"/>
          <p:cNvSpPr>
            <a:spLocks noChangeArrowheads="1"/>
          </p:cNvSpPr>
          <p:nvPr/>
        </p:nvSpPr>
        <p:spPr bwMode="auto">
          <a:xfrm>
            <a:off x="457200" y="2971800"/>
            <a:ext cx="8305800" cy="1219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1" hangingPunct="1">
              <a:defRPr/>
            </a:pPr>
            <a:r>
              <a:rPr lang="ru-RU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1.Налоговые доходы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доходы от предусмотренных законодательством РФ </a:t>
            </a:r>
          </a:p>
          <a:p>
            <a:pPr eaLnBrk="1" hangingPunct="1">
              <a:defRPr/>
            </a:pP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 налогах и сборах федеральных налогов и сборов, в том числе от налогов, </a:t>
            </a:r>
          </a:p>
          <a:p>
            <a:pPr eaLnBrk="1" hangingPunct="1">
              <a:defRPr/>
            </a:pP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предусмотренных специальными налоговыми режимами, региональных налогов, </a:t>
            </a:r>
          </a:p>
          <a:p>
            <a:pPr eaLnBrk="1" hangingPunct="1">
              <a:defRPr/>
            </a:pP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местных налогов и сборов, а также пеней и штрафов по ним.</a:t>
            </a:r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457200" y="2286000"/>
            <a:ext cx="81534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Segoe UI Light" panose="020B0502040204020203" pitchFamily="34" charset="0"/>
              </a:rPr>
              <a:t>Классификация собственных доходов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67475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6056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2048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20486" name="AutoShape 11"/>
          <p:cNvSpPr>
            <a:spLocks noChangeArrowheads="1"/>
          </p:cNvSpPr>
          <p:nvPr/>
        </p:nvSpPr>
        <p:spPr bwMode="auto">
          <a:xfrm>
            <a:off x="342900" y="164714"/>
            <a:ext cx="8458200" cy="10668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Налоговые доходы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бюджета Курского района Курской области</a:t>
            </a:r>
            <a:endParaRPr lang="ru-RU" altLang="ru-RU" sz="2500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5847" name="AutoShape 11"/>
          <p:cNvSpPr>
            <a:spLocks noChangeArrowheads="1"/>
          </p:cNvSpPr>
          <p:nvPr/>
        </p:nvSpPr>
        <p:spPr bwMode="auto">
          <a:xfrm>
            <a:off x="152400" y="1890713"/>
            <a:ext cx="8763000" cy="4814887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3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Доходы от уплаты:</a:t>
            </a:r>
          </a:p>
          <a:p>
            <a:pPr algn="ctr" eaLnBrk="1" hangingPunct="1">
              <a:defRPr/>
            </a:pPr>
            <a:endParaRPr lang="ru-RU" sz="23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marL="457200" indent="-457200" algn="ctr" eaLnBrk="1" hangingPunct="1">
              <a:buAutoNum type="arabicPeriod"/>
              <a:defRPr/>
            </a:pPr>
            <a:r>
              <a:rPr lang="ru-RU" sz="23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налога </a:t>
            </a:r>
            <a:r>
              <a:rPr lang="ru-RU" sz="2300" dirty="0">
                <a:solidFill>
                  <a:schemeClr val="tx2"/>
                </a:solidFill>
                <a:latin typeface="Segoe UI Light" panose="020B0502040204020203" pitchFamily="34" charset="0"/>
              </a:rPr>
              <a:t>на доходы физических </a:t>
            </a:r>
            <a:r>
              <a:rPr lang="ru-RU" sz="23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лиц (НДФЛ);</a:t>
            </a:r>
          </a:p>
          <a:p>
            <a:pPr algn="ctr" eaLnBrk="1" hangingPunct="1">
              <a:defRPr/>
            </a:pPr>
            <a:endParaRPr lang="ru-RU" sz="2300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2300" dirty="0">
                <a:solidFill>
                  <a:schemeClr val="tx2"/>
                </a:solidFill>
                <a:latin typeface="Segoe UI Light" panose="020B0502040204020203" pitchFamily="34" charset="0"/>
              </a:rPr>
              <a:t>2. налога, </a:t>
            </a:r>
            <a:r>
              <a:rPr lang="ru-RU" sz="23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взимаемого в связи с применением </a:t>
            </a:r>
            <a:endParaRPr lang="ru-RU" sz="2300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2300" dirty="0">
                <a:solidFill>
                  <a:schemeClr val="tx2"/>
                </a:solidFill>
                <a:latin typeface="Segoe UI Light" panose="020B0502040204020203" pitchFamily="34" charset="0"/>
              </a:rPr>
              <a:t>упрощенной системы налогообложения; </a:t>
            </a:r>
            <a:endParaRPr lang="ru-RU" sz="2300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sz="2300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2300" dirty="0">
                <a:solidFill>
                  <a:schemeClr val="tx2"/>
                </a:solidFill>
                <a:latin typeface="Segoe UI Light" panose="020B0502040204020203" pitchFamily="34" charset="0"/>
              </a:rPr>
              <a:t>3. </a:t>
            </a:r>
            <a:r>
              <a:rPr lang="ru-RU" sz="23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налога, взимаемого в связи с применением </a:t>
            </a:r>
          </a:p>
          <a:p>
            <a:pPr algn="ctr" eaLnBrk="1" hangingPunct="1">
              <a:defRPr/>
            </a:pPr>
            <a:r>
              <a:rPr lang="ru-RU" sz="23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патентной </a:t>
            </a:r>
            <a:r>
              <a:rPr lang="ru-RU" sz="2300" dirty="0">
                <a:solidFill>
                  <a:schemeClr val="tx2"/>
                </a:solidFill>
                <a:latin typeface="Segoe UI Light" panose="020B0502040204020203" pitchFamily="34" charset="0"/>
              </a:rPr>
              <a:t>системы налогообложения</a:t>
            </a:r>
            <a:r>
              <a:rPr lang="ru-RU" sz="23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;</a:t>
            </a:r>
          </a:p>
          <a:p>
            <a:pPr algn="ctr" eaLnBrk="1" hangingPunct="1">
              <a:defRPr/>
            </a:pPr>
            <a:endParaRPr lang="ru-RU" sz="2300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23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4. </a:t>
            </a:r>
            <a:r>
              <a:rPr lang="ru-RU" sz="2300" dirty="0">
                <a:solidFill>
                  <a:schemeClr val="tx2"/>
                </a:solidFill>
                <a:latin typeface="Segoe UI Light" panose="020B0502040204020203" pitchFamily="34" charset="0"/>
              </a:rPr>
              <a:t>единого сельскохозяйственного </a:t>
            </a:r>
            <a:r>
              <a:rPr lang="ru-RU" sz="23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налога;</a:t>
            </a:r>
          </a:p>
          <a:p>
            <a:pPr algn="ctr" eaLnBrk="1" hangingPunct="1">
              <a:defRPr/>
            </a:pPr>
            <a:r>
              <a:rPr lang="ru-RU" sz="23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endParaRPr lang="ru-RU" sz="2300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23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5. </a:t>
            </a:r>
            <a:r>
              <a:rPr lang="ru-RU" sz="2300" dirty="0">
                <a:solidFill>
                  <a:schemeClr val="tx2"/>
                </a:solidFill>
                <a:latin typeface="Segoe UI Light" panose="020B0502040204020203" pitchFamily="34" charset="0"/>
              </a:rPr>
              <a:t>акцизов, </a:t>
            </a:r>
            <a:r>
              <a:rPr lang="ru-RU" sz="23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а </a:t>
            </a:r>
            <a:r>
              <a:rPr lang="ru-RU" sz="2300" dirty="0">
                <a:solidFill>
                  <a:schemeClr val="tx2"/>
                </a:solidFill>
                <a:latin typeface="Segoe UI Light" panose="020B0502040204020203" pitchFamily="34" charset="0"/>
              </a:rPr>
              <a:t>также пеней и штрафов по налогам.</a:t>
            </a:r>
          </a:p>
        </p:txBody>
      </p:sp>
      <p:sp>
        <p:nvSpPr>
          <p:cNvPr id="20488" name="AutoShape 29"/>
          <p:cNvSpPr>
            <a:spLocks noChangeArrowheads="1"/>
          </p:cNvSpPr>
          <p:nvPr/>
        </p:nvSpPr>
        <p:spPr bwMode="auto">
          <a:xfrm>
            <a:off x="4076700" y="1348349"/>
            <a:ext cx="914400" cy="457200"/>
          </a:xfrm>
          <a:prstGeom prst="downArrow">
            <a:avLst>
              <a:gd name="adj1" fmla="val 50000"/>
              <a:gd name="adj2" fmla="val 35417"/>
            </a:avLst>
          </a:prstGeom>
          <a:solidFill>
            <a:srgbClr val="DED4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 dirty="0">
              <a:latin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96100" y="6440021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3410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2150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21510" name="AutoShape 11"/>
          <p:cNvSpPr>
            <a:spLocks noChangeArrowheads="1"/>
          </p:cNvSpPr>
          <p:nvPr/>
        </p:nvSpPr>
        <p:spPr bwMode="auto">
          <a:xfrm>
            <a:off x="228600" y="609600"/>
            <a:ext cx="8686800" cy="19050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Регулирующие доходы бюджета -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Segoe UI Light" panose="020B0502040204020203" pitchFamily="34" charset="0"/>
              </a:rPr>
              <a:t>это доходы, по которым устанавливаются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Segoe UI Light" panose="020B0502040204020203" pitchFamily="34" charset="0"/>
              </a:rPr>
              <a:t>нормативы отчислений в процентах в бюджет района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Segoe UI Light" panose="020B0502040204020203" pitchFamily="34" charset="0"/>
              </a:rPr>
              <a:t>на очередной финансовый год или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Segoe UI Light" panose="020B0502040204020203" pitchFamily="34" charset="0"/>
              </a:rPr>
              <a:t>на долговременной основе</a:t>
            </a:r>
          </a:p>
        </p:txBody>
      </p:sp>
      <p:sp>
        <p:nvSpPr>
          <p:cNvPr id="33799" name="AutoShape 11"/>
          <p:cNvSpPr>
            <a:spLocks noChangeArrowheads="1"/>
          </p:cNvSpPr>
          <p:nvPr/>
        </p:nvSpPr>
        <p:spPr bwMode="auto">
          <a:xfrm>
            <a:off x="457200" y="2971800"/>
            <a:ext cx="6096000" cy="914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25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2500" dirty="0">
                <a:latin typeface="Segoe UI Light" panose="020B0502040204020203" pitchFamily="34" charset="0"/>
                <a:cs typeface="Segoe UI Light" panose="020B0502040204020203" pitchFamily="34" charset="0"/>
              </a:rPr>
              <a:t>Налог на доходы физических </a:t>
            </a:r>
            <a:r>
              <a:rPr lang="ru-RU" sz="25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лиц (НДФЛ)</a:t>
            </a:r>
            <a:endParaRPr lang="ru-RU" sz="25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>
              <a:defRPr/>
            </a:pPr>
            <a:endParaRPr lang="ru-RU" sz="2500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3800" name="AutoShape 11"/>
          <p:cNvSpPr>
            <a:spLocks noChangeArrowheads="1"/>
          </p:cNvSpPr>
          <p:nvPr/>
        </p:nvSpPr>
        <p:spPr bwMode="auto">
          <a:xfrm>
            <a:off x="1447800" y="4191000"/>
            <a:ext cx="6096000" cy="914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dirty="0">
                <a:latin typeface="Segoe UI Light" panose="020B0502040204020203" pitchFamily="34" charset="0"/>
                <a:cs typeface="Segoe UI Light" panose="020B0502040204020203" pitchFamily="34" charset="0"/>
              </a:rPr>
              <a:t>Налог при упрощенной системе </a:t>
            </a:r>
          </a:p>
          <a:p>
            <a:pPr algn="ctr" eaLnBrk="1" hangingPunct="1">
              <a:defRPr/>
            </a:pPr>
            <a:r>
              <a:rPr lang="ru-RU" sz="2500" dirty="0">
                <a:latin typeface="Segoe UI Light" panose="020B0502040204020203" pitchFamily="34" charset="0"/>
                <a:cs typeface="Segoe UI Light" panose="020B0502040204020203" pitchFamily="34" charset="0"/>
              </a:rPr>
              <a:t>налогообложения</a:t>
            </a:r>
          </a:p>
        </p:txBody>
      </p:sp>
      <p:sp>
        <p:nvSpPr>
          <p:cNvPr id="33801" name="AutoShape 11"/>
          <p:cNvSpPr>
            <a:spLocks noChangeArrowheads="1"/>
          </p:cNvSpPr>
          <p:nvPr/>
        </p:nvSpPr>
        <p:spPr bwMode="auto">
          <a:xfrm>
            <a:off x="2209800" y="5410200"/>
            <a:ext cx="6324600" cy="7620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25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2500" dirty="0">
                <a:latin typeface="Segoe UI Light" panose="020B0502040204020203" pitchFamily="34" charset="0"/>
                <a:cs typeface="Segoe UI Light" panose="020B0502040204020203" pitchFamily="34" charset="0"/>
              </a:rPr>
              <a:t>Единый сельскохозяйственный налог</a:t>
            </a:r>
          </a:p>
          <a:p>
            <a:pPr algn="ctr">
              <a:defRPr/>
            </a:pPr>
            <a:endParaRPr lang="ru-RU" sz="2500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372225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9619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2253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1031" name="AutoShape 11"/>
          <p:cNvSpPr>
            <a:spLocks noChangeArrowheads="1"/>
          </p:cNvSpPr>
          <p:nvPr/>
        </p:nvSpPr>
        <p:spPr bwMode="auto">
          <a:xfrm>
            <a:off x="228600" y="2238375"/>
            <a:ext cx="8610600" cy="44831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ru-RU" altLang="ru-RU" b="1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Нормативы </a:t>
            </a:r>
            <a:r>
              <a:rPr lang="ru-RU" altLang="ru-RU" b="1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(%) отчислений налоговых </a:t>
            </a:r>
            <a:r>
              <a:rPr lang="ru-RU" altLang="ru-RU" b="1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доходов в </a:t>
            </a:r>
            <a:r>
              <a:rPr lang="ru-RU" altLang="ru-RU" b="1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бюджет </a:t>
            </a:r>
            <a:endParaRPr lang="ru-RU" altLang="ru-RU" b="1" dirty="0" smtClean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/>
            <a:r>
              <a:rPr lang="ru-RU" altLang="ru-RU" b="1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Курского </a:t>
            </a:r>
            <a:r>
              <a:rPr lang="ru-RU" altLang="ru-RU" b="1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района Курской области </a:t>
            </a:r>
            <a:r>
              <a:rPr lang="ru-RU" altLang="ru-RU" b="1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 </a:t>
            </a:r>
            <a:r>
              <a:rPr lang="ru-RU" altLang="ru-RU" b="1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общей суммы уплаченного </a:t>
            </a:r>
            <a:r>
              <a:rPr lang="ru-RU" altLang="ru-RU" b="1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налога</a:t>
            </a:r>
          </a:p>
          <a:p>
            <a:pPr algn="ctr" eaLnBrk="1" hangingPunct="1"/>
            <a:endParaRPr lang="ru-RU" altLang="ru-RU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 eaLnBrk="1" hangingPunct="1">
              <a:buFontTx/>
              <a:buAutoNum type="arabicPeriod"/>
              <a:defRPr/>
            </a:pPr>
            <a:r>
              <a:rPr lang="ru-RU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Доходы </a:t>
            </a:r>
            <a:r>
              <a:rPr lang="ru-RU" b="1" dirty="0">
                <a:solidFill>
                  <a:schemeClr val="tx2"/>
                </a:solidFill>
                <a:latin typeface="Segoe UI Light" panose="020B0502040204020203" pitchFamily="34" charset="0"/>
              </a:rPr>
              <a:t>от уплаты налога на доходы физических лиц: </a:t>
            </a:r>
          </a:p>
          <a:p>
            <a:pPr marL="342900" indent="-342900"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2025 </a:t>
            </a:r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</a:rPr>
              <a:t>г. – </a:t>
            </a:r>
            <a:r>
              <a:rPr lang="ru-RU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24,6 %, 2026 </a:t>
            </a:r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</a:rPr>
              <a:t>г</a:t>
            </a:r>
            <a:r>
              <a:rPr lang="ru-RU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.- 25,0 %, 2027 </a:t>
            </a:r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</a:rPr>
              <a:t>г. – 2</a:t>
            </a:r>
            <a:r>
              <a:rPr lang="ru-RU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5,51 %;</a:t>
            </a:r>
          </a:p>
          <a:p>
            <a:pPr marL="342900" indent="-342900"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для доходов свыше 5 млн. </a:t>
            </a:r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</a:rPr>
              <a:t>руб</a:t>
            </a:r>
            <a:r>
              <a:rPr lang="ru-RU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.:</a:t>
            </a:r>
          </a:p>
          <a:p>
            <a:pPr marL="342900" indent="-342900"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2025 </a:t>
            </a:r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</a:rPr>
              <a:t>г. </a:t>
            </a:r>
            <a:r>
              <a:rPr lang="ru-RU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– 21,09 %, 2026 </a:t>
            </a:r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</a:rPr>
              <a:t>г.- </a:t>
            </a:r>
            <a:r>
              <a:rPr lang="ru-RU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21,44 %, 2027 </a:t>
            </a:r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</a:rPr>
              <a:t>г. – </a:t>
            </a:r>
            <a:r>
              <a:rPr lang="ru-RU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21,88%.</a:t>
            </a:r>
            <a:endParaRPr lang="ru-RU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marL="342900" indent="-342900" algn="ctr" eaLnBrk="1" hangingPunct="1">
              <a:defRPr/>
            </a:pPr>
            <a:r>
              <a:rPr lang="ru-RU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</a:t>
            </a:r>
            <a:r>
              <a:rPr lang="ru-RU" b="1" dirty="0">
                <a:solidFill>
                  <a:schemeClr val="tx2"/>
                </a:solidFill>
                <a:latin typeface="Segoe UI Light" panose="020B0502040204020203" pitchFamily="34" charset="0"/>
              </a:rPr>
              <a:t>. Доходы от уплаты налога при применении </a:t>
            </a:r>
            <a:r>
              <a:rPr lang="ru-RU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упрощенной </a:t>
            </a:r>
          </a:p>
          <a:p>
            <a:pPr marL="342900" indent="-342900" algn="ctr" eaLnBrk="1" hangingPunct="1">
              <a:defRPr/>
            </a:pPr>
            <a:r>
              <a:rPr lang="ru-RU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системы </a:t>
            </a:r>
            <a:r>
              <a:rPr lang="ru-RU" b="1" dirty="0">
                <a:solidFill>
                  <a:schemeClr val="tx2"/>
                </a:solidFill>
                <a:latin typeface="Segoe UI Light" panose="020B0502040204020203" pitchFamily="34" charset="0"/>
              </a:rPr>
              <a:t>налогообложения:</a:t>
            </a:r>
          </a:p>
          <a:p>
            <a:pPr marL="342900" indent="-342900" algn="ctr" eaLnBrk="1" hangingPunct="1">
              <a:defRPr/>
            </a:pPr>
            <a:r>
              <a:rPr lang="ru-RU" b="1" dirty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2025 </a:t>
            </a:r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</a:rPr>
              <a:t>г. – </a:t>
            </a:r>
            <a:r>
              <a:rPr lang="ru-RU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7%, 2026 </a:t>
            </a:r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</a:rPr>
              <a:t>г.- 7%, </a:t>
            </a:r>
            <a:r>
              <a:rPr lang="ru-RU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2027 </a:t>
            </a:r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</a:rPr>
              <a:t>г. – 7%.</a:t>
            </a:r>
          </a:p>
          <a:p>
            <a:pPr marL="342900" indent="-342900" algn="ctr" eaLnBrk="1" hangingPunct="1">
              <a:defRPr/>
            </a:pPr>
            <a:r>
              <a:rPr lang="ru-RU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3</a:t>
            </a:r>
            <a:r>
              <a:rPr lang="ru-RU" b="1" dirty="0">
                <a:solidFill>
                  <a:schemeClr val="tx2"/>
                </a:solidFill>
                <a:latin typeface="Segoe UI Light" panose="020B0502040204020203" pitchFamily="34" charset="0"/>
              </a:rPr>
              <a:t>. Доходы от уплаты</a:t>
            </a:r>
            <a:r>
              <a:rPr lang="ru-RU" b="1" dirty="0">
                <a:latin typeface="Segoe UI Light" panose="020B0502040204020203" pitchFamily="34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Segoe UI Light" panose="020B0502040204020203" pitchFamily="34" charset="0"/>
              </a:rPr>
              <a:t>патентной системы налогообложения: </a:t>
            </a:r>
          </a:p>
          <a:p>
            <a:pPr marL="342900" indent="-342900"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2025 </a:t>
            </a:r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</a:rPr>
              <a:t>г. – 100%, </a:t>
            </a:r>
            <a:r>
              <a:rPr lang="ru-RU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2026 </a:t>
            </a:r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</a:rPr>
              <a:t>г.- 100%, </a:t>
            </a:r>
            <a:r>
              <a:rPr lang="ru-RU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2027 </a:t>
            </a:r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</a:rPr>
              <a:t>г. – 100%. </a:t>
            </a:r>
          </a:p>
          <a:p>
            <a:pPr marL="342900" indent="-342900" algn="ctr" eaLnBrk="1" hangingPunct="1">
              <a:defRPr/>
            </a:pPr>
            <a:r>
              <a:rPr lang="ru-RU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4</a:t>
            </a:r>
            <a:r>
              <a:rPr lang="ru-RU" b="1" dirty="0">
                <a:solidFill>
                  <a:schemeClr val="tx2"/>
                </a:solidFill>
                <a:latin typeface="Segoe UI Light" panose="020B0502040204020203" pitchFamily="34" charset="0"/>
              </a:rPr>
              <a:t>. Доходы от уплаты</a:t>
            </a:r>
            <a:r>
              <a:rPr lang="ru-RU" b="1" dirty="0">
                <a:latin typeface="Segoe UI Light" panose="020B0502040204020203" pitchFamily="34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Segoe UI Light" panose="020B0502040204020203" pitchFamily="34" charset="0"/>
              </a:rPr>
              <a:t>единого сельскохозяйственного налога:  </a:t>
            </a:r>
          </a:p>
          <a:p>
            <a:pPr marL="342900" indent="-342900"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2025 </a:t>
            </a:r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</a:rPr>
              <a:t>г. – 50%, </a:t>
            </a:r>
            <a:r>
              <a:rPr lang="ru-RU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2026 </a:t>
            </a:r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</a:rPr>
              <a:t>г.- 50%, </a:t>
            </a:r>
            <a:r>
              <a:rPr lang="ru-RU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2027 </a:t>
            </a:r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</a:rPr>
              <a:t>г. – 50%.</a:t>
            </a:r>
          </a:p>
          <a:p>
            <a:pPr marL="342900" indent="-342900" algn="ctr" eaLnBrk="1" hangingPunct="1">
              <a:defRPr/>
            </a:pPr>
            <a:r>
              <a:rPr lang="ru-RU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5</a:t>
            </a:r>
            <a:r>
              <a:rPr lang="ru-RU" b="1" dirty="0">
                <a:solidFill>
                  <a:schemeClr val="tx2"/>
                </a:solidFill>
                <a:latin typeface="Segoe UI Light" panose="020B0502040204020203" pitchFamily="34" charset="0"/>
              </a:rPr>
              <a:t>. Акцизы: </a:t>
            </a:r>
            <a:r>
              <a:rPr lang="ru-RU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2025 </a:t>
            </a:r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</a:rPr>
              <a:t>г. – </a:t>
            </a:r>
            <a:r>
              <a:rPr lang="ru-RU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0,7774 %, 2026 </a:t>
            </a:r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</a:rPr>
              <a:t>г.- </a:t>
            </a:r>
            <a:r>
              <a:rPr lang="ru-RU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0,7774 %, 2027 </a:t>
            </a:r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</a:rPr>
              <a:t>г. – </a:t>
            </a:r>
            <a:r>
              <a:rPr lang="ru-RU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0,7774 %.</a:t>
            </a:r>
            <a:endParaRPr lang="ru-RU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marL="342900" indent="-342900" algn="ctr" eaLnBrk="1" hangingPunct="1">
              <a:buFontTx/>
              <a:buAutoNum type="arabicPeriod"/>
              <a:defRPr/>
            </a:pPr>
            <a:endParaRPr lang="ru-RU" sz="14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22535" name="AutoShape 11"/>
          <p:cNvSpPr>
            <a:spLocks noChangeArrowheads="1"/>
          </p:cNvSpPr>
          <p:nvPr/>
        </p:nvSpPr>
        <p:spPr bwMode="auto">
          <a:xfrm>
            <a:off x="304800" y="152400"/>
            <a:ext cx="8382000" cy="1933575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Сколько мы платим налогов в местный бюджет?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Какая часть уплаченного налога поступает в бюджет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Курского района Курской области?</a:t>
            </a:r>
          </a:p>
        </p:txBody>
      </p:sp>
      <p:sp>
        <p:nvSpPr>
          <p:cNvPr id="22536" name="Rectangle 17"/>
          <p:cNvSpPr>
            <a:spLocks noChangeArrowheads="1"/>
          </p:cNvSpPr>
          <p:nvPr/>
        </p:nvSpPr>
        <p:spPr bwMode="auto">
          <a:xfrm>
            <a:off x="0" y="19013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Segoe UI Light" panose="020B0502040204020203" pitchFamily="34" charset="0"/>
            </a:endParaRPr>
          </a:p>
        </p:txBody>
      </p:sp>
      <p:sp>
        <p:nvSpPr>
          <p:cNvPr id="22537" name="Rectangle 19"/>
          <p:cNvSpPr>
            <a:spLocks noChangeArrowheads="1"/>
          </p:cNvSpPr>
          <p:nvPr/>
        </p:nvSpPr>
        <p:spPr bwMode="auto">
          <a:xfrm>
            <a:off x="0" y="19013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Segoe UI Light" panose="020B0502040204020203" pitchFamily="34" charset="0"/>
            </a:endParaRPr>
          </a:p>
        </p:txBody>
      </p:sp>
      <p:sp>
        <p:nvSpPr>
          <p:cNvPr id="22538" name="Rectangle 21"/>
          <p:cNvSpPr>
            <a:spLocks noChangeArrowheads="1"/>
          </p:cNvSpPr>
          <p:nvPr/>
        </p:nvSpPr>
        <p:spPr bwMode="auto">
          <a:xfrm>
            <a:off x="0" y="19013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Segoe UI Light" panose="020B0502040204020203" pitchFamily="34" charset="0"/>
            </a:endParaRPr>
          </a:p>
        </p:txBody>
      </p:sp>
      <p:sp>
        <p:nvSpPr>
          <p:cNvPr id="22539" name="Rectangle 23"/>
          <p:cNvSpPr>
            <a:spLocks noChangeArrowheads="1"/>
          </p:cNvSpPr>
          <p:nvPr/>
        </p:nvSpPr>
        <p:spPr bwMode="auto">
          <a:xfrm>
            <a:off x="0" y="19013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8000" y="6379696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5690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2355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36870" name="AutoShape 11"/>
          <p:cNvSpPr>
            <a:spLocks noChangeArrowheads="1"/>
          </p:cNvSpPr>
          <p:nvPr/>
        </p:nvSpPr>
        <p:spPr bwMode="auto">
          <a:xfrm>
            <a:off x="76200" y="1066800"/>
            <a:ext cx="8915400" cy="56388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buFontTx/>
              <a:buAutoNum type="arabicPeriod"/>
              <a:defRPr/>
            </a:pPr>
            <a:r>
              <a:rPr lang="ru-RU" sz="1900" b="1" u="sng" dirty="0">
                <a:solidFill>
                  <a:schemeClr val="tx2"/>
                </a:solidFill>
                <a:latin typeface="Segoe UI Light" panose="020B0502040204020203" pitchFamily="34" charset="0"/>
              </a:rPr>
              <a:t>Доходы от использования и продажи </a:t>
            </a:r>
            <a:r>
              <a:rPr lang="ru-RU" sz="1900" b="1" u="sng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муниципального имущества</a:t>
            </a:r>
            <a:r>
              <a:rPr lang="ru-RU" sz="1500" u="sng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15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поступают 100% в бюджет района от уплаченной суммы;</a:t>
            </a:r>
          </a:p>
          <a:p>
            <a:pPr algn="ctr" eaLnBrk="1" hangingPunct="1">
              <a:defRPr/>
            </a:pPr>
            <a:endParaRPr lang="ru-RU" sz="1500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marL="342900" indent="-342900" algn="ctr" eaLnBrk="1" hangingPunct="1">
              <a:defRPr/>
            </a:pPr>
            <a:r>
              <a:rPr lang="ru-RU" sz="1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</a:t>
            </a:r>
            <a:r>
              <a:rPr lang="ru-RU" sz="1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. </a:t>
            </a:r>
            <a:r>
              <a:rPr lang="ru-RU" sz="1900" b="1" u="sng" dirty="0">
                <a:latin typeface="Segoe UI Light" panose="020B0502040204020203" pitchFamily="34" charset="0"/>
              </a:rPr>
              <a:t>Доходы от передачи в аренду и продажи земельных участков</a:t>
            </a:r>
            <a:r>
              <a:rPr lang="ru-RU" sz="1500" dirty="0">
                <a:latin typeface="Segoe UI Light" panose="020B0502040204020203" pitchFamily="34" charset="0"/>
              </a:rPr>
              <a:t>, </a:t>
            </a:r>
          </a:p>
          <a:p>
            <a:pPr marL="342900" indent="-342900" algn="ctr" eaLnBrk="1" hangingPunct="1">
              <a:defRPr/>
            </a:pPr>
            <a:r>
              <a:rPr lang="ru-RU" sz="1500" dirty="0">
                <a:latin typeface="Segoe UI Light" panose="020B0502040204020203" pitchFamily="34" charset="0"/>
              </a:rPr>
              <a:t>государственная собственность на которые </a:t>
            </a:r>
            <a:r>
              <a:rPr lang="ru-RU" sz="1500" dirty="0" smtClean="0">
                <a:latin typeface="Segoe UI Light" panose="020B0502040204020203" pitchFamily="34" charset="0"/>
              </a:rPr>
              <a:t>не </a:t>
            </a:r>
            <a:r>
              <a:rPr lang="ru-RU" sz="1500" dirty="0">
                <a:latin typeface="Segoe UI Light" panose="020B0502040204020203" pitchFamily="34" charset="0"/>
              </a:rPr>
              <a:t>разграничена и которые расположены </a:t>
            </a:r>
            <a:r>
              <a:rPr lang="ru-RU" sz="1500" dirty="0" smtClean="0">
                <a:latin typeface="Segoe UI Light" panose="020B0502040204020203" pitchFamily="34" charset="0"/>
              </a:rPr>
              <a:t>в</a:t>
            </a:r>
          </a:p>
          <a:p>
            <a:pPr marL="342900" indent="-342900" algn="ctr" eaLnBrk="1" hangingPunct="1">
              <a:defRPr/>
            </a:pPr>
            <a:r>
              <a:rPr lang="ru-RU" sz="1500" dirty="0" smtClean="0">
                <a:latin typeface="Segoe UI Light" panose="020B0502040204020203" pitchFamily="34" charset="0"/>
              </a:rPr>
              <a:t> </a:t>
            </a:r>
            <a:r>
              <a:rPr lang="ru-RU" sz="1500" dirty="0">
                <a:latin typeface="Segoe UI Light" panose="020B0502040204020203" pitchFamily="34" charset="0"/>
              </a:rPr>
              <a:t>границах сельских поселений Курского района, </a:t>
            </a:r>
            <a:r>
              <a:rPr lang="ru-RU" sz="15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поступают </a:t>
            </a:r>
            <a:r>
              <a:rPr lang="ru-RU" sz="1500" dirty="0">
                <a:solidFill>
                  <a:schemeClr val="tx2"/>
                </a:solidFill>
                <a:latin typeface="Segoe UI Light" panose="020B0502040204020203" pitchFamily="34" charset="0"/>
              </a:rPr>
              <a:t>100% в бюджет района </a:t>
            </a:r>
            <a:endParaRPr lang="ru-RU" sz="1500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marL="342900" indent="-342900" algn="ctr" eaLnBrk="1" hangingPunct="1">
              <a:defRPr/>
            </a:pPr>
            <a:r>
              <a:rPr lang="ru-RU" sz="15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от </a:t>
            </a:r>
            <a:r>
              <a:rPr lang="ru-RU" sz="1500" dirty="0">
                <a:solidFill>
                  <a:schemeClr val="tx2"/>
                </a:solidFill>
                <a:latin typeface="Segoe UI Light" panose="020B0502040204020203" pitchFamily="34" charset="0"/>
              </a:rPr>
              <a:t>уплаченной </a:t>
            </a:r>
            <a:r>
              <a:rPr lang="ru-RU" sz="15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суммы</a:t>
            </a:r>
            <a:r>
              <a:rPr lang="ru-RU" sz="1500" dirty="0" smtClean="0">
                <a:latin typeface="Segoe UI Light" panose="020B0502040204020203" pitchFamily="34" charset="0"/>
              </a:rPr>
              <a:t>;</a:t>
            </a:r>
          </a:p>
          <a:p>
            <a:pPr marL="342900" indent="-342900" algn="ctr" eaLnBrk="1" hangingPunct="1">
              <a:defRPr/>
            </a:pPr>
            <a:endParaRPr lang="ru-RU" sz="1500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marL="342900" indent="-342900" algn="ctr" eaLnBrk="1" hangingPunct="1">
              <a:defRPr/>
            </a:pPr>
            <a:r>
              <a:rPr lang="ru-RU" sz="1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3</a:t>
            </a:r>
            <a:r>
              <a:rPr lang="ru-RU" sz="1900" b="1" dirty="0">
                <a:solidFill>
                  <a:schemeClr val="tx2"/>
                </a:solidFill>
                <a:latin typeface="Segoe UI Light" panose="020B0502040204020203" pitchFamily="34" charset="0"/>
              </a:rPr>
              <a:t>. </a:t>
            </a:r>
            <a:r>
              <a:rPr lang="ru-RU" sz="1900" b="1" u="sng" dirty="0">
                <a:solidFill>
                  <a:schemeClr val="tx2"/>
                </a:solidFill>
                <a:latin typeface="Segoe UI Light" panose="020B0502040204020203" pitchFamily="34" charset="0"/>
              </a:rPr>
              <a:t>Платежи в виде штрафов и иных санкций за</a:t>
            </a:r>
            <a:r>
              <a:rPr lang="ru-RU" sz="1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: </a:t>
            </a:r>
          </a:p>
          <a:p>
            <a:pPr marL="342900" indent="-342900" algn="ctr" eaLnBrk="1" hangingPunct="1">
              <a:buFontTx/>
              <a:buChar char="-"/>
              <a:defRPr/>
            </a:pPr>
            <a:r>
              <a:rPr lang="ru-RU" sz="1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нарушение законодательства </a:t>
            </a:r>
            <a:r>
              <a:rPr lang="ru-RU" sz="1500" b="1" dirty="0">
                <a:latin typeface="Segoe UI Light" panose="020B0502040204020203" pitchFamily="34" charset="0"/>
              </a:rPr>
              <a:t>о контрактной системе</a:t>
            </a:r>
            <a:r>
              <a:rPr lang="ru-RU" sz="1500" dirty="0">
                <a:latin typeface="Segoe UI Light" panose="020B0502040204020203" pitchFamily="34" charset="0"/>
              </a:rPr>
              <a:t> в сфере закупок товаров, работ, услуг </a:t>
            </a:r>
          </a:p>
          <a:p>
            <a:pPr marL="342900" indent="-342900" algn="ctr" eaLnBrk="1" hangingPunct="1">
              <a:defRPr/>
            </a:pPr>
            <a:r>
              <a:rPr lang="ru-RU" sz="1500" dirty="0">
                <a:latin typeface="Segoe UI Light" panose="020B0502040204020203" pitchFamily="34" charset="0"/>
              </a:rPr>
              <a:t>для обеспечения  государственных и муниципальных нужд, если закупки </a:t>
            </a:r>
            <a:r>
              <a:rPr lang="ru-RU" sz="1500" dirty="0" smtClean="0">
                <a:latin typeface="Segoe UI Light" panose="020B0502040204020203" pitchFamily="34" charset="0"/>
              </a:rPr>
              <a:t>товаров</a:t>
            </a:r>
            <a:r>
              <a:rPr lang="ru-RU" sz="1500" dirty="0">
                <a:latin typeface="Segoe UI Light" panose="020B0502040204020203" pitchFamily="34" charset="0"/>
              </a:rPr>
              <a:t>, работ, услуг </a:t>
            </a:r>
            <a:endParaRPr lang="ru-RU" sz="1500" dirty="0" smtClean="0">
              <a:latin typeface="Segoe UI Light" panose="020B0502040204020203" pitchFamily="34" charset="0"/>
            </a:endParaRPr>
          </a:p>
          <a:p>
            <a:pPr marL="342900" indent="-342900" algn="ctr" eaLnBrk="1" hangingPunct="1">
              <a:defRPr/>
            </a:pPr>
            <a:r>
              <a:rPr lang="ru-RU" sz="1500" dirty="0" smtClean="0">
                <a:latin typeface="Segoe UI Light" panose="020B0502040204020203" pitchFamily="34" charset="0"/>
              </a:rPr>
              <a:t>осуществлялись </a:t>
            </a:r>
            <a:r>
              <a:rPr lang="ru-RU" sz="1500" dirty="0">
                <a:latin typeface="Segoe UI Light" panose="020B0502040204020203" pitchFamily="34" charset="0"/>
              </a:rPr>
              <a:t>муниципальным заказчиком, </a:t>
            </a:r>
            <a:r>
              <a:rPr lang="ru-RU" sz="1500" dirty="0" smtClean="0">
                <a:latin typeface="Segoe UI Light" panose="020B0502040204020203" pitchFamily="34" charset="0"/>
              </a:rPr>
              <a:t>действующим </a:t>
            </a:r>
            <a:r>
              <a:rPr lang="ru-RU" sz="1500" dirty="0">
                <a:latin typeface="Segoe UI Light" panose="020B0502040204020203" pitchFamily="34" charset="0"/>
              </a:rPr>
              <a:t>от имени муниципального района, </a:t>
            </a:r>
            <a:endParaRPr lang="ru-RU" sz="1500" dirty="0" smtClean="0">
              <a:latin typeface="Segoe UI Light" panose="020B0502040204020203" pitchFamily="34" charset="0"/>
            </a:endParaRPr>
          </a:p>
          <a:p>
            <a:pPr marL="342900" indent="-342900" algn="ctr" eaLnBrk="1" hangingPunct="1">
              <a:defRPr/>
            </a:pPr>
            <a:r>
              <a:rPr lang="ru-RU" sz="1500" dirty="0" smtClean="0">
                <a:latin typeface="Segoe UI Light" panose="020B0502040204020203" pitchFamily="34" charset="0"/>
              </a:rPr>
              <a:t>в </a:t>
            </a:r>
            <a:r>
              <a:rPr lang="ru-RU" sz="1500" dirty="0">
                <a:latin typeface="Segoe UI Light" panose="020B0502040204020203" pitchFamily="34" charset="0"/>
              </a:rPr>
              <a:t>бюджет Курского района </a:t>
            </a:r>
            <a:r>
              <a:rPr lang="ru-RU" sz="15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поступают </a:t>
            </a:r>
            <a:r>
              <a:rPr lang="ru-RU" sz="1500" dirty="0">
                <a:solidFill>
                  <a:schemeClr val="tx2"/>
                </a:solidFill>
                <a:latin typeface="Segoe UI Light" panose="020B0502040204020203" pitchFamily="34" charset="0"/>
              </a:rPr>
              <a:t>100% </a:t>
            </a:r>
            <a:r>
              <a:rPr lang="ru-RU" sz="15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от </a:t>
            </a:r>
            <a:r>
              <a:rPr lang="ru-RU" sz="1500" dirty="0">
                <a:solidFill>
                  <a:schemeClr val="tx2"/>
                </a:solidFill>
                <a:latin typeface="Segoe UI Light" panose="020B0502040204020203" pitchFamily="34" charset="0"/>
              </a:rPr>
              <a:t>уплаченной </a:t>
            </a:r>
            <a:r>
              <a:rPr lang="ru-RU" sz="15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суммы</a:t>
            </a:r>
            <a:r>
              <a:rPr lang="ru-RU" sz="1500" dirty="0" smtClean="0">
                <a:latin typeface="Segoe UI Light" panose="020B0502040204020203" pitchFamily="34" charset="0"/>
              </a:rPr>
              <a:t>;</a:t>
            </a:r>
            <a:endParaRPr lang="ru-RU" sz="1500" dirty="0">
              <a:latin typeface="Segoe UI Light" panose="020B0502040204020203" pitchFamily="34" charset="0"/>
            </a:endParaRPr>
          </a:p>
          <a:p>
            <a:pPr marL="342900" indent="-342900" algn="ctr" eaLnBrk="1" hangingPunct="1">
              <a:buFontTx/>
              <a:buChar char="-"/>
              <a:defRPr/>
            </a:pPr>
            <a:r>
              <a:rPr lang="ru-RU" sz="1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нарушение законодательства</a:t>
            </a:r>
            <a:r>
              <a:rPr lang="ru-RU" sz="1500" dirty="0">
                <a:latin typeface="Segoe UI Light" panose="020B0502040204020203" pitchFamily="34" charset="0"/>
              </a:rPr>
              <a:t> </a:t>
            </a:r>
            <a:r>
              <a:rPr lang="ru-RU" sz="1500" b="1" dirty="0">
                <a:latin typeface="Segoe UI Light" panose="020B0502040204020203" pitchFamily="34" charset="0"/>
              </a:rPr>
              <a:t>о налогах и </a:t>
            </a:r>
            <a:r>
              <a:rPr lang="ru-RU" sz="1500" b="1" dirty="0" smtClean="0">
                <a:latin typeface="Segoe UI Light" panose="020B0502040204020203" pitchFamily="34" charset="0"/>
              </a:rPr>
              <a:t>сборах </a:t>
            </a:r>
            <a:endParaRPr lang="ru-RU" sz="1500" dirty="0">
              <a:latin typeface="Segoe UI Light" panose="020B0502040204020203" pitchFamily="34" charset="0"/>
            </a:endParaRPr>
          </a:p>
          <a:p>
            <a:pPr marL="342900" indent="-342900" algn="ctr" eaLnBrk="1" hangingPunct="1">
              <a:defRPr/>
            </a:pPr>
            <a:r>
              <a:rPr lang="ru-RU" sz="1500" dirty="0">
                <a:latin typeface="Segoe UI Light" panose="020B0502040204020203" pitchFamily="34" charset="0"/>
              </a:rPr>
              <a:t>за неуплату или несвоевременную уплату налога </a:t>
            </a:r>
            <a:r>
              <a:rPr lang="ru-RU" sz="1500" dirty="0" smtClean="0">
                <a:latin typeface="Segoe UI Light" panose="020B0502040204020203" pitchFamily="34" charset="0"/>
              </a:rPr>
              <a:t>по </a:t>
            </a:r>
            <a:r>
              <a:rPr lang="ru-RU" sz="1500" dirty="0">
                <a:latin typeface="Segoe UI Light" panose="020B0502040204020203" pitchFamily="34" charset="0"/>
              </a:rPr>
              <a:t>нормативу отчислений</a:t>
            </a:r>
            <a:r>
              <a:rPr lang="en-US" sz="1500" dirty="0">
                <a:latin typeface="Segoe UI Light" panose="020B0502040204020203" pitchFamily="34" charset="0"/>
              </a:rPr>
              <a:t> </a:t>
            </a:r>
            <a:r>
              <a:rPr lang="ru-RU" sz="1500" dirty="0">
                <a:latin typeface="Segoe UI Light" panose="020B0502040204020203" pitchFamily="34" charset="0"/>
              </a:rPr>
              <a:t>соответствующего налога;</a:t>
            </a:r>
          </a:p>
          <a:p>
            <a:pPr marL="342900" indent="-342900" algn="ctr" eaLnBrk="1" hangingPunct="1">
              <a:defRPr/>
            </a:pPr>
            <a:r>
              <a:rPr lang="ru-RU" sz="1500" dirty="0">
                <a:latin typeface="Segoe UI Light" panose="020B0502040204020203" pitchFamily="34" charset="0"/>
              </a:rPr>
              <a:t> - </a:t>
            </a:r>
            <a:r>
              <a:rPr lang="ru-RU" sz="1500" b="1" dirty="0">
                <a:latin typeface="Segoe UI Light" panose="020B0502040204020203" pitchFamily="34" charset="0"/>
              </a:rPr>
              <a:t>за административные правонарушения в сфере уплаты налогов и </a:t>
            </a:r>
            <a:r>
              <a:rPr lang="ru-RU" sz="1500" b="1" dirty="0" smtClean="0">
                <a:latin typeface="Segoe UI Light" panose="020B0502040204020203" pitchFamily="34" charset="0"/>
              </a:rPr>
              <a:t>сборов - </a:t>
            </a:r>
            <a:r>
              <a:rPr lang="ru-RU" sz="1500" dirty="0" smtClean="0">
                <a:latin typeface="Segoe UI Light" panose="020B0502040204020203" pitchFamily="34" charset="0"/>
              </a:rPr>
              <a:t>50% от уплаченной суммы;</a:t>
            </a:r>
            <a:endParaRPr lang="ru-RU" sz="1500" dirty="0">
              <a:latin typeface="Segoe UI Light" panose="020B0502040204020203" pitchFamily="34" charset="0"/>
            </a:endParaRPr>
          </a:p>
          <a:p>
            <a:pPr marL="342900" indent="-342900" algn="ctr" eaLnBrk="1" hangingPunct="1">
              <a:buFontTx/>
              <a:buChar char="-"/>
              <a:defRPr/>
            </a:pPr>
            <a:r>
              <a:rPr lang="ru-RU" sz="1500" b="1" dirty="0">
                <a:latin typeface="Segoe UI Light" panose="020B0502040204020203" pitchFamily="34" charset="0"/>
              </a:rPr>
              <a:t>за нарушение бюджетного </a:t>
            </a:r>
            <a:r>
              <a:rPr lang="ru-RU" sz="1500" b="1" dirty="0" smtClean="0">
                <a:latin typeface="Segoe UI Light" panose="020B0502040204020203" pitchFamily="34" charset="0"/>
              </a:rPr>
              <a:t>законодательства </a:t>
            </a:r>
            <a:r>
              <a:rPr lang="ru-RU" sz="1500" b="1" dirty="0">
                <a:latin typeface="Segoe UI Light" panose="020B0502040204020203" pitchFamily="34" charset="0"/>
              </a:rPr>
              <a:t>РФ</a:t>
            </a:r>
            <a:r>
              <a:rPr lang="ru-RU" sz="1500" dirty="0">
                <a:latin typeface="Segoe UI Light" panose="020B0502040204020203" pitchFamily="34" charset="0"/>
              </a:rPr>
              <a:t> </a:t>
            </a:r>
            <a:r>
              <a:rPr lang="ru-RU" sz="1500" dirty="0" smtClean="0">
                <a:latin typeface="Segoe UI Light" panose="020B0502040204020203" pitchFamily="34" charset="0"/>
              </a:rPr>
              <a:t> - 100 % от уплаченной суммы;</a:t>
            </a:r>
            <a:endParaRPr lang="ru-RU" sz="1500" dirty="0">
              <a:latin typeface="Segoe UI Light" panose="020B0502040204020203" pitchFamily="34" charset="0"/>
            </a:endParaRPr>
          </a:p>
          <a:p>
            <a:pPr marL="342900" indent="-342900" algn="ctr" eaLnBrk="1" hangingPunct="1">
              <a:buFontTx/>
              <a:buChar char="-"/>
              <a:defRPr/>
            </a:pPr>
            <a:r>
              <a:rPr lang="ru-RU" sz="1500" b="1" dirty="0">
                <a:latin typeface="Segoe UI Light" panose="020B0502040204020203" pitchFamily="34" charset="0"/>
              </a:rPr>
              <a:t>за несоблюдение муниципальных правовых актов Курского района Курской области</a:t>
            </a:r>
            <a:r>
              <a:rPr lang="ru-RU" sz="1500" dirty="0">
                <a:latin typeface="Segoe UI Light" panose="020B0502040204020203" pitchFamily="34" charset="0"/>
              </a:rPr>
              <a:t> </a:t>
            </a:r>
            <a:r>
              <a:rPr lang="ru-RU" sz="1500" dirty="0" smtClean="0">
                <a:latin typeface="Segoe UI Light" panose="020B0502040204020203" pitchFamily="34" charset="0"/>
              </a:rPr>
              <a:t>– 100%</a:t>
            </a:r>
          </a:p>
          <a:p>
            <a:pPr algn="ctr" eaLnBrk="1" hangingPunct="1">
              <a:defRPr/>
            </a:pPr>
            <a:r>
              <a:rPr lang="ru-RU" sz="1500" dirty="0" smtClean="0">
                <a:latin typeface="Segoe UI Light" panose="020B0502040204020203" pitchFamily="34" charset="0"/>
              </a:rPr>
              <a:t>от уплаченной суммы;</a:t>
            </a:r>
          </a:p>
          <a:p>
            <a:pPr marL="342900" indent="-342900" algn="ctr" eaLnBrk="1" hangingPunct="1">
              <a:defRPr/>
            </a:pPr>
            <a:endParaRPr lang="ru-RU" sz="15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marL="342900" indent="-342900" algn="ctr" eaLnBrk="1" hangingPunct="1">
              <a:defRPr/>
            </a:pPr>
            <a:r>
              <a:rPr lang="ru-RU" sz="1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4</a:t>
            </a:r>
            <a:r>
              <a:rPr lang="ru-RU" sz="1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. </a:t>
            </a:r>
            <a:r>
              <a:rPr lang="ru-RU" sz="1900" b="1" u="sng" dirty="0">
                <a:latin typeface="Segoe UI Light" panose="020B0502040204020203" pitchFamily="34" charset="0"/>
              </a:rPr>
              <a:t>Плата за негативное воздействие на окружающую среду</a:t>
            </a:r>
            <a:r>
              <a:rPr lang="ru-RU" sz="1900" u="sng" dirty="0">
                <a:latin typeface="Segoe UI Light" panose="020B0502040204020203" pitchFamily="34" charset="0"/>
              </a:rPr>
              <a:t> </a:t>
            </a:r>
            <a:r>
              <a:rPr lang="ru-RU" sz="1500" dirty="0">
                <a:latin typeface="Segoe UI Light" panose="020B0502040204020203" pitchFamily="34" charset="0"/>
              </a:rPr>
              <a:t>по нормативу 60 </a:t>
            </a:r>
            <a:r>
              <a:rPr lang="ru-RU" sz="1500" dirty="0" smtClean="0">
                <a:latin typeface="Segoe UI Light" panose="020B0502040204020203" pitchFamily="34" charset="0"/>
              </a:rPr>
              <a:t>% </a:t>
            </a:r>
          </a:p>
          <a:p>
            <a:pPr marL="342900" indent="-342900" algn="ctr" eaLnBrk="1" hangingPunct="1">
              <a:defRPr/>
            </a:pPr>
            <a:r>
              <a:rPr lang="ru-RU" sz="1500" dirty="0" smtClean="0">
                <a:latin typeface="Segoe UI Light" panose="020B0502040204020203" pitchFamily="34" charset="0"/>
              </a:rPr>
              <a:t>от уплаченной суммы.</a:t>
            </a:r>
            <a:endParaRPr lang="ru-RU" sz="1500" dirty="0">
              <a:latin typeface="Segoe UI Light" panose="020B0502040204020203" pitchFamily="34" charset="0"/>
            </a:endParaRPr>
          </a:p>
          <a:p>
            <a:pPr marL="342900" indent="-342900" algn="ctr" eaLnBrk="1" hangingPunct="1">
              <a:defRPr/>
            </a:pPr>
            <a:endParaRPr lang="ru-RU" sz="15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23559" name="AutoShape 11"/>
          <p:cNvSpPr>
            <a:spLocks noChangeArrowheads="1"/>
          </p:cNvSpPr>
          <p:nvPr/>
        </p:nvSpPr>
        <p:spPr bwMode="auto">
          <a:xfrm>
            <a:off x="838200" y="228600"/>
            <a:ext cx="7696200" cy="7620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Неналоговые доходы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бюджет Курского района Курской области</a:t>
            </a:r>
            <a:endParaRPr lang="ru-RU" altLang="ru-RU" sz="2500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8000" y="6379369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228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2458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24582" name="AutoShape 11"/>
          <p:cNvSpPr>
            <a:spLocks noChangeArrowheads="1"/>
          </p:cNvSpPr>
          <p:nvPr/>
        </p:nvSpPr>
        <p:spPr bwMode="auto">
          <a:xfrm>
            <a:off x="228600" y="533400"/>
            <a:ext cx="8686800" cy="12192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Безвозмездные поступления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</a:t>
            </a:r>
            <a:r>
              <a:rPr lang="ru-RU" altLang="ru-RU" sz="25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бюджет Курского района Курской области</a:t>
            </a:r>
            <a:endParaRPr lang="ru-RU" altLang="ru-RU" sz="2500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7895" name="AutoShape 11"/>
          <p:cNvSpPr>
            <a:spLocks noChangeArrowheads="1"/>
          </p:cNvSpPr>
          <p:nvPr/>
        </p:nvSpPr>
        <p:spPr bwMode="auto">
          <a:xfrm>
            <a:off x="152400" y="2819400"/>
            <a:ext cx="2743200" cy="2971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Дотации</a:t>
            </a:r>
            <a:r>
              <a:rPr lang="ru-RU" sz="22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предоставляются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без определения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конкретной цели ее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использования</a:t>
            </a:r>
            <a:r>
              <a:rPr lang="ru-RU" sz="25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</p:txBody>
      </p:sp>
      <p:sp>
        <p:nvSpPr>
          <p:cNvPr id="37896" name="AutoShape 11"/>
          <p:cNvSpPr>
            <a:spLocks noChangeArrowheads="1"/>
          </p:cNvSpPr>
          <p:nvPr/>
        </p:nvSpPr>
        <p:spPr bwMode="auto">
          <a:xfrm>
            <a:off x="3200400" y="3505200"/>
            <a:ext cx="2743200" cy="2971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Субвенции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предоставляются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финансирование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«переданных»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полномочий</a:t>
            </a:r>
            <a:endParaRPr lang="ru-RU" sz="2500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7897" name="AutoShape 11"/>
          <p:cNvSpPr>
            <a:spLocks noChangeArrowheads="1"/>
          </p:cNvSpPr>
          <p:nvPr/>
        </p:nvSpPr>
        <p:spPr bwMode="auto">
          <a:xfrm>
            <a:off x="6248400" y="2819400"/>
            <a:ext cx="2743200" cy="2971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Субсидии</a:t>
            </a:r>
            <a:r>
              <a:rPr lang="ru-RU" sz="22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предоставляются </a:t>
            </a:r>
          </a:p>
          <a:p>
            <a:pPr algn="ctr" eaLnBrk="1" hangingPunct="1">
              <a:defRPr/>
            </a:pPr>
            <a:r>
              <a:rPr lang="ru-RU" sz="22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целях </a:t>
            </a:r>
            <a:endParaRPr lang="ru-RU" sz="2200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софинансирования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</a:t>
            </a:r>
            <a:r>
              <a:rPr lang="ru-RU" sz="22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асходных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</a:t>
            </a:r>
            <a:r>
              <a:rPr lang="ru-RU" sz="22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бязательств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</a:t>
            </a:r>
            <a:r>
              <a:rPr lang="ru-RU" sz="22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 вопросам </a:t>
            </a:r>
          </a:p>
          <a:p>
            <a:pPr algn="ctr" eaLnBrk="1" hangingPunct="1">
              <a:defRPr/>
            </a:pPr>
            <a:r>
              <a:rPr lang="ru-RU" sz="22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местного значения</a:t>
            </a:r>
          </a:p>
        </p:txBody>
      </p:sp>
      <p:sp>
        <p:nvSpPr>
          <p:cNvPr id="37898" name="AutoShape 29"/>
          <p:cNvSpPr>
            <a:spLocks noChangeArrowheads="1"/>
          </p:cNvSpPr>
          <p:nvPr/>
        </p:nvSpPr>
        <p:spPr bwMode="auto">
          <a:xfrm>
            <a:off x="4038600" y="1981200"/>
            <a:ext cx="1066800" cy="13716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DED4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37899" name="AutoShape 29"/>
          <p:cNvSpPr>
            <a:spLocks noChangeArrowheads="1"/>
          </p:cNvSpPr>
          <p:nvPr/>
        </p:nvSpPr>
        <p:spPr bwMode="auto">
          <a:xfrm>
            <a:off x="1066800" y="1905000"/>
            <a:ext cx="8382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DED4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37900" name="AutoShape 29"/>
          <p:cNvSpPr>
            <a:spLocks noChangeArrowheads="1"/>
          </p:cNvSpPr>
          <p:nvPr/>
        </p:nvSpPr>
        <p:spPr bwMode="auto">
          <a:xfrm>
            <a:off x="7239000" y="1981200"/>
            <a:ext cx="8382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DED4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305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2458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24582" name="AutoShape 11"/>
          <p:cNvSpPr>
            <a:spLocks noChangeArrowheads="1"/>
          </p:cNvSpPr>
          <p:nvPr/>
        </p:nvSpPr>
        <p:spPr bwMode="auto">
          <a:xfrm>
            <a:off x="95251" y="139859"/>
            <a:ext cx="8839200" cy="814627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Кем и как определяется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доля безвозмездных поступлений в местный бюджет? </a:t>
            </a:r>
            <a:endParaRPr lang="ru-RU" altLang="ru-RU" sz="2400" b="1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7895" name="AutoShape 11"/>
          <p:cNvSpPr>
            <a:spLocks noChangeArrowheads="1"/>
          </p:cNvSpPr>
          <p:nvPr/>
        </p:nvSpPr>
        <p:spPr bwMode="auto">
          <a:xfrm>
            <a:off x="370009" y="1052513"/>
            <a:ext cx="2452148" cy="54189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Дотации</a:t>
            </a:r>
            <a:r>
              <a:rPr lang="ru-RU" sz="2200" dirty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</a:p>
        </p:txBody>
      </p:sp>
      <p:sp>
        <p:nvSpPr>
          <p:cNvPr id="37896" name="AutoShape 11"/>
          <p:cNvSpPr>
            <a:spLocks noChangeArrowheads="1"/>
          </p:cNvSpPr>
          <p:nvPr/>
        </p:nvSpPr>
        <p:spPr bwMode="auto">
          <a:xfrm>
            <a:off x="3395868" y="1065332"/>
            <a:ext cx="2615152" cy="537966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Субвенции</a:t>
            </a:r>
            <a:r>
              <a:rPr lang="ru-RU" sz="2200" b="1" dirty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</a:p>
        </p:txBody>
      </p:sp>
      <p:sp>
        <p:nvSpPr>
          <p:cNvPr id="37897" name="AutoShape 11"/>
          <p:cNvSpPr>
            <a:spLocks noChangeArrowheads="1"/>
          </p:cNvSpPr>
          <p:nvPr/>
        </p:nvSpPr>
        <p:spPr bwMode="auto">
          <a:xfrm>
            <a:off x="6553200" y="1058307"/>
            <a:ext cx="2223548" cy="54189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Субсидии</a:t>
            </a:r>
            <a:r>
              <a:rPr lang="ru-RU" sz="2200" dirty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</a:p>
        </p:txBody>
      </p:sp>
      <p:sp>
        <p:nvSpPr>
          <p:cNvPr id="37898" name="AutoShape 29"/>
          <p:cNvSpPr>
            <a:spLocks noChangeArrowheads="1"/>
          </p:cNvSpPr>
          <p:nvPr/>
        </p:nvSpPr>
        <p:spPr bwMode="auto">
          <a:xfrm>
            <a:off x="4361015" y="1535824"/>
            <a:ext cx="762000" cy="427991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37899" name="AutoShape 29"/>
          <p:cNvSpPr>
            <a:spLocks noChangeArrowheads="1"/>
          </p:cNvSpPr>
          <p:nvPr/>
        </p:nvSpPr>
        <p:spPr bwMode="auto">
          <a:xfrm>
            <a:off x="1024130" y="1524000"/>
            <a:ext cx="838200" cy="438231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37900" name="AutoShape 29"/>
          <p:cNvSpPr>
            <a:spLocks noChangeArrowheads="1"/>
          </p:cNvSpPr>
          <p:nvPr/>
        </p:nvSpPr>
        <p:spPr bwMode="auto">
          <a:xfrm>
            <a:off x="7200900" y="1512176"/>
            <a:ext cx="838200" cy="486796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95251" y="2060100"/>
            <a:ext cx="2835579" cy="4661376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dirty="0" smtClean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dirty="0" smtClean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sz="1700" dirty="0" smtClean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Предусматриваются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бюджете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субъекта РФ в целях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выравнивания бюджетной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обеспеченности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муниципальных районов,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также на поддержку мер по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беспечению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сбалансированности 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бюджетов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образуют региональный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онд финансовой поддержки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униципальных районов.</a:t>
            </a:r>
          </a:p>
          <a:p>
            <a:pPr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Порядок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методика </a:t>
            </a:r>
            <a:endParaRPr lang="ru-RU" sz="1600" dirty="0" smtClean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распределения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дотаций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утверждаются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законом </a:t>
            </a:r>
            <a:endParaRPr lang="ru-RU" sz="1600" dirty="0" smtClean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убъекта РФ.</a:t>
            </a:r>
            <a:endParaRPr lang="ru-RU" sz="1600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ru-RU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dirty="0" smtClean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3048000" y="2060100"/>
            <a:ext cx="3394435" cy="4661375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1700" dirty="0" smtClean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sz="1700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Предоставляются за счет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субвенций из федерального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юджета или иных доходов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бюджета субъекта РФ в объеме,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необходимом для осуществления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рганами местного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самоуправления отдельных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государственных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олномочий, переданных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им законами субъектов РФ.</a:t>
            </a:r>
          </a:p>
          <a:p>
            <a:pPr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Утверждаются законом о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бюджете субъекта РФ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очередной финансовый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год по каждому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муниципальному образованию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виду субвенции.</a:t>
            </a:r>
          </a:p>
          <a:p>
            <a:pPr algn="ctr" eaLnBrk="1" hangingPunct="1">
              <a:defRPr/>
            </a:pPr>
            <a:r>
              <a:rPr lang="ru-RU" sz="17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ru-RU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6553200" y="2065893"/>
            <a:ext cx="2514600" cy="4655582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Образуется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региональный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фонд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софинансирования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расходов, из которого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основании законов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субъекта РФ или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решений высшего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исполнительного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ргана государственной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ласти распределяются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субсидии местным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бюджетам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 софинансирование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расходных обязательств.</a:t>
            </a:r>
            <a:endParaRPr lang="ru-RU" sz="1600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05600" y="6400799"/>
            <a:ext cx="1981200" cy="320675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116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25605" name="AutoShape 11"/>
          <p:cNvSpPr>
            <a:spLocks noChangeArrowheads="1"/>
          </p:cNvSpPr>
          <p:nvPr/>
        </p:nvSpPr>
        <p:spPr bwMode="auto">
          <a:xfrm>
            <a:off x="457200" y="381000"/>
            <a:ext cx="83820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Источники финансирования дефицита </a:t>
            </a:r>
            <a:endParaRPr lang="ru-RU" altLang="ru-RU" sz="2500" b="1" dirty="0" smtClean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бюджета Курского </a:t>
            </a:r>
            <a:r>
              <a:rPr lang="ru-RU" altLang="ru-RU" sz="25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района Курской </a:t>
            </a:r>
            <a:r>
              <a:rPr lang="ru-RU" altLang="ru-RU" sz="25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области</a:t>
            </a:r>
            <a:endParaRPr lang="ru-RU" altLang="ru-RU" sz="2500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606" name="AutoShape 11"/>
          <p:cNvSpPr>
            <a:spLocks noChangeArrowheads="1"/>
          </p:cNvSpPr>
          <p:nvPr/>
        </p:nvSpPr>
        <p:spPr bwMode="auto">
          <a:xfrm>
            <a:off x="2667000" y="3276600"/>
            <a:ext cx="3733800" cy="2057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Денежные средства,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предоставляемые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бюджетом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другому бюджету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бюджетной системы РФ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на возвратной 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возмездной основах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5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25607" name="AutoShape 11"/>
          <p:cNvSpPr>
            <a:spLocks noChangeArrowheads="1"/>
          </p:cNvSpPr>
          <p:nvPr/>
        </p:nvSpPr>
        <p:spPr bwMode="auto">
          <a:xfrm>
            <a:off x="5943600" y="2895600"/>
            <a:ext cx="2971800" cy="26670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Заем в денежной форме,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предоставляемый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кредитной организацией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муниципальному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образованию на условиях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возвратности с выплатой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заемщиком процента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за пользование займом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5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25608" name="AutoShape 11"/>
          <p:cNvSpPr>
            <a:spLocks noChangeArrowheads="1"/>
          </p:cNvSpPr>
          <p:nvPr/>
        </p:nvSpPr>
        <p:spPr bwMode="auto">
          <a:xfrm>
            <a:off x="304800" y="2895600"/>
            <a:ext cx="2743200" cy="26670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Ценные бумаги,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выпущенные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от имени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муниципального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образования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5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38921" name="AutoShape 29"/>
          <p:cNvSpPr>
            <a:spLocks noChangeArrowheads="1"/>
          </p:cNvSpPr>
          <p:nvPr/>
        </p:nvSpPr>
        <p:spPr bwMode="auto">
          <a:xfrm>
            <a:off x="4114800" y="2743200"/>
            <a:ext cx="6858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BA92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38922" name="AutoShape 29"/>
          <p:cNvSpPr>
            <a:spLocks noChangeArrowheads="1"/>
          </p:cNvSpPr>
          <p:nvPr/>
        </p:nvSpPr>
        <p:spPr bwMode="auto">
          <a:xfrm>
            <a:off x="1219200" y="2438400"/>
            <a:ext cx="6858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B498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38923" name="AutoShape 29"/>
          <p:cNvSpPr>
            <a:spLocks noChangeArrowheads="1"/>
          </p:cNvSpPr>
          <p:nvPr/>
        </p:nvSpPr>
        <p:spPr bwMode="auto">
          <a:xfrm>
            <a:off x="7239000" y="2438400"/>
            <a:ext cx="6858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B498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38924" name="AutoShape 11"/>
          <p:cNvSpPr>
            <a:spLocks noChangeArrowheads="1"/>
          </p:cNvSpPr>
          <p:nvPr/>
        </p:nvSpPr>
        <p:spPr bwMode="auto">
          <a:xfrm>
            <a:off x="381000" y="1676400"/>
            <a:ext cx="25908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b="1" dirty="0"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Муниципальные </a:t>
            </a:r>
          </a:p>
          <a:p>
            <a:pPr algn="ctr" eaLnBrk="1" hangingPunct="1">
              <a:defRPr/>
            </a:pPr>
            <a:r>
              <a:rPr lang="ru-RU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ценные бумаги</a:t>
            </a:r>
          </a:p>
          <a:p>
            <a:pPr algn="ctr">
              <a:defRPr/>
            </a:pPr>
            <a:endParaRPr lang="ru-RU" sz="25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38925" name="AutoShape 11"/>
          <p:cNvSpPr>
            <a:spLocks noChangeArrowheads="1"/>
          </p:cNvSpPr>
          <p:nvPr/>
        </p:nvSpPr>
        <p:spPr bwMode="auto">
          <a:xfrm>
            <a:off x="3048000" y="1676400"/>
            <a:ext cx="2971800" cy="9906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Бюджетные кредиты </a:t>
            </a:r>
          </a:p>
          <a:p>
            <a:pPr algn="ctr" eaLnBrk="1" hangingPunct="1">
              <a:defRPr/>
            </a:pPr>
            <a:r>
              <a:rPr lang="ru-RU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от других бюджетов </a:t>
            </a:r>
          </a:p>
          <a:p>
            <a:pPr algn="ctr" eaLnBrk="1" hangingPunct="1">
              <a:defRPr/>
            </a:pPr>
            <a:r>
              <a:rPr lang="ru-RU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бюджетной системы РФ</a:t>
            </a:r>
          </a:p>
        </p:txBody>
      </p:sp>
      <p:sp>
        <p:nvSpPr>
          <p:cNvPr id="38926" name="AutoShape 11"/>
          <p:cNvSpPr>
            <a:spLocks noChangeArrowheads="1"/>
          </p:cNvSpPr>
          <p:nvPr/>
        </p:nvSpPr>
        <p:spPr bwMode="auto">
          <a:xfrm>
            <a:off x="6172200" y="1676400"/>
            <a:ext cx="26670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b="1" dirty="0"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Кредиты кредитных </a:t>
            </a:r>
          </a:p>
          <a:p>
            <a:pPr algn="ctr" eaLnBrk="1" hangingPunct="1">
              <a:defRPr/>
            </a:pPr>
            <a:r>
              <a:rPr lang="ru-RU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организаций</a:t>
            </a:r>
          </a:p>
          <a:p>
            <a:pPr algn="ctr">
              <a:defRPr/>
            </a:pPr>
            <a:endParaRPr lang="ru-RU" sz="25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38927" name="AutoShape 11"/>
          <p:cNvSpPr>
            <a:spLocks noChangeArrowheads="1"/>
          </p:cNvSpPr>
          <p:nvPr/>
        </p:nvSpPr>
        <p:spPr bwMode="auto">
          <a:xfrm>
            <a:off x="304800" y="5638799"/>
            <a:ext cx="8077200" cy="1082676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Бюджет Курского района Курской области </a:t>
            </a: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2025, 2026 </a:t>
            </a:r>
            <a:r>
              <a:rPr lang="ru-RU" b="1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</a:t>
            </a:r>
            <a:r>
              <a:rPr lang="ru-RU" b="1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2027 годах </a:t>
            </a:r>
            <a:r>
              <a:rPr lang="ru-RU" b="1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планируется без дефицита.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296025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9975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2662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39942" name="AutoShape 11"/>
          <p:cNvSpPr>
            <a:spLocks noChangeArrowheads="1"/>
          </p:cNvSpPr>
          <p:nvPr/>
        </p:nvSpPr>
        <p:spPr bwMode="auto">
          <a:xfrm>
            <a:off x="533400" y="1828800"/>
            <a:ext cx="8229600" cy="2209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b="1" dirty="0"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Муниципальный долг</a:t>
            </a:r>
            <a:r>
              <a:rPr lang="ru-RU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– это обязательства, </a:t>
            </a:r>
          </a:p>
          <a:p>
            <a:pPr algn="ctr" eaLnBrk="1" hangingPunct="1">
              <a:defRPr/>
            </a:pPr>
            <a:r>
              <a:rPr lang="ru-RU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возникающие из муниципальных займов (заимствований), </a:t>
            </a:r>
          </a:p>
          <a:p>
            <a:pPr algn="ctr" eaLnBrk="1" hangingPunct="1">
              <a:defRPr/>
            </a:pPr>
            <a:r>
              <a:rPr lang="ru-RU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принятых на себя муниципальным образованием </a:t>
            </a:r>
          </a:p>
          <a:p>
            <a:pPr algn="ctr" eaLnBrk="1" hangingPunct="1">
              <a:defRPr/>
            </a:pPr>
            <a:r>
              <a:rPr lang="ru-RU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гарантий (поручительств), а также принятые на себя </a:t>
            </a:r>
          </a:p>
          <a:p>
            <a:pPr algn="ctr" eaLnBrk="1" hangingPunct="1">
              <a:defRPr/>
            </a:pPr>
            <a:r>
              <a:rPr lang="ru-RU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муниципальным образованием обязательства третьих лиц</a:t>
            </a:r>
          </a:p>
          <a:p>
            <a:pPr algn="ctr">
              <a:defRPr/>
            </a:pPr>
            <a:endParaRPr lang="ru-RU" sz="25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39943" name="AutoShape 29"/>
          <p:cNvSpPr>
            <a:spLocks noChangeArrowheads="1"/>
          </p:cNvSpPr>
          <p:nvPr/>
        </p:nvSpPr>
        <p:spPr bwMode="auto">
          <a:xfrm>
            <a:off x="4267200" y="1295400"/>
            <a:ext cx="6858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DED4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26632" name="AutoShape 11"/>
          <p:cNvSpPr>
            <a:spLocks noChangeArrowheads="1"/>
          </p:cNvSpPr>
          <p:nvPr/>
        </p:nvSpPr>
        <p:spPr bwMode="auto">
          <a:xfrm>
            <a:off x="533400" y="381000"/>
            <a:ext cx="8382000" cy="8382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Муниципальный долг</a:t>
            </a:r>
          </a:p>
        </p:txBody>
      </p:sp>
      <p:sp>
        <p:nvSpPr>
          <p:cNvPr id="26633" name="AutoShape 23"/>
          <p:cNvSpPr>
            <a:spLocks noChangeArrowheads="1"/>
          </p:cNvSpPr>
          <p:nvPr/>
        </p:nvSpPr>
        <p:spPr bwMode="auto">
          <a:xfrm>
            <a:off x="1752600" y="4343400"/>
            <a:ext cx="5943600" cy="22098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Segoe UI Light" panose="020B0502040204020203" pitchFamily="34" charset="0"/>
              </a:rPr>
              <a:t> </a:t>
            </a:r>
            <a:r>
              <a:rPr lang="ru-RU" altLang="ru-RU" sz="2000" b="1" dirty="0">
                <a:solidFill>
                  <a:srgbClr val="FF5050"/>
                </a:solidFill>
                <a:latin typeface="Segoe UI Light" panose="020B0502040204020203" pitchFamily="34" charset="0"/>
              </a:rPr>
              <a:t>!!! </a:t>
            </a:r>
            <a:r>
              <a:rPr lang="ru-RU" altLang="ru-RU" sz="2000" b="1" dirty="0">
                <a:latin typeface="Segoe UI Light" panose="020B0502040204020203" pitchFamily="34" charset="0"/>
              </a:rPr>
              <a:t>Предельный объем муниципального долга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Segoe UI Light" panose="020B0502040204020203" pitchFamily="34" charset="0"/>
              </a:rPr>
              <a:t>не должен превышать утвержденный общий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Segoe UI Light" panose="020B0502040204020203" pitchFamily="34" charset="0"/>
              </a:rPr>
              <a:t> годовой объем доходов местного бюджета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Segoe UI Light" panose="020B0502040204020203" pitchFamily="34" charset="0"/>
              </a:rPr>
              <a:t>без учета утвержденного объема безвозмездных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Segoe UI Light" panose="020B0502040204020203" pitchFamily="34" charset="0"/>
              </a:rPr>
              <a:t>поступлений и (или) поступлений налоговых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Segoe UI Light" panose="020B0502040204020203" pitchFamily="34" charset="0"/>
              </a:rPr>
              <a:t>доходов по дополнительным нормативам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Segoe UI Light" panose="020B0502040204020203" pitchFamily="34" charset="0"/>
              </a:rPr>
              <a:t>отчислений </a:t>
            </a:r>
            <a:r>
              <a:rPr lang="ru-RU" altLang="ru-RU" sz="2000" b="1" dirty="0">
                <a:solidFill>
                  <a:srgbClr val="FF5050"/>
                </a:solidFill>
                <a:latin typeface="Segoe UI Light" panose="020B0502040204020203" pitchFamily="34" charset="0"/>
              </a:rPr>
              <a:t>!!!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302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27653" name="AutoShape 11"/>
          <p:cNvSpPr>
            <a:spLocks noChangeArrowheads="1"/>
          </p:cNvSpPr>
          <p:nvPr/>
        </p:nvSpPr>
        <p:spPr bwMode="auto">
          <a:xfrm>
            <a:off x="76200" y="457200"/>
            <a:ext cx="8991600" cy="13716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Предельный объем и верхний </a:t>
            </a:r>
            <a:r>
              <a:rPr lang="ru-RU" alt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предел муниципального </a:t>
            </a: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долга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Курского района Курской области</a:t>
            </a:r>
          </a:p>
        </p:txBody>
      </p:sp>
      <p:sp>
        <p:nvSpPr>
          <p:cNvPr id="27654" name="AutoShape 11"/>
          <p:cNvSpPr>
            <a:spLocks noChangeArrowheads="1"/>
          </p:cNvSpPr>
          <p:nvPr/>
        </p:nvSpPr>
        <p:spPr bwMode="auto">
          <a:xfrm>
            <a:off x="228600" y="38862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Segoe UI Light" panose="020B0502040204020203" pitchFamily="34" charset="0"/>
              </a:rPr>
              <a:t>2025 </a:t>
            </a:r>
            <a:r>
              <a:rPr lang="ru-RU" altLang="ru-RU" sz="1800" b="1" dirty="0"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40967" name="AutoShape 11"/>
          <p:cNvSpPr>
            <a:spLocks noChangeArrowheads="1"/>
          </p:cNvSpPr>
          <p:nvPr/>
        </p:nvSpPr>
        <p:spPr bwMode="auto">
          <a:xfrm>
            <a:off x="1066800" y="2057400"/>
            <a:ext cx="3124200" cy="990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Предельный объем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муниципального долга</a:t>
            </a:r>
          </a:p>
        </p:txBody>
      </p:sp>
      <p:sp>
        <p:nvSpPr>
          <p:cNvPr id="40968" name="AutoShape 11"/>
          <p:cNvSpPr>
            <a:spLocks noChangeArrowheads="1"/>
          </p:cNvSpPr>
          <p:nvPr/>
        </p:nvSpPr>
        <p:spPr bwMode="auto">
          <a:xfrm>
            <a:off x="5334000" y="2133600"/>
            <a:ext cx="3124200" cy="990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Верхний предел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муниципального долга</a:t>
            </a:r>
          </a:p>
        </p:txBody>
      </p:sp>
      <p:sp>
        <p:nvSpPr>
          <p:cNvPr id="27657" name="AutoShape 11"/>
          <p:cNvSpPr>
            <a:spLocks noChangeArrowheads="1"/>
          </p:cNvSpPr>
          <p:nvPr/>
        </p:nvSpPr>
        <p:spPr bwMode="auto">
          <a:xfrm>
            <a:off x="1752600" y="38862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Segoe UI Light" panose="020B0502040204020203" pitchFamily="34" charset="0"/>
              </a:rPr>
              <a:t>2026 </a:t>
            </a:r>
            <a:r>
              <a:rPr lang="ru-RU" altLang="ru-RU" sz="1800" b="1" dirty="0"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27658" name="AutoShape 11"/>
          <p:cNvSpPr>
            <a:spLocks noChangeArrowheads="1"/>
          </p:cNvSpPr>
          <p:nvPr/>
        </p:nvSpPr>
        <p:spPr bwMode="auto">
          <a:xfrm>
            <a:off x="3276600" y="3886200"/>
            <a:ext cx="1371600" cy="4572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Segoe UI Light" panose="020B0502040204020203" pitchFamily="34" charset="0"/>
              </a:rPr>
              <a:t>2027 </a:t>
            </a:r>
            <a:r>
              <a:rPr lang="ru-RU" altLang="ru-RU" sz="1800" b="1" dirty="0"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228600" y="47244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Segoe UI Light" panose="020B0502040204020203" pitchFamily="34" charset="0"/>
              </a:rPr>
              <a:t>316 160 530,00</a:t>
            </a:r>
            <a:endParaRPr lang="ru-RU" altLang="ru-RU" sz="1400" dirty="0"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Segoe UI Light" panose="020B0502040204020203" pitchFamily="34" charset="0"/>
              </a:rPr>
              <a:t>руб.</a:t>
            </a:r>
          </a:p>
        </p:txBody>
      </p:sp>
      <p:sp>
        <p:nvSpPr>
          <p:cNvPr id="27660" name="AutoShape 37"/>
          <p:cNvSpPr>
            <a:spLocks noChangeArrowheads="1"/>
          </p:cNvSpPr>
          <p:nvPr/>
        </p:nvSpPr>
        <p:spPr bwMode="auto">
          <a:xfrm rot="5400000">
            <a:off x="742950" y="4286250"/>
            <a:ext cx="3429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 dirty="0">
              <a:latin typeface="Segoe UI Light" panose="020B0502040204020203" pitchFamily="34" charset="0"/>
            </a:endParaRPr>
          </a:p>
        </p:txBody>
      </p:sp>
      <p:sp>
        <p:nvSpPr>
          <p:cNvPr id="27661" name="AutoShape 37"/>
          <p:cNvSpPr>
            <a:spLocks noChangeArrowheads="1"/>
          </p:cNvSpPr>
          <p:nvPr/>
        </p:nvSpPr>
        <p:spPr bwMode="auto">
          <a:xfrm rot="5400000">
            <a:off x="2266950" y="4286250"/>
            <a:ext cx="3429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 dirty="0">
              <a:latin typeface="Segoe UI Light" panose="020B0502040204020203" pitchFamily="34" charset="0"/>
            </a:endParaRPr>
          </a:p>
        </p:txBody>
      </p:sp>
      <p:sp>
        <p:nvSpPr>
          <p:cNvPr id="27662" name="AutoShape 37"/>
          <p:cNvSpPr>
            <a:spLocks noChangeArrowheads="1"/>
          </p:cNvSpPr>
          <p:nvPr/>
        </p:nvSpPr>
        <p:spPr bwMode="auto">
          <a:xfrm rot="5400000">
            <a:off x="3790950" y="4286250"/>
            <a:ext cx="3429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 dirty="0">
              <a:latin typeface="Segoe UI Light" panose="020B0502040204020203" pitchFamily="34" charset="0"/>
            </a:endParaRPr>
          </a:p>
        </p:txBody>
      </p:sp>
      <p:sp>
        <p:nvSpPr>
          <p:cNvPr id="27663" name="AutoShape 11"/>
          <p:cNvSpPr>
            <a:spLocks noChangeArrowheads="1"/>
          </p:cNvSpPr>
          <p:nvPr/>
        </p:nvSpPr>
        <p:spPr bwMode="auto">
          <a:xfrm>
            <a:off x="1752600" y="47244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Segoe UI Light" panose="020B0502040204020203" pitchFamily="34" charset="0"/>
              </a:rPr>
              <a:t>305 870 733,00</a:t>
            </a:r>
            <a:endParaRPr lang="ru-RU" altLang="ru-RU" sz="1400" dirty="0"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Segoe UI Light" panose="020B0502040204020203" pitchFamily="34" charset="0"/>
              </a:rPr>
              <a:t>руб. </a:t>
            </a:r>
          </a:p>
        </p:txBody>
      </p:sp>
      <p:sp>
        <p:nvSpPr>
          <p:cNvPr id="27664" name="AutoShape 11"/>
          <p:cNvSpPr>
            <a:spLocks noChangeArrowheads="1"/>
          </p:cNvSpPr>
          <p:nvPr/>
        </p:nvSpPr>
        <p:spPr bwMode="auto">
          <a:xfrm>
            <a:off x="3352800" y="47244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Segoe UI Light" panose="020B0502040204020203" pitchFamily="34" charset="0"/>
              </a:rPr>
              <a:t>318 688 105,00</a:t>
            </a:r>
            <a:endParaRPr lang="ru-RU" altLang="ru-RU" sz="1400" dirty="0"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Segoe UI Light" panose="020B0502040204020203" pitchFamily="34" charset="0"/>
              </a:rPr>
              <a:t>руб.</a:t>
            </a:r>
          </a:p>
        </p:txBody>
      </p:sp>
      <p:sp>
        <p:nvSpPr>
          <p:cNvPr id="27665" name="AutoShape 11"/>
          <p:cNvSpPr>
            <a:spLocks noChangeArrowheads="1"/>
          </p:cNvSpPr>
          <p:nvPr/>
        </p:nvSpPr>
        <p:spPr bwMode="auto">
          <a:xfrm>
            <a:off x="4953000" y="3886200"/>
            <a:ext cx="1371600" cy="5334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Segoe UI Light" panose="020B0502040204020203" pitchFamily="34" charset="0"/>
              </a:rPr>
              <a:t>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Segoe UI Light" panose="020B0502040204020203" pitchFamily="34" charset="0"/>
              </a:rPr>
              <a:t>01.01.2026 </a:t>
            </a:r>
            <a:r>
              <a:rPr lang="ru-RU" altLang="ru-RU" sz="1800" b="1" dirty="0">
                <a:latin typeface="Segoe UI Light" panose="020B0502040204020203" pitchFamily="34" charset="0"/>
              </a:rPr>
              <a:t>г.</a:t>
            </a:r>
          </a:p>
        </p:txBody>
      </p:sp>
      <p:sp>
        <p:nvSpPr>
          <p:cNvPr id="27666" name="AutoShape 11"/>
          <p:cNvSpPr>
            <a:spLocks noChangeArrowheads="1"/>
          </p:cNvSpPr>
          <p:nvPr/>
        </p:nvSpPr>
        <p:spPr bwMode="auto">
          <a:xfrm>
            <a:off x="6400800" y="3886200"/>
            <a:ext cx="1219200" cy="5334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Segoe UI Light" panose="020B0502040204020203" pitchFamily="34" charset="0"/>
              </a:rPr>
              <a:t>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Segoe UI Light" panose="020B0502040204020203" pitchFamily="34" charset="0"/>
              </a:rPr>
              <a:t>01.01.2027 </a:t>
            </a:r>
            <a:r>
              <a:rPr lang="ru-RU" altLang="ru-RU" sz="1800" b="1" dirty="0">
                <a:latin typeface="Segoe UI Light" panose="020B0502040204020203" pitchFamily="34" charset="0"/>
              </a:rPr>
              <a:t>г.</a:t>
            </a:r>
          </a:p>
        </p:txBody>
      </p:sp>
      <p:sp>
        <p:nvSpPr>
          <p:cNvPr id="27667" name="AutoShape 11"/>
          <p:cNvSpPr>
            <a:spLocks noChangeArrowheads="1"/>
          </p:cNvSpPr>
          <p:nvPr/>
        </p:nvSpPr>
        <p:spPr bwMode="auto">
          <a:xfrm>
            <a:off x="7696200" y="3886200"/>
            <a:ext cx="1295400" cy="5334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Segoe UI Light" panose="020B0502040204020203" pitchFamily="34" charset="0"/>
              </a:rPr>
              <a:t>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Segoe UI Light" panose="020B0502040204020203" pitchFamily="34" charset="0"/>
              </a:rPr>
              <a:t>01.01.2028 </a:t>
            </a:r>
            <a:r>
              <a:rPr lang="ru-RU" altLang="ru-RU" sz="1800" b="1" dirty="0">
                <a:latin typeface="Segoe UI Light" panose="020B0502040204020203" pitchFamily="34" charset="0"/>
              </a:rPr>
              <a:t>г.</a:t>
            </a:r>
          </a:p>
        </p:txBody>
      </p:sp>
      <p:sp>
        <p:nvSpPr>
          <p:cNvPr id="27668" name="AutoShape 11"/>
          <p:cNvSpPr>
            <a:spLocks noChangeArrowheads="1"/>
          </p:cNvSpPr>
          <p:nvPr/>
        </p:nvSpPr>
        <p:spPr bwMode="auto">
          <a:xfrm>
            <a:off x="6324600" y="47244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Segoe UI Light" panose="020B0502040204020203" pitchFamily="34" charset="0"/>
              </a:rPr>
              <a:t>0,00 руб. </a:t>
            </a:r>
          </a:p>
        </p:txBody>
      </p:sp>
      <p:sp>
        <p:nvSpPr>
          <p:cNvPr id="27669" name="AutoShape 11"/>
          <p:cNvSpPr>
            <a:spLocks noChangeArrowheads="1"/>
          </p:cNvSpPr>
          <p:nvPr/>
        </p:nvSpPr>
        <p:spPr bwMode="auto">
          <a:xfrm>
            <a:off x="4953000" y="47244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Segoe UI Light" panose="020B0502040204020203" pitchFamily="34" charset="0"/>
              </a:rPr>
              <a:t>0,00 руб</a:t>
            </a:r>
            <a:r>
              <a:rPr lang="ru-RU" altLang="ru-RU" sz="1400" dirty="0">
                <a:latin typeface="Segoe UI Light" panose="020B0502040204020203" pitchFamily="34" charset="0"/>
              </a:rPr>
              <a:t>.</a:t>
            </a:r>
          </a:p>
        </p:txBody>
      </p:sp>
      <p:sp>
        <p:nvSpPr>
          <p:cNvPr id="27670" name="AutoShape 11"/>
          <p:cNvSpPr>
            <a:spLocks noChangeArrowheads="1"/>
          </p:cNvSpPr>
          <p:nvPr/>
        </p:nvSpPr>
        <p:spPr bwMode="auto">
          <a:xfrm>
            <a:off x="7696200" y="47244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Segoe UI Light" panose="020B0502040204020203" pitchFamily="34" charset="0"/>
              </a:rPr>
              <a:t>0,00 руб. </a:t>
            </a:r>
          </a:p>
        </p:txBody>
      </p:sp>
      <p:sp>
        <p:nvSpPr>
          <p:cNvPr id="27671" name="Line 34"/>
          <p:cNvSpPr>
            <a:spLocks noChangeShapeType="1"/>
          </p:cNvSpPr>
          <p:nvPr/>
        </p:nvSpPr>
        <p:spPr bwMode="auto">
          <a:xfrm>
            <a:off x="4800600" y="2590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27672" name="AutoShape 37"/>
          <p:cNvSpPr>
            <a:spLocks noChangeArrowheads="1"/>
          </p:cNvSpPr>
          <p:nvPr/>
        </p:nvSpPr>
        <p:spPr bwMode="auto">
          <a:xfrm rot="5400000">
            <a:off x="5467350" y="4362450"/>
            <a:ext cx="3429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 dirty="0">
              <a:latin typeface="Segoe UI Light" panose="020B0502040204020203" pitchFamily="34" charset="0"/>
            </a:endParaRPr>
          </a:p>
        </p:txBody>
      </p:sp>
      <p:sp>
        <p:nvSpPr>
          <p:cNvPr id="27673" name="AutoShape 37"/>
          <p:cNvSpPr>
            <a:spLocks noChangeArrowheads="1"/>
          </p:cNvSpPr>
          <p:nvPr/>
        </p:nvSpPr>
        <p:spPr bwMode="auto">
          <a:xfrm rot="5400000">
            <a:off x="6838950" y="4362450"/>
            <a:ext cx="3429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 dirty="0">
              <a:latin typeface="Segoe UI Light" panose="020B0502040204020203" pitchFamily="34" charset="0"/>
            </a:endParaRPr>
          </a:p>
        </p:txBody>
      </p:sp>
      <p:sp>
        <p:nvSpPr>
          <p:cNvPr id="27674" name="AutoShape 37"/>
          <p:cNvSpPr>
            <a:spLocks noChangeArrowheads="1"/>
          </p:cNvSpPr>
          <p:nvPr/>
        </p:nvSpPr>
        <p:spPr bwMode="auto">
          <a:xfrm rot="5400000">
            <a:off x="8210550" y="4362450"/>
            <a:ext cx="3429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 dirty="0">
              <a:latin typeface="Segoe UI Light" panose="020B0502040204020203" pitchFamily="34" charset="0"/>
            </a:endParaRPr>
          </a:p>
        </p:txBody>
      </p:sp>
      <p:sp>
        <p:nvSpPr>
          <p:cNvPr id="27675" name="AutoShape 11"/>
          <p:cNvSpPr>
            <a:spLocks noChangeArrowheads="1"/>
          </p:cNvSpPr>
          <p:nvPr/>
        </p:nvSpPr>
        <p:spPr bwMode="auto">
          <a:xfrm>
            <a:off x="228600" y="5410200"/>
            <a:ext cx="8763000" cy="120015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Segoe UI Light" panose="020B0502040204020203" pitchFamily="34" charset="0"/>
              </a:rPr>
              <a:t>В 2025 году и на </a:t>
            </a:r>
            <a:r>
              <a:rPr lang="ru-RU" altLang="ru-RU" sz="1600" b="1" dirty="0">
                <a:latin typeface="Segoe UI Light" panose="020B0502040204020203" pitchFamily="34" charset="0"/>
              </a:rPr>
              <a:t>плановый период </a:t>
            </a:r>
            <a:r>
              <a:rPr lang="ru-RU" altLang="ru-RU" sz="1600" b="1" dirty="0" smtClean="0">
                <a:latin typeface="Segoe UI Light" panose="020B0502040204020203" pitchFamily="34" charset="0"/>
              </a:rPr>
              <a:t>2026 и 2027 </a:t>
            </a:r>
            <a:r>
              <a:rPr lang="ru-RU" altLang="ru-RU" sz="1600" b="1" dirty="0">
                <a:latin typeface="Segoe UI Light" panose="020B0502040204020203" pitchFamily="34" charset="0"/>
              </a:rPr>
              <a:t>годы </a:t>
            </a:r>
            <a:endParaRPr lang="ru-RU" altLang="ru-RU" sz="1600" b="1" dirty="0" smtClean="0"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Segoe UI Light" panose="020B0502040204020203" pitchFamily="34" charset="0"/>
              </a:rPr>
              <a:t>привлечение </a:t>
            </a:r>
            <a:r>
              <a:rPr lang="ru-RU" altLang="ru-RU" sz="1600" b="1" dirty="0">
                <a:latin typeface="Segoe UI Light" panose="020B0502040204020203" pitchFamily="34" charset="0"/>
              </a:rPr>
              <a:t>заемных средств в бюджет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Segoe UI Light" panose="020B0502040204020203" pitchFamily="34" charset="0"/>
              </a:rPr>
              <a:t>Курского района не планируется.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5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343650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8375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81">
            <a:extLst>
              <a:ext uri="{FF2B5EF4-FFF2-40B4-BE49-F238E27FC236}">
                <a16:creationId xmlns:a16="http://schemas.microsoft.com/office/drawing/2014/main" id="{F660674B-2730-44B3-9C1F-6EA327328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995" y="228600"/>
            <a:ext cx="2286000" cy="2571747"/>
          </a:xfrm>
        </p:spPr>
        <p:txBody>
          <a:bodyPr/>
          <a:lstStyle/>
          <a:p>
            <a:r>
              <a:rPr lang="ru-RU" b="1" dirty="0" smtClean="0">
                <a:cs typeface="Times New Roman" pitchFamily="18" charset="0"/>
              </a:rPr>
              <a:t>КУРСКИЙ РАЙОН </a:t>
            </a:r>
            <a:r>
              <a:rPr lang="ru-RU" dirty="0" smtClean="0">
                <a:cs typeface="Times New Roman" pitchFamily="18" charset="0"/>
              </a:rPr>
              <a:t>- </a:t>
            </a:r>
            <a:r>
              <a:rPr lang="ru-RU" sz="1800" dirty="0" smtClean="0">
                <a:cs typeface="Times New Roman" pitchFamily="18" charset="0"/>
              </a:rPr>
              <a:t>самый крупный </a:t>
            </a:r>
            <a:r>
              <a:rPr lang="ru-RU" sz="1800" dirty="0">
                <a:cs typeface="Times New Roman" pitchFamily="18" charset="0"/>
              </a:rPr>
              <a:t>по численности населения </a:t>
            </a:r>
            <a:r>
              <a:rPr lang="ru-RU" sz="1800" dirty="0" smtClean="0">
                <a:cs typeface="Times New Roman" pitchFamily="18" charset="0"/>
              </a:rPr>
              <a:t>район </a:t>
            </a:r>
            <a:r>
              <a:rPr lang="ru-RU" sz="1800" dirty="0">
                <a:cs typeface="Times New Roman" pitchFamily="18" charset="0"/>
              </a:rPr>
              <a:t>Курской области </a:t>
            </a:r>
            <a:r>
              <a:rPr lang="ru-RU" sz="1800" dirty="0" smtClean="0">
                <a:cs typeface="Times New Roman" pitchFamily="18" charset="0"/>
              </a:rPr>
              <a:t>(на </a:t>
            </a:r>
            <a:r>
              <a:rPr lang="ru-RU" sz="1800" dirty="0">
                <a:cs typeface="Times New Roman" pitchFamily="18" charset="0"/>
              </a:rPr>
              <a:t>01.01.2024 года – </a:t>
            </a:r>
            <a:r>
              <a:rPr lang="ru-RU" sz="1800" dirty="0" smtClean="0">
                <a:cs typeface="Times New Roman" pitchFamily="18" charset="0"/>
              </a:rPr>
              <a:t>   55 471 </a:t>
            </a:r>
            <a:r>
              <a:rPr lang="ru-RU" sz="1800" dirty="0">
                <a:cs typeface="Times New Roman" pitchFamily="18" charset="0"/>
              </a:rPr>
              <a:t>чел</a:t>
            </a:r>
            <a:r>
              <a:rPr lang="ru-RU" sz="1800" dirty="0" smtClean="0">
                <a:cs typeface="Times New Roman" pitchFamily="18" charset="0"/>
              </a:rPr>
              <a:t>.) </a:t>
            </a:r>
            <a:endParaRPr lang="ru-RU" sz="1800" dirty="0">
              <a:cs typeface="Times New Roman" pitchFamily="18" charset="0"/>
            </a:endParaRPr>
          </a:p>
        </p:txBody>
      </p:sp>
      <p:sp>
        <p:nvSpPr>
          <p:cNvPr id="83" name="Текст 82">
            <a:extLst>
              <a:ext uri="{FF2B5EF4-FFF2-40B4-BE49-F238E27FC236}">
                <a16:creationId xmlns:a16="http://schemas.microsoft.com/office/drawing/2014/main" id="{4ED5A6DF-8270-40A0-986F-EA4FF07470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ru-RU" sz="1800" dirty="0" smtClean="0">
                <a:cs typeface="Times New Roman" pitchFamily="18" charset="0"/>
              </a:rPr>
              <a:t>Располагается </a:t>
            </a:r>
            <a:r>
              <a:rPr lang="ru-RU" sz="1800" dirty="0">
                <a:cs typeface="Times New Roman" pitchFamily="18" charset="0"/>
              </a:rPr>
              <a:t>по периметру областного </a:t>
            </a:r>
            <a:r>
              <a:rPr lang="ru-RU" sz="1800" dirty="0" smtClean="0">
                <a:cs typeface="Times New Roman" pitchFamily="18" charset="0"/>
              </a:rPr>
              <a:t>центра - города Курска </a:t>
            </a:r>
            <a:endParaRPr lang="ru-RU" sz="1800" dirty="0">
              <a:cs typeface="Times New Roman" pitchFamily="18" charset="0"/>
            </a:endParaRPr>
          </a:p>
        </p:txBody>
      </p:sp>
      <p:sp>
        <p:nvSpPr>
          <p:cNvPr id="84" name="Текст 83">
            <a:extLst>
              <a:ext uri="{FF2B5EF4-FFF2-40B4-BE49-F238E27FC236}">
                <a16:creationId xmlns:a16="http://schemas.microsoft.com/office/drawing/2014/main" id="{3869D8CF-3162-4ABF-A4EE-4AE212FAB1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sz="1800" dirty="0" smtClean="0">
                <a:cs typeface="Times New Roman" pitchFamily="18" charset="0"/>
              </a:rPr>
              <a:t>Включает в себя </a:t>
            </a:r>
          </a:p>
          <a:p>
            <a:r>
              <a:rPr lang="ru-RU" sz="1800" dirty="0" smtClean="0">
                <a:cs typeface="Times New Roman" pitchFamily="18" charset="0"/>
              </a:rPr>
              <a:t>17 </a:t>
            </a:r>
            <a:r>
              <a:rPr lang="ru-RU" sz="1800" dirty="0">
                <a:cs typeface="Times New Roman" pitchFamily="18" charset="0"/>
              </a:rPr>
              <a:t>поселений, </a:t>
            </a:r>
            <a:endParaRPr lang="ru-RU" sz="1800" dirty="0" smtClean="0">
              <a:cs typeface="Times New Roman" pitchFamily="18" charset="0"/>
            </a:endParaRPr>
          </a:p>
          <a:p>
            <a:r>
              <a:rPr lang="ru-RU" sz="1800" dirty="0" smtClean="0">
                <a:cs typeface="Times New Roman" pitchFamily="18" charset="0"/>
              </a:rPr>
              <a:t>191 </a:t>
            </a:r>
            <a:r>
              <a:rPr lang="ru-RU" sz="1800" dirty="0">
                <a:cs typeface="Times New Roman" pitchFamily="18" charset="0"/>
              </a:rPr>
              <a:t>населенный пункт</a:t>
            </a:r>
          </a:p>
        </p:txBody>
      </p:sp>
      <p:sp>
        <p:nvSpPr>
          <p:cNvPr id="85" name="Текст 84">
            <a:extLst>
              <a:ext uri="{FF2B5EF4-FFF2-40B4-BE49-F238E27FC236}">
                <a16:creationId xmlns:a16="http://schemas.microsoft.com/office/drawing/2014/main" id="{4B5A63C6-CD7E-4583-A7C7-6E48ED2E98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ru-RU" sz="1800" dirty="0" smtClean="0">
                <a:cs typeface="Times New Roman" pitchFamily="18" charset="0"/>
              </a:rPr>
              <a:t>Занимает </a:t>
            </a:r>
            <a:r>
              <a:rPr lang="ru-RU" sz="1800" dirty="0">
                <a:cs typeface="Times New Roman" pitchFamily="18" charset="0"/>
              </a:rPr>
              <a:t>территорию </a:t>
            </a:r>
            <a:endParaRPr lang="ru-RU" sz="1800" dirty="0" smtClean="0"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dirty="0" smtClean="0">
                <a:cs typeface="Times New Roman" pitchFamily="18" charset="0"/>
              </a:rPr>
              <a:t>1654,2 </a:t>
            </a:r>
            <a:r>
              <a:rPr lang="ru-RU" sz="1800" dirty="0">
                <a:cs typeface="Times New Roman" pitchFamily="18" charset="0"/>
              </a:rPr>
              <a:t>кв. км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3" r="28583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l="27646" r="27646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1" name="Рисунок 10"/>
          <p:cNvPicPr>
            <a:picLocks noGrp="1" noChangeAspect="1"/>
          </p:cNvPicPr>
          <p:nvPr>
            <p:ph type="pic" sz="quarter" idx="13"/>
          </p:nvPr>
        </p:nvPicPr>
        <p:blipFill>
          <a:blip r:embed="rId6"/>
          <a:srcRect l="24845" r="2484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2867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28678" name="AutoShape 11"/>
          <p:cNvSpPr>
            <a:spLocks noChangeArrowheads="1"/>
          </p:cNvSpPr>
          <p:nvPr/>
        </p:nvSpPr>
        <p:spPr bwMode="auto">
          <a:xfrm>
            <a:off x="381000" y="76200"/>
            <a:ext cx="8382000" cy="16002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Доходы бюджета </a:t>
            </a:r>
            <a:r>
              <a:rPr lang="ru-RU" altLang="ru-RU" sz="25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планируются </a:t>
            </a:r>
            <a:r>
              <a:rPr lang="ru-RU" altLang="ru-RU" sz="25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на основе данных </a:t>
            </a:r>
            <a:endParaRPr lang="ru-RU" altLang="ru-RU" sz="2500" b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прогноза социально-экономического </a:t>
            </a:r>
            <a:r>
              <a:rPr lang="ru-RU" altLang="ru-RU" sz="25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развития </a:t>
            </a:r>
            <a:endParaRPr lang="ru-RU" altLang="ru-RU" sz="2500" b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Курского </a:t>
            </a: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района Курской 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</a:t>
            </a:r>
            <a:r>
              <a:rPr lang="ru-RU" altLang="ru-RU" sz="25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2025 </a:t>
            </a:r>
            <a:r>
              <a:rPr lang="ru-RU" altLang="ru-RU" sz="25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год и плановый период </a:t>
            </a:r>
            <a:r>
              <a:rPr lang="ru-RU" altLang="ru-RU" sz="25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2026-2027 </a:t>
            </a:r>
            <a:r>
              <a:rPr lang="ru-RU" altLang="ru-RU" sz="25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г.г</a:t>
            </a:r>
            <a:r>
              <a:rPr lang="ru-RU" altLang="ru-RU" sz="25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135226774"/>
              </p:ext>
            </p:extLst>
          </p:nvPr>
        </p:nvGraphicFramePr>
        <p:xfrm>
          <a:off x="4571999" y="1766096"/>
          <a:ext cx="4419601" cy="2400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Объект 6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321449758"/>
              </p:ext>
            </p:extLst>
          </p:nvPr>
        </p:nvGraphicFramePr>
        <p:xfrm>
          <a:off x="228600" y="4377532"/>
          <a:ext cx="4059786" cy="2328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Объект 6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063585025"/>
              </p:ext>
            </p:extLst>
          </p:nvPr>
        </p:nvGraphicFramePr>
        <p:xfrm>
          <a:off x="4572000" y="4440302"/>
          <a:ext cx="4419600" cy="226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41458" y="6350374"/>
            <a:ext cx="2133600" cy="476250"/>
          </a:xfrm>
        </p:spPr>
        <p:txBody>
          <a:bodyPr/>
          <a:lstStyle/>
          <a:p>
            <a:pPr>
              <a:defRPr/>
            </a:pPr>
            <a:fld id="{A024889C-D942-4FFC-8999-23F5342B94F5}" type="slidenum">
              <a:rPr lang="ru-RU" altLang="ru-RU" smtClean="0"/>
              <a:pPr>
                <a:defRPr/>
              </a:pPr>
              <a:t>30</a:t>
            </a:fld>
            <a:endParaRPr lang="ru-RU" alt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775717"/>
            <a:ext cx="3398309" cy="254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3072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30726" name="AutoShape 11"/>
          <p:cNvSpPr>
            <a:spLocks noChangeArrowheads="1"/>
          </p:cNvSpPr>
          <p:nvPr/>
        </p:nvSpPr>
        <p:spPr bwMode="auto">
          <a:xfrm>
            <a:off x="381000" y="685800"/>
            <a:ext cx="4343400" cy="32766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Прогнозируемые темпы роста</a:t>
            </a:r>
            <a:endParaRPr lang="ru-RU" altLang="ru-RU" sz="2200" b="1" dirty="0"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Segoe UI Light" panose="020B0502040204020203" pitchFamily="34" charset="0"/>
              </a:rPr>
              <a:t>фонда заработной платы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Segoe UI Light" panose="020B0502040204020203" pitchFamily="34" charset="0"/>
              </a:rPr>
              <a:t>организаций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Segoe UI Light" panose="020B0502040204020203" pitchFamily="34" charset="0"/>
              </a:rPr>
              <a:t>Курского района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Segoe UI Light" panose="020B0502040204020203" pitchFamily="34" charset="0"/>
              </a:rPr>
              <a:t>Курской 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latin typeface="Segoe UI Light" panose="020B0502040204020203" pitchFamily="34" charset="0"/>
            </a:endParaRPr>
          </a:p>
        </p:txBody>
      </p:sp>
      <p:sp>
        <p:nvSpPr>
          <p:cNvPr id="41991" name="AutoShape 20"/>
          <p:cNvSpPr>
            <a:spLocks noChangeArrowheads="1"/>
          </p:cNvSpPr>
          <p:nvPr/>
        </p:nvSpPr>
        <p:spPr bwMode="auto">
          <a:xfrm>
            <a:off x="4953000" y="304800"/>
            <a:ext cx="3962400" cy="3733800"/>
          </a:xfrm>
          <a:prstGeom prst="wedgeRoundRectCallout">
            <a:avLst>
              <a:gd name="adj1" fmla="val -74139"/>
              <a:gd name="adj2" fmla="val 67750"/>
              <a:gd name="adj3" fmla="val 16667"/>
            </a:avLst>
          </a:prstGeom>
          <a:solidFill>
            <a:srgbClr val="DED4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2500" dirty="0">
                <a:latin typeface="Segoe UI Light" panose="020B0502040204020203" pitchFamily="34" charset="0"/>
              </a:rPr>
              <a:t>Применяются для прогнозирования доходов, поступающих </a:t>
            </a:r>
          </a:p>
          <a:p>
            <a:pPr algn="ctr" eaLnBrk="1" hangingPunct="1">
              <a:defRPr/>
            </a:pPr>
            <a:r>
              <a:rPr lang="ru-RU" sz="2500" dirty="0">
                <a:latin typeface="Segoe UI Light" panose="020B0502040204020203" pitchFamily="34" charset="0"/>
              </a:rPr>
              <a:t>в бюджет Курского района Курской области от уплаты налога на доходы физических лиц</a:t>
            </a:r>
          </a:p>
        </p:txBody>
      </p:sp>
      <p:graphicFrame>
        <p:nvGraphicFramePr>
          <p:cNvPr id="129072" name="Group 4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902439762"/>
              </p:ext>
            </p:extLst>
          </p:nvPr>
        </p:nvGraphicFramePr>
        <p:xfrm>
          <a:off x="914400" y="4648200"/>
          <a:ext cx="6400800" cy="1804988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3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2025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2026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2027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112,2%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108,9%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108,9%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4889C-D942-4FFC-8999-23F5342B94F5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212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3174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2" name="Объект 6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878347735"/>
              </p:ext>
            </p:extLst>
          </p:nvPr>
        </p:nvGraphicFramePr>
        <p:xfrm>
          <a:off x="4572000" y="304801"/>
          <a:ext cx="4419600" cy="2950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Объект 6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371068522"/>
              </p:ext>
            </p:extLst>
          </p:nvPr>
        </p:nvGraphicFramePr>
        <p:xfrm>
          <a:off x="236517" y="3463229"/>
          <a:ext cx="4183083" cy="2937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Объект 6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781059471"/>
              </p:ext>
            </p:extLst>
          </p:nvPr>
        </p:nvGraphicFramePr>
        <p:xfrm>
          <a:off x="4558553" y="3463229"/>
          <a:ext cx="4343400" cy="2908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68353" y="6313487"/>
            <a:ext cx="2133600" cy="476250"/>
          </a:xfrm>
        </p:spPr>
        <p:txBody>
          <a:bodyPr/>
          <a:lstStyle/>
          <a:p>
            <a:pPr>
              <a:defRPr/>
            </a:pPr>
            <a:fld id="{A024889C-D942-4FFC-8999-23F5342B94F5}" type="slidenum">
              <a:rPr lang="ru-RU" altLang="ru-RU" smtClean="0"/>
              <a:pPr>
                <a:defRPr/>
              </a:pPr>
              <a:t>32</a:t>
            </a:fld>
            <a:endParaRPr lang="ru-RU" alt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67" y="304801"/>
            <a:ext cx="4006759" cy="266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8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3277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32774" name="AutoShape 11"/>
          <p:cNvSpPr>
            <a:spLocks noChangeArrowheads="1"/>
          </p:cNvSpPr>
          <p:nvPr/>
        </p:nvSpPr>
        <p:spPr bwMode="auto">
          <a:xfrm>
            <a:off x="304800" y="457200"/>
            <a:ext cx="4343400" cy="32004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Индексы-дефляторы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оптовых цен продукции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сельского хозяйства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Segoe UI Light" panose="020B0502040204020203" pitchFamily="34" charset="0"/>
              </a:rPr>
              <a:t>организаций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Segoe UI Light" panose="020B0502040204020203" pitchFamily="34" charset="0"/>
              </a:rPr>
              <a:t>Курского района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Segoe UI Light" panose="020B0502040204020203" pitchFamily="34" charset="0"/>
              </a:rPr>
              <a:t>Курской 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latin typeface="Segoe UI Light" panose="020B0502040204020203" pitchFamily="34" charset="0"/>
            </a:endParaRPr>
          </a:p>
        </p:txBody>
      </p:sp>
      <p:sp>
        <p:nvSpPr>
          <p:cNvPr id="43015" name="AutoShape 13"/>
          <p:cNvSpPr>
            <a:spLocks noChangeArrowheads="1"/>
          </p:cNvSpPr>
          <p:nvPr/>
        </p:nvSpPr>
        <p:spPr bwMode="auto">
          <a:xfrm>
            <a:off x="5105400" y="304800"/>
            <a:ext cx="3810000" cy="3810000"/>
          </a:xfrm>
          <a:prstGeom prst="wedgeRoundRectCallout">
            <a:avLst>
              <a:gd name="adj1" fmla="val -74139"/>
              <a:gd name="adj2" fmla="val 67750"/>
              <a:gd name="adj3" fmla="val 16667"/>
            </a:avLst>
          </a:prstGeom>
          <a:solidFill>
            <a:srgbClr val="DED4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2500" dirty="0">
                <a:latin typeface="Segoe UI Light" panose="020B0502040204020203" pitchFamily="34" charset="0"/>
              </a:rPr>
              <a:t>Применяются для прогнозирования доходов от</a:t>
            </a:r>
          </a:p>
          <a:p>
            <a:pPr algn="ctr" eaLnBrk="1" hangingPunct="1">
              <a:defRPr/>
            </a:pPr>
            <a:r>
              <a:rPr lang="ru-RU" sz="2500" dirty="0">
                <a:latin typeface="Segoe UI Light" panose="020B0502040204020203" pitchFamily="34" charset="0"/>
              </a:rPr>
              <a:t>уплаты  единого сельскохозяйственного налога</a:t>
            </a:r>
          </a:p>
          <a:p>
            <a:pPr algn="ctr" eaLnBrk="1" hangingPunct="1">
              <a:defRPr/>
            </a:pPr>
            <a:r>
              <a:rPr lang="ru-RU" sz="2500" dirty="0">
                <a:latin typeface="Segoe UI Light" panose="020B0502040204020203" pitchFamily="34" charset="0"/>
              </a:rPr>
              <a:t>в бюджет Курского района Курской области</a:t>
            </a:r>
          </a:p>
        </p:txBody>
      </p:sp>
      <p:graphicFrame>
        <p:nvGraphicFramePr>
          <p:cNvPr id="136206" name="Group 14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99393780"/>
              </p:ext>
            </p:extLst>
          </p:nvPr>
        </p:nvGraphicFramePr>
        <p:xfrm>
          <a:off x="3657600" y="4926806"/>
          <a:ext cx="5257800" cy="1181894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15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2025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2026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2027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3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104,8 %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103,9 %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103,8 %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4889C-D942-4FFC-8999-23F5342B94F5}" type="slidenum">
              <a:rPr lang="ru-RU" altLang="ru-RU" smtClean="0"/>
              <a:pPr>
                <a:defRPr/>
              </a:pPr>
              <a:t>33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14800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7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617538"/>
            <a:ext cx="7467600" cy="1287462"/>
          </a:xfrm>
        </p:spPr>
        <p:txBody>
          <a:bodyPr/>
          <a:lstStyle/>
          <a:p>
            <a:pPr eaLnBrk="1" hangingPunct="1"/>
            <a:r>
              <a:rPr lang="ru-RU" altLang="ru-RU" sz="4000" b="1" i="1" u="sng" dirty="0" smtClean="0"/>
              <a:t/>
            </a:r>
            <a:br>
              <a:rPr lang="ru-RU" altLang="ru-RU" sz="4000" b="1" i="1" u="sng" dirty="0" smtClean="0"/>
            </a:br>
            <a:r>
              <a:rPr lang="ru-RU" altLang="ru-RU" sz="3100" b="1" u="sng" dirty="0" smtClean="0"/>
              <a:t/>
            </a:r>
            <a:br>
              <a:rPr lang="ru-RU" altLang="ru-RU" sz="3100" b="1" u="sng" dirty="0" smtClean="0"/>
            </a:br>
            <a:endParaRPr lang="ru-RU" altLang="ru-RU" sz="1600" b="1" u="sng" dirty="0" smtClean="0"/>
          </a:p>
        </p:txBody>
      </p:sp>
      <p:graphicFrame>
        <p:nvGraphicFramePr>
          <p:cNvPr id="2" name="Object 58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9172217"/>
              </p:ext>
            </p:extLst>
          </p:nvPr>
        </p:nvGraphicFramePr>
        <p:xfrm>
          <a:off x="2982912" y="1549400"/>
          <a:ext cx="7710488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062" name="AutoShape 62"/>
          <p:cNvSpPr>
            <a:spLocks noChangeArrowheads="1"/>
          </p:cNvSpPr>
          <p:nvPr/>
        </p:nvSpPr>
        <p:spPr bwMode="auto">
          <a:xfrm>
            <a:off x="7391400" y="2667000"/>
            <a:ext cx="175260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Дотации </a:t>
            </a:r>
            <a:r>
              <a:rPr lang="ru-RU" sz="1700" dirty="0" smtClean="0">
                <a:latin typeface="Monotype Corsiva" pitchFamily="66" charset="0"/>
              </a:rPr>
              <a:t>(1,1)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45063" name="AutoShape 63"/>
          <p:cNvSpPr>
            <a:spLocks noChangeArrowheads="1"/>
          </p:cNvSpPr>
          <p:nvPr/>
        </p:nvSpPr>
        <p:spPr bwMode="auto">
          <a:xfrm>
            <a:off x="7315200" y="3429000"/>
            <a:ext cx="182880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Субвенции </a:t>
            </a:r>
            <a:r>
              <a:rPr lang="ru-RU" sz="1700" dirty="0" smtClean="0">
                <a:latin typeface="Monotype Corsiva" pitchFamily="66" charset="0"/>
              </a:rPr>
              <a:t>(800,6)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45064" name="AutoShape 64"/>
          <p:cNvSpPr>
            <a:spLocks noChangeArrowheads="1"/>
          </p:cNvSpPr>
          <p:nvPr/>
        </p:nvSpPr>
        <p:spPr bwMode="auto">
          <a:xfrm>
            <a:off x="7010400" y="4800600"/>
            <a:ext cx="2133600" cy="7620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Иные межбюджетные </a:t>
            </a:r>
          </a:p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трансферты (</a:t>
            </a:r>
            <a:r>
              <a:rPr lang="ru-RU" sz="1700" dirty="0" smtClean="0">
                <a:latin typeface="Monotype Corsiva" pitchFamily="66" charset="0"/>
              </a:rPr>
              <a:t>1,1)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34825" name="AutoShape 65"/>
          <p:cNvSpPr>
            <a:spLocks noChangeArrowheads="1"/>
          </p:cNvSpPr>
          <p:nvPr/>
        </p:nvSpPr>
        <p:spPr bwMode="auto">
          <a:xfrm>
            <a:off x="152400" y="4800600"/>
            <a:ext cx="2590800" cy="533400"/>
          </a:xfrm>
          <a:prstGeom prst="roundRect">
            <a:avLst>
              <a:gd name="adj" fmla="val 16667"/>
            </a:avLst>
          </a:prstGeom>
          <a:solidFill>
            <a:srgbClr val="BB91B8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Налог на доходы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физических лиц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(336,8)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4826" name="AutoShape 66"/>
          <p:cNvSpPr>
            <a:spLocks noChangeArrowheads="1"/>
          </p:cNvSpPr>
          <p:nvPr/>
        </p:nvSpPr>
        <p:spPr bwMode="auto">
          <a:xfrm>
            <a:off x="152400" y="5410200"/>
            <a:ext cx="1828800" cy="457200"/>
          </a:xfrm>
          <a:prstGeom prst="roundRect">
            <a:avLst>
              <a:gd name="adj" fmla="val 16667"/>
            </a:avLst>
          </a:prstGeom>
          <a:solidFill>
            <a:srgbClr val="BB91B8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Акцизы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(32,5)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4827" name="AutoShape 70"/>
          <p:cNvSpPr>
            <a:spLocks noChangeArrowheads="1"/>
          </p:cNvSpPr>
          <p:nvPr/>
        </p:nvSpPr>
        <p:spPr bwMode="auto">
          <a:xfrm>
            <a:off x="152400" y="1447800"/>
            <a:ext cx="3128963" cy="914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Доходы от использования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имущества, находящегося в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 муниципальной собственности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(40,7)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4828" name="AutoShape 71"/>
          <p:cNvSpPr>
            <a:spLocks noChangeArrowheads="1"/>
          </p:cNvSpPr>
          <p:nvPr/>
        </p:nvSpPr>
        <p:spPr bwMode="auto">
          <a:xfrm>
            <a:off x="152400" y="2514600"/>
            <a:ext cx="2895600" cy="533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>
              <a:latin typeface="Segoe UI Light" panose="020B0502040204020203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Платежи при пользовании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природными ресурсами (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13,5)</a:t>
            </a:r>
            <a:endParaRPr lang="ru-RU" altLang="ru-RU" sz="17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>
              <a:latin typeface="Monotype Corsiva" panose="03010101010201010101" pitchFamily="66" charset="0"/>
            </a:endParaRPr>
          </a:p>
        </p:txBody>
      </p:sp>
      <p:sp>
        <p:nvSpPr>
          <p:cNvPr id="34829" name="AutoShape 73"/>
          <p:cNvSpPr>
            <a:spLocks noChangeArrowheads="1"/>
          </p:cNvSpPr>
          <p:nvPr/>
        </p:nvSpPr>
        <p:spPr bwMode="auto">
          <a:xfrm>
            <a:off x="152400" y="3733800"/>
            <a:ext cx="2362200" cy="990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>
              <a:latin typeface="Segoe UI Light" panose="020B0502040204020203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Monotype Corsiva" panose="03010101010201010101" pitchFamily="66" charset="0"/>
              </a:rPr>
              <a:t>Доходы от продажи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Monotype Corsiva" panose="03010101010201010101" pitchFamily="66" charset="0"/>
              </a:rPr>
              <a:t>материальных 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Monotype Corsiva" panose="03010101010201010101" pitchFamily="66" charset="0"/>
              </a:rPr>
              <a:t>нематериальных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Monotype Corsiva" panose="03010101010201010101" pitchFamily="66" charset="0"/>
              </a:rPr>
              <a:t>активов </a:t>
            </a:r>
            <a:r>
              <a:rPr lang="ru-RU" altLang="ru-RU" sz="1600" dirty="0" smtClean="0">
                <a:latin typeface="Monotype Corsiva" panose="03010101010201010101" pitchFamily="66" charset="0"/>
              </a:rPr>
              <a:t>(30,2)</a:t>
            </a:r>
            <a:endParaRPr lang="ru-RU" altLang="ru-RU" sz="16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>
              <a:latin typeface="Monotype Corsiva" panose="03010101010201010101" pitchFamily="66" charset="0"/>
            </a:endParaRPr>
          </a:p>
        </p:txBody>
      </p:sp>
      <p:sp>
        <p:nvSpPr>
          <p:cNvPr id="34830" name="Line 99"/>
          <p:cNvSpPr>
            <a:spLocks noChangeShapeType="1"/>
          </p:cNvSpPr>
          <p:nvPr/>
        </p:nvSpPr>
        <p:spPr bwMode="auto">
          <a:xfrm flipH="1">
            <a:off x="6934200" y="3200400"/>
            <a:ext cx="5334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34831" name="Line 100"/>
          <p:cNvSpPr>
            <a:spLocks noChangeShapeType="1"/>
          </p:cNvSpPr>
          <p:nvPr/>
        </p:nvSpPr>
        <p:spPr bwMode="auto">
          <a:xfrm flipH="1" flipV="1">
            <a:off x="6858000" y="41148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34832" name="Line 101"/>
          <p:cNvSpPr>
            <a:spLocks noChangeShapeType="1"/>
          </p:cNvSpPr>
          <p:nvPr/>
        </p:nvSpPr>
        <p:spPr bwMode="auto">
          <a:xfrm flipH="1">
            <a:off x="6934200" y="38862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34833" name="AutoShape 66"/>
          <p:cNvSpPr>
            <a:spLocks noChangeArrowheads="1"/>
          </p:cNvSpPr>
          <p:nvPr/>
        </p:nvSpPr>
        <p:spPr bwMode="auto">
          <a:xfrm>
            <a:off x="2352675" y="5943600"/>
            <a:ext cx="2743200" cy="733425"/>
          </a:xfrm>
          <a:prstGeom prst="roundRect">
            <a:avLst>
              <a:gd name="adj" fmla="val 16667"/>
            </a:avLst>
          </a:prstGeom>
          <a:solidFill>
            <a:srgbClr val="BB91B8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Единый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сельскохозяйственный налог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(2,4)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4834" name="AutoShape 66"/>
          <p:cNvSpPr>
            <a:spLocks noChangeArrowheads="1"/>
          </p:cNvSpPr>
          <p:nvPr/>
        </p:nvSpPr>
        <p:spPr bwMode="auto">
          <a:xfrm>
            <a:off x="152400" y="5943600"/>
            <a:ext cx="2057400" cy="762000"/>
          </a:xfrm>
          <a:prstGeom prst="roundRect">
            <a:avLst>
              <a:gd name="adj" fmla="val 16667"/>
            </a:avLst>
          </a:prstGeom>
          <a:solidFill>
            <a:srgbClr val="BB91B8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Упрощенная система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налогообложения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 smtClean="0">
                <a:latin typeface="Monotype Corsiva" panose="03010101010201010101" pitchFamily="66" charset="0"/>
              </a:rPr>
              <a:t>(13,8)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4835" name="Line 21"/>
          <p:cNvSpPr>
            <a:spLocks noChangeShapeType="1"/>
          </p:cNvSpPr>
          <p:nvPr/>
        </p:nvSpPr>
        <p:spPr bwMode="auto">
          <a:xfrm>
            <a:off x="2971800" y="2895600"/>
            <a:ext cx="600075" cy="320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34836" name="Line 22"/>
          <p:cNvSpPr>
            <a:spLocks noChangeShapeType="1"/>
          </p:cNvSpPr>
          <p:nvPr/>
        </p:nvSpPr>
        <p:spPr bwMode="auto">
          <a:xfrm flipV="1">
            <a:off x="2438400" y="3276600"/>
            <a:ext cx="12065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34837" name="Line 24"/>
          <p:cNvSpPr>
            <a:spLocks noChangeShapeType="1"/>
          </p:cNvSpPr>
          <p:nvPr/>
        </p:nvSpPr>
        <p:spPr bwMode="auto">
          <a:xfrm>
            <a:off x="3246438" y="2362200"/>
            <a:ext cx="361950" cy="854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34838" name="Line 25"/>
          <p:cNvSpPr>
            <a:spLocks noChangeShapeType="1"/>
          </p:cNvSpPr>
          <p:nvPr/>
        </p:nvSpPr>
        <p:spPr bwMode="auto">
          <a:xfrm flipV="1">
            <a:off x="2209800" y="4957763"/>
            <a:ext cx="1419225" cy="10620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34839" name="Line 26"/>
          <p:cNvSpPr>
            <a:spLocks noChangeShapeType="1"/>
          </p:cNvSpPr>
          <p:nvPr/>
        </p:nvSpPr>
        <p:spPr bwMode="auto">
          <a:xfrm flipV="1">
            <a:off x="1981200" y="4957763"/>
            <a:ext cx="1533525" cy="6810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34840" name="Line 27"/>
          <p:cNvSpPr>
            <a:spLocks noChangeShapeType="1"/>
          </p:cNvSpPr>
          <p:nvPr/>
        </p:nvSpPr>
        <p:spPr bwMode="auto">
          <a:xfrm flipV="1">
            <a:off x="2819400" y="4876800"/>
            <a:ext cx="762000" cy="38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34841" name="AutoShape 73"/>
          <p:cNvSpPr>
            <a:spLocks noChangeArrowheads="1"/>
          </p:cNvSpPr>
          <p:nvPr/>
        </p:nvSpPr>
        <p:spPr bwMode="auto">
          <a:xfrm>
            <a:off x="5181600" y="1539875"/>
            <a:ext cx="1752600" cy="6858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>
              <a:latin typeface="Segoe UI Light" panose="020B0502040204020203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Прочие неналоговые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доходы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(0,1)</a:t>
            </a:r>
            <a:endParaRPr lang="ru-RU" altLang="ru-RU" sz="17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>
              <a:latin typeface="Monotype Corsiva" panose="03010101010201010101" pitchFamily="66" charset="0"/>
            </a:endParaRPr>
          </a:p>
        </p:txBody>
      </p:sp>
      <p:sp>
        <p:nvSpPr>
          <p:cNvPr id="34842" name="Line 30"/>
          <p:cNvSpPr>
            <a:spLocks noChangeShapeType="1"/>
          </p:cNvSpPr>
          <p:nvPr/>
        </p:nvSpPr>
        <p:spPr bwMode="auto">
          <a:xfrm flipH="1">
            <a:off x="3660775" y="2225675"/>
            <a:ext cx="635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34843" name="AutoShape 66"/>
          <p:cNvSpPr>
            <a:spLocks noChangeArrowheads="1"/>
          </p:cNvSpPr>
          <p:nvPr/>
        </p:nvSpPr>
        <p:spPr bwMode="auto">
          <a:xfrm>
            <a:off x="4648200" y="5410200"/>
            <a:ext cx="1998662" cy="533400"/>
          </a:xfrm>
          <a:prstGeom prst="roundRect">
            <a:avLst>
              <a:gd name="adj" fmla="val 16667"/>
            </a:avLst>
          </a:prstGeom>
          <a:solidFill>
            <a:srgbClr val="BB91B8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Патентная система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налогообложения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(4,8)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4844" name="Line 32"/>
          <p:cNvSpPr>
            <a:spLocks noChangeShapeType="1"/>
          </p:cNvSpPr>
          <p:nvPr/>
        </p:nvSpPr>
        <p:spPr bwMode="auto">
          <a:xfrm flipV="1">
            <a:off x="3657600" y="4876800"/>
            <a:ext cx="5715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34845" name="Line 33"/>
          <p:cNvSpPr>
            <a:spLocks noChangeShapeType="1"/>
          </p:cNvSpPr>
          <p:nvPr/>
        </p:nvSpPr>
        <p:spPr bwMode="auto">
          <a:xfrm flipH="1" flipV="1">
            <a:off x="3743325" y="4914900"/>
            <a:ext cx="828675" cy="72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45092" name="AutoShape 63"/>
          <p:cNvSpPr>
            <a:spLocks noChangeArrowheads="1"/>
          </p:cNvSpPr>
          <p:nvPr/>
        </p:nvSpPr>
        <p:spPr bwMode="auto">
          <a:xfrm>
            <a:off x="7315200" y="4114800"/>
            <a:ext cx="182880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Субсидии </a:t>
            </a:r>
            <a:r>
              <a:rPr lang="ru-RU" sz="1700" dirty="0" smtClean="0">
                <a:latin typeface="Monotype Corsiva" pitchFamily="66" charset="0"/>
              </a:rPr>
              <a:t>(95,8)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34847" name="Line 37"/>
          <p:cNvSpPr>
            <a:spLocks noChangeShapeType="1"/>
          </p:cNvSpPr>
          <p:nvPr/>
        </p:nvSpPr>
        <p:spPr bwMode="auto">
          <a:xfrm flipH="1" flipV="1">
            <a:off x="6934200" y="39624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34849" name="AutoShape 71"/>
          <p:cNvSpPr>
            <a:spLocks noChangeArrowheads="1"/>
          </p:cNvSpPr>
          <p:nvPr/>
        </p:nvSpPr>
        <p:spPr bwMode="auto">
          <a:xfrm>
            <a:off x="152400" y="3124200"/>
            <a:ext cx="2971800" cy="533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>
              <a:latin typeface="Segoe UI Light" panose="020B0502040204020203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Штрафы, санкции,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Возмещение ущерба (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0,1)</a:t>
            </a:r>
            <a:endParaRPr lang="ru-RU" altLang="ru-RU" sz="17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>
              <a:latin typeface="Monotype Corsiva" panose="03010101010201010101" pitchFamily="66" charset="0"/>
            </a:endParaRPr>
          </a:p>
        </p:txBody>
      </p:sp>
      <p:sp>
        <p:nvSpPr>
          <p:cNvPr id="34850" name="AutoShape 73"/>
          <p:cNvSpPr>
            <a:spLocks noChangeArrowheads="1"/>
          </p:cNvSpPr>
          <p:nvPr/>
        </p:nvSpPr>
        <p:spPr bwMode="auto">
          <a:xfrm>
            <a:off x="3376613" y="1524000"/>
            <a:ext cx="1752600" cy="838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200" dirty="0">
              <a:latin typeface="Segoe UI Light" panose="020B0502040204020203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Monotype Corsiva" panose="03010101010201010101" pitchFamily="66" charset="0"/>
              </a:rPr>
              <a:t>Доходы от оказания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Monotype Corsiva" panose="03010101010201010101" pitchFamily="66" charset="0"/>
              </a:rPr>
              <a:t>платных услуг 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Monotype Corsiva" panose="03010101010201010101" pitchFamily="66" charset="0"/>
              </a:rPr>
              <a:t>компенсации затрат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Monotype Corsiva" panose="03010101010201010101" pitchFamily="66" charset="0"/>
              </a:rPr>
              <a:t> государства (0,1)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>
              <a:latin typeface="Monotype Corsiva" panose="03010101010201010101" pitchFamily="66" charset="0"/>
            </a:endParaRPr>
          </a:p>
        </p:txBody>
      </p:sp>
      <p:sp>
        <p:nvSpPr>
          <p:cNvPr id="34851" name="AutoShape 60"/>
          <p:cNvSpPr>
            <a:spLocks noChangeArrowheads="1"/>
          </p:cNvSpPr>
          <p:nvPr/>
        </p:nvSpPr>
        <p:spPr bwMode="auto">
          <a:xfrm>
            <a:off x="228600" y="152400"/>
            <a:ext cx="8763000" cy="13716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Планируемые поступления в доходную часть бюджета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Курского района Курской области</a:t>
            </a:r>
            <a:endParaRPr lang="ru-RU" altLang="ru-RU" sz="26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в 202</a:t>
            </a:r>
            <a:r>
              <a:rPr lang="ru-RU" altLang="ru-RU" sz="2600" dirty="0">
                <a:solidFill>
                  <a:schemeClr val="tx2"/>
                </a:solidFill>
                <a:latin typeface="Segoe UI Light" panose="020B0502040204020203" pitchFamily="34" charset="0"/>
              </a:rPr>
              <a:t>5</a:t>
            </a:r>
            <a:r>
              <a:rPr lang="ru-RU" altLang="ru-RU" sz="2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году, </a:t>
            </a:r>
            <a:r>
              <a:rPr lang="ru-RU" altLang="ru-RU" sz="2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</a:t>
            </a:r>
          </a:p>
        </p:txBody>
      </p:sp>
      <p:sp>
        <p:nvSpPr>
          <p:cNvPr id="34852" name="Line 30"/>
          <p:cNvSpPr>
            <a:spLocks noChangeShapeType="1"/>
          </p:cNvSpPr>
          <p:nvPr/>
        </p:nvSpPr>
        <p:spPr bwMode="auto">
          <a:xfrm flipH="1">
            <a:off x="3714750" y="2225675"/>
            <a:ext cx="1546225" cy="1081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978BA-ADE6-41CC-BD31-AF7E25649C6C}" type="slidenum">
              <a:rPr lang="ru-RU" altLang="ru-RU" smtClean="0"/>
              <a:pPr>
                <a:defRPr/>
              </a:pPr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4019860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7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617538"/>
            <a:ext cx="7467600" cy="1287462"/>
          </a:xfrm>
        </p:spPr>
        <p:txBody>
          <a:bodyPr/>
          <a:lstStyle/>
          <a:p>
            <a:pPr eaLnBrk="1" hangingPunct="1"/>
            <a:r>
              <a:rPr lang="ru-RU" altLang="ru-RU" sz="4000" b="1" i="1" u="sng" dirty="0" smtClean="0"/>
              <a:t/>
            </a:r>
            <a:br>
              <a:rPr lang="ru-RU" altLang="ru-RU" sz="4000" b="1" i="1" u="sng" dirty="0" smtClean="0"/>
            </a:br>
            <a:r>
              <a:rPr lang="ru-RU" altLang="ru-RU" sz="3100" b="1" u="sng" dirty="0" smtClean="0"/>
              <a:t/>
            </a:r>
            <a:br>
              <a:rPr lang="ru-RU" altLang="ru-RU" sz="3100" b="1" u="sng" dirty="0" smtClean="0"/>
            </a:br>
            <a:endParaRPr lang="ru-RU" altLang="ru-RU" sz="1600" b="1" u="sng" dirty="0" smtClean="0"/>
          </a:p>
        </p:txBody>
      </p:sp>
      <p:graphicFrame>
        <p:nvGraphicFramePr>
          <p:cNvPr id="2" name="Object 58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69345553"/>
              </p:ext>
            </p:extLst>
          </p:nvPr>
        </p:nvGraphicFramePr>
        <p:xfrm>
          <a:off x="2982912" y="1549400"/>
          <a:ext cx="7710488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062" name="AutoShape 62"/>
          <p:cNvSpPr>
            <a:spLocks noChangeArrowheads="1"/>
          </p:cNvSpPr>
          <p:nvPr/>
        </p:nvSpPr>
        <p:spPr bwMode="auto">
          <a:xfrm>
            <a:off x="7391400" y="2667000"/>
            <a:ext cx="175260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Дотации </a:t>
            </a:r>
            <a:r>
              <a:rPr lang="ru-RU" sz="1700" dirty="0" smtClean="0">
                <a:latin typeface="Monotype Corsiva" pitchFamily="66" charset="0"/>
              </a:rPr>
              <a:t>(1,1)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45063" name="AutoShape 63"/>
          <p:cNvSpPr>
            <a:spLocks noChangeArrowheads="1"/>
          </p:cNvSpPr>
          <p:nvPr/>
        </p:nvSpPr>
        <p:spPr bwMode="auto">
          <a:xfrm>
            <a:off x="7315200" y="3429000"/>
            <a:ext cx="182880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Субвенции </a:t>
            </a:r>
            <a:r>
              <a:rPr lang="ru-RU" sz="1700" dirty="0" smtClean="0">
                <a:latin typeface="Monotype Corsiva" pitchFamily="66" charset="0"/>
              </a:rPr>
              <a:t>(791,1)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45064" name="AutoShape 64"/>
          <p:cNvSpPr>
            <a:spLocks noChangeArrowheads="1"/>
          </p:cNvSpPr>
          <p:nvPr/>
        </p:nvSpPr>
        <p:spPr bwMode="auto">
          <a:xfrm>
            <a:off x="7010400" y="4800600"/>
            <a:ext cx="2133600" cy="7620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Иные межбюджетные </a:t>
            </a:r>
          </a:p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трансферты </a:t>
            </a:r>
            <a:r>
              <a:rPr lang="ru-RU" sz="1700" dirty="0" smtClean="0">
                <a:latin typeface="Monotype Corsiva" pitchFamily="66" charset="0"/>
              </a:rPr>
              <a:t>(</a:t>
            </a:r>
            <a:r>
              <a:rPr lang="ru-RU" sz="1700" dirty="0">
                <a:latin typeface="Monotype Corsiva" pitchFamily="66" charset="0"/>
              </a:rPr>
              <a:t>0</a:t>
            </a:r>
            <a:r>
              <a:rPr lang="ru-RU" sz="1700" dirty="0" smtClean="0">
                <a:latin typeface="Monotype Corsiva" pitchFamily="66" charset="0"/>
              </a:rPr>
              <a:t>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34825" name="AutoShape 65"/>
          <p:cNvSpPr>
            <a:spLocks noChangeArrowheads="1"/>
          </p:cNvSpPr>
          <p:nvPr/>
        </p:nvSpPr>
        <p:spPr bwMode="auto">
          <a:xfrm>
            <a:off x="152400" y="4800600"/>
            <a:ext cx="2590800" cy="533400"/>
          </a:xfrm>
          <a:prstGeom prst="roundRect">
            <a:avLst>
              <a:gd name="adj" fmla="val 16667"/>
            </a:avLst>
          </a:prstGeom>
          <a:solidFill>
            <a:srgbClr val="BB91B8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Налог на доходы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физических лиц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(350,9)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4826" name="AutoShape 66"/>
          <p:cNvSpPr>
            <a:spLocks noChangeArrowheads="1"/>
          </p:cNvSpPr>
          <p:nvPr/>
        </p:nvSpPr>
        <p:spPr bwMode="auto">
          <a:xfrm>
            <a:off x="152400" y="5410200"/>
            <a:ext cx="1828800" cy="457200"/>
          </a:xfrm>
          <a:prstGeom prst="roundRect">
            <a:avLst>
              <a:gd name="adj" fmla="val 16667"/>
            </a:avLst>
          </a:prstGeom>
          <a:solidFill>
            <a:srgbClr val="BB91B8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Акцизы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(32,7)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4827" name="AutoShape 70"/>
          <p:cNvSpPr>
            <a:spLocks noChangeArrowheads="1"/>
          </p:cNvSpPr>
          <p:nvPr/>
        </p:nvSpPr>
        <p:spPr bwMode="auto">
          <a:xfrm>
            <a:off x="152400" y="1447800"/>
            <a:ext cx="3128963" cy="914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Доходы от использования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имущества, находящегося в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 муниципальной собственности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(40,7)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4828" name="AutoShape 71"/>
          <p:cNvSpPr>
            <a:spLocks noChangeArrowheads="1"/>
          </p:cNvSpPr>
          <p:nvPr/>
        </p:nvSpPr>
        <p:spPr bwMode="auto">
          <a:xfrm>
            <a:off x="152400" y="2514600"/>
            <a:ext cx="2895600" cy="533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>
              <a:latin typeface="Segoe UI Light" panose="020B0502040204020203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Платежи при пользовании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природными ресурсами (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13,5)</a:t>
            </a:r>
            <a:endParaRPr lang="ru-RU" altLang="ru-RU" sz="17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>
              <a:latin typeface="Monotype Corsiva" panose="03010101010201010101" pitchFamily="66" charset="0"/>
            </a:endParaRPr>
          </a:p>
        </p:txBody>
      </p:sp>
      <p:sp>
        <p:nvSpPr>
          <p:cNvPr id="34829" name="AutoShape 73"/>
          <p:cNvSpPr>
            <a:spLocks noChangeArrowheads="1"/>
          </p:cNvSpPr>
          <p:nvPr/>
        </p:nvSpPr>
        <p:spPr bwMode="auto">
          <a:xfrm>
            <a:off x="152400" y="3733800"/>
            <a:ext cx="2362200" cy="990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>
              <a:latin typeface="Segoe UI Light" panose="020B0502040204020203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Monotype Corsiva" panose="03010101010201010101" pitchFamily="66" charset="0"/>
              </a:rPr>
              <a:t>Доходы от продажи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Monotype Corsiva" panose="03010101010201010101" pitchFamily="66" charset="0"/>
              </a:rPr>
              <a:t>материальных 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Monotype Corsiva" panose="03010101010201010101" pitchFamily="66" charset="0"/>
              </a:rPr>
              <a:t>нематериальных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Monotype Corsiva" panose="03010101010201010101" pitchFamily="66" charset="0"/>
              </a:rPr>
              <a:t>активов </a:t>
            </a:r>
            <a:r>
              <a:rPr lang="ru-RU" altLang="ru-RU" sz="1600" dirty="0" smtClean="0">
                <a:latin typeface="Monotype Corsiva" panose="03010101010201010101" pitchFamily="66" charset="0"/>
              </a:rPr>
              <a:t>(12,4)</a:t>
            </a:r>
            <a:endParaRPr lang="ru-RU" altLang="ru-RU" sz="16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>
              <a:latin typeface="Monotype Corsiva" panose="03010101010201010101" pitchFamily="66" charset="0"/>
            </a:endParaRPr>
          </a:p>
        </p:txBody>
      </p:sp>
      <p:sp>
        <p:nvSpPr>
          <p:cNvPr id="34830" name="Line 99"/>
          <p:cNvSpPr>
            <a:spLocks noChangeShapeType="1"/>
          </p:cNvSpPr>
          <p:nvPr/>
        </p:nvSpPr>
        <p:spPr bwMode="auto">
          <a:xfrm flipH="1">
            <a:off x="6934200" y="3200400"/>
            <a:ext cx="5334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34831" name="Line 100"/>
          <p:cNvSpPr>
            <a:spLocks noChangeShapeType="1"/>
          </p:cNvSpPr>
          <p:nvPr/>
        </p:nvSpPr>
        <p:spPr bwMode="auto">
          <a:xfrm flipH="1" flipV="1">
            <a:off x="6858000" y="41148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34832" name="Line 101"/>
          <p:cNvSpPr>
            <a:spLocks noChangeShapeType="1"/>
          </p:cNvSpPr>
          <p:nvPr/>
        </p:nvSpPr>
        <p:spPr bwMode="auto">
          <a:xfrm flipH="1">
            <a:off x="6934200" y="38862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34833" name="AutoShape 66"/>
          <p:cNvSpPr>
            <a:spLocks noChangeArrowheads="1"/>
          </p:cNvSpPr>
          <p:nvPr/>
        </p:nvSpPr>
        <p:spPr bwMode="auto">
          <a:xfrm>
            <a:off x="2352675" y="5943600"/>
            <a:ext cx="2743200" cy="733425"/>
          </a:xfrm>
          <a:prstGeom prst="roundRect">
            <a:avLst>
              <a:gd name="adj" fmla="val 16667"/>
            </a:avLst>
          </a:prstGeom>
          <a:solidFill>
            <a:srgbClr val="BB91B8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Единый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сельскохозяйственный налог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(2,6)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4834" name="AutoShape 66"/>
          <p:cNvSpPr>
            <a:spLocks noChangeArrowheads="1"/>
          </p:cNvSpPr>
          <p:nvPr/>
        </p:nvSpPr>
        <p:spPr bwMode="auto">
          <a:xfrm>
            <a:off x="152400" y="5943600"/>
            <a:ext cx="2057400" cy="762000"/>
          </a:xfrm>
          <a:prstGeom prst="roundRect">
            <a:avLst>
              <a:gd name="adj" fmla="val 16667"/>
            </a:avLst>
          </a:prstGeom>
          <a:solidFill>
            <a:srgbClr val="BB91B8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Упрощенная система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налогообложения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 smtClean="0">
                <a:latin typeface="Monotype Corsiva" panose="03010101010201010101" pitchFamily="66" charset="0"/>
              </a:rPr>
              <a:t>(16,6)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4835" name="Line 21"/>
          <p:cNvSpPr>
            <a:spLocks noChangeShapeType="1"/>
          </p:cNvSpPr>
          <p:nvPr/>
        </p:nvSpPr>
        <p:spPr bwMode="auto">
          <a:xfrm>
            <a:off x="2971800" y="2895600"/>
            <a:ext cx="600075" cy="320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34836" name="Line 22"/>
          <p:cNvSpPr>
            <a:spLocks noChangeShapeType="1"/>
          </p:cNvSpPr>
          <p:nvPr/>
        </p:nvSpPr>
        <p:spPr bwMode="auto">
          <a:xfrm flipV="1">
            <a:off x="2438400" y="3276600"/>
            <a:ext cx="12065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34837" name="Line 24"/>
          <p:cNvSpPr>
            <a:spLocks noChangeShapeType="1"/>
          </p:cNvSpPr>
          <p:nvPr/>
        </p:nvSpPr>
        <p:spPr bwMode="auto">
          <a:xfrm>
            <a:off x="3246438" y="2362200"/>
            <a:ext cx="361950" cy="854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34838" name="Line 25"/>
          <p:cNvSpPr>
            <a:spLocks noChangeShapeType="1"/>
          </p:cNvSpPr>
          <p:nvPr/>
        </p:nvSpPr>
        <p:spPr bwMode="auto">
          <a:xfrm flipV="1">
            <a:off x="2209800" y="4957763"/>
            <a:ext cx="1419225" cy="10620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34839" name="Line 26"/>
          <p:cNvSpPr>
            <a:spLocks noChangeShapeType="1"/>
          </p:cNvSpPr>
          <p:nvPr/>
        </p:nvSpPr>
        <p:spPr bwMode="auto">
          <a:xfrm flipV="1">
            <a:off x="1981200" y="4957763"/>
            <a:ext cx="1533525" cy="6810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34840" name="Line 27"/>
          <p:cNvSpPr>
            <a:spLocks noChangeShapeType="1"/>
          </p:cNvSpPr>
          <p:nvPr/>
        </p:nvSpPr>
        <p:spPr bwMode="auto">
          <a:xfrm flipV="1">
            <a:off x="2819400" y="4876800"/>
            <a:ext cx="762000" cy="38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34842" name="Line 30"/>
          <p:cNvSpPr>
            <a:spLocks noChangeShapeType="1"/>
          </p:cNvSpPr>
          <p:nvPr/>
        </p:nvSpPr>
        <p:spPr bwMode="auto">
          <a:xfrm flipH="1">
            <a:off x="3660775" y="2225675"/>
            <a:ext cx="635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34843" name="AutoShape 66"/>
          <p:cNvSpPr>
            <a:spLocks noChangeArrowheads="1"/>
          </p:cNvSpPr>
          <p:nvPr/>
        </p:nvSpPr>
        <p:spPr bwMode="auto">
          <a:xfrm>
            <a:off x="4648200" y="5410200"/>
            <a:ext cx="1998662" cy="533400"/>
          </a:xfrm>
          <a:prstGeom prst="roundRect">
            <a:avLst>
              <a:gd name="adj" fmla="val 16667"/>
            </a:avLst>
          </a:prstGeom>
          <a:solidFill>
            <a:srgbClr val="BB91B8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Патентная система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налогообложения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(4,7)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4844" name="Line 32"/>
          <p:cNvSpPr>
            <a:spLocks noChangeShapeType="1"/>
          </p:cNvSpPr>
          <p:nvPr/>
        </p:nvSpPr>
        <p:spPr bwMode="auto">
          <a:xfrm flipV="1">
            <a:off x="3657600" y="4876800"/>
            <a:ext cx="5715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34845" name="Line 33"/>
          <p:cNvSpPr>
            <a:spLocks noChangeShapeType="1"/>
          </p:cNvSpPr>
          <p:nvPr/>
        </p:nvSpPr>
        <p:spPr bwMode="auto">
          <a:xfrm flipH="1" flipV="1">
            <a:off x="3743325" y="4914900"/>
            <a:ext cx="828675" cy="72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45092" name="AutoShape 63"/>
          <p:cNvSpPr>
            <a:spLocks noChangeArrowheads="1"/>
          </p:cNvSpPr>
          <p:nvPr/>
        </p:nvSpPr>
        <p:spPr bwMode="auto">
          <a:xfrm>
            <a:off x="7315200" y="4114800"/>
            <a:ext cx="182880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Субсидии </a:t>
            </a:r>
            <a:r>
              <a:rPr lang="ru-RU" sz="1700" dirty="0" smtClean="0">
                <a:latin typeface="Monotype Corsiva" pitchFamily="66" charset="0"/>
              </a:rPr>
              <a:t>(3,1)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34847" name="Line 37"/>
          <p:cNvSpPr>
            <a:spLocks noChangeShapeType="1"/>
          </p:cNvSpPr>
          <p:nvPr/>
        </p:nvSpPr>
        <p:spPr bwMode="auto">
          <a:xfrm flipH="1" flipV="1">
            <a:off x="6934200" y="39624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34849" name="AutoShape 71"/>
          <p:cNvSpPr>
            <a:spLocks noChangeArrowheads="1"/>
          </p:cNvSpPr>
          <p:nvPr/>
        </p:nvSpPr>
        <p:spPr bwMode="auto">
          <a:xfrm>
            <a:off x="152400" y="3124200"/>
            <a:ext cx="2971800" cy="533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>
              <a:latin typeface="Segoe UI Light" panose="020B0502040204020203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Штрафы, санкции,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Возмещение ущерба (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0,1)</a:t>
            </a:r>
            <a:endParaRPr lang="ru-RU" altLang="ru-RU" sz="17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>
              <a:latin typeface="Monotype Corsiva" panose="03010101010201010101" pitchFamily="66" charset="0"/>
            </a:endParaRPr>
          </a:p>
        </p:txBody>
      </p:sp>
      <p:sp>
        <p:nvSpPr>
          <p:cNvPr id="34850" name="AutoShape 73"/>
          <p:cNvSpPr>
            <a:spLocks noChangeArrowheads="1"/>
          </p:cNvSpPr>
          <p:nvPr/>
        </p:nvSpPr>
        <p:spPr bwMode="auto">
          <a:xfrm>
            <a:off x="3376613" y="1524000"/>
            <a:ext cx="1752600" cy="838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200" dirty="0">
              <a:latin typeface="Segoe UI Light" panose="020B0502040204020203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Monotype Corsiva" panose="03010101010201010101" pitchFamily="66" charset="0"/>
              </a:rPr>
              <a:t>Доходы от оказания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Monotype Corsiva" panose="03010101010201010101" pitchFamily="66" charset="0"/>
              </a:rPr>
              <a:t>платных услуг 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Monotype Corsiva" panose="03010101010201010101" pitchFamily="66" charset="0"/>
              </a:rPr>
              <a:t>компенсации затрат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Monotype Corsiva" panose="03010101010201010101" pitchFamily="66" charset="0"/>
              </a:rPr>
              <a:t> государства (0,1)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>
              <a:latin typeface="Monotype Corsiva" panose="03010101010201010101" pitchFamily="66" charset="0"/>
            </a:endParaRPr>
          </a:p>
        </p:txBody>
      </p:sp>
      <p:sp>
        <p:nvSpPr>
          <p:cNvPr id="34851" name="AutoShape 60"/>
          <p:cNvSpPr>
            <a:spLocks noChangeArrowheads="1"/>
          </p:cNvSpPr>
          <p:nvPr/>
        </p:nvSpPr>
        <p:spPr bwMode="auto">
          <a:xfrm>
            <a:off x="228600" y="152400"/>
            <a:ext cx="8763000" cy="13716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Планируемые поступления в доходную часть бюджета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Курского района Курской области</a:t>
            </a:r>
            <a:endParaRPr lang="ru-RU" altLang="ru-RU" sz="26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в 202</a:t>
            </a:r>
            <a:r>
              <a:rPr lang="ru-RU" altLang="ru-RU" sz="2600" dirty="0">
                <a:solidFill>
                  <a:schemeClr val="tx2"/>
                </a:solidFill>
                <a:latin typeface="Segoe UI Light" panose="020B0502040204020203" pitchFamily="34" charset="0"/>
              </a:rPr>
              <a:t>6</a:t>
            </a:r>
            <a:r>
              <a:rPr lang="ru-RU" altLang="ru-RU" sz="2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году, </a:t>
            </a:r>
            <a:r>
              <a:rPr lang="ru-RU" altLang="ru-RU" sz="2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978BA-ADE6-41CC-BD31-AF7E25649C6C}" type="slidenum">
              <a:rPr lang="ru-RU" altLang="ru-RU" smtClean="0"/>
              <a:pPr>
                <a:defRPr/>
              </a:pPr>
              <a:t>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9435549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7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617538"/>
            <a:ext cx="7467600" cy="1287462"/>
          </a:xfrm>
        </p:spPr>
        <p:txBody>
          <a:bodyPr/>
          <a:lstStyle/>
          <a:p>
            <a:pPr eaLnBrk="1" hangingPunct="1"/>
            <a:r>
              <a:rPr lang="ru-RU" altLang="ru-RU" sz="4000" b="1" i="1" u="sng" dirty="0" smtClean="0"/>
              <a:t/>
            </a:r>
            <a:br>
              <a:rPr lang="ru-RU" altLang="ru-RU" sz="4000" b="1" i="1" u="sng" dirty="0" smtClean="0"/>
            </a:br>
            <a:r>
              <a:rPr lang="ru-RU" altLang="ru-RU" sz="3100" b="1" u="sng" dirty="0" smtClean="0"/>
              <a:t/>
            </a:r>
            <a:br>
              <a:rPr lang="ru-RU" altLang="ru-RU" sz="3100" b="1" u="sng" dirty="0" smtClean="0"/>
            </a:br>
            <a:endParaRPr lang="ru-RU" altLang="ru-RU" sz="1600" b="1" u="sng" dirty="0" smtClean="0"/>
          </a:p>
        </p:txBody>
      </p:sp>
      <p:graphicFrame>
        <p:nvGraphicFramePr>
          <p:cNvPr id="2" name="Object 58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69641609"/>
              </p:ext>
            </p:extLst>
          </p:nvPr>
        </p:nvGraphicFramePr>
        <p:xfrm>
          <a:off x="2982912" y="1549400"/>
          <a:ext cx="7710488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062" name="AutoShape 62"/>
          <p:cNvSpPr>
            <a:spLocks noChangeArrowheads="1"/>
          </p:cNvSpPr>
          <p:nvPr/>
        </p:nvSpPr>
        <p:spPr bwMode="auto">
          <a:xfrm>
            <a:off x="7391400" y="2667000"/>
            <a:ext cx="175260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Дотации </a:t>
            </a:r>
            <a:r>
              <a:rPr lang="ru-RU" sz="1700" dirty="0" smtClean="0">
                <a:latin typeface="Monotype Corsiva" pitchFamily="66" charset="0"/>
              </a:rPr>
              <a:t>(0,8)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45063" name="AutoShape 63"/>
          <p:cNvSpPr>
            <a:spLocks noChangeArrowheads="1"/>
          </p:cNvSpPr>
          <p:nvPr/>
        </p:nvSpPr>
        <p:spPr bwMode="auto">
          <a:xfrm>
            <a:off x="7315200" y="3429000"/>
            <a:ext cx="182880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Субвенции </a:t>
            </a:r>
            <a:r>
              <a:rPr lang="ru-RU" sz="1700" dirty="0" smtClean="0">
                <a:latin typeface="Monotype Corsiva" pitchFamily="66" charset="0"/>
              </a:rPr>
              <a:t>(789,2)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45064" name="AutoShape 64"/>
          <p:cNvSpPr>
            <a:spLocks noChangeArrowheads="1"/>
          </p:cNvSpPr>
          <p:nvPr/>
        </p:nvSpPr>
        <p:spPr bwMode="auto">
          <a:xfrm>
            <a:off x="7010400" y="4800600"/>
            <a:ext cx="2133600" cy="7620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Иные межбюджетные </a:t>
            </a:r>
          </a:p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трансферты </a:t>
            </a:r>
            <a:r>
              <a:rPr lang="ru-RU" sz="1700" dirty="0" smtClean="0">
                <a:latin typeface="Monotype Corsiva" pitchFamily="66" charset="0"/>
              </a:rPr>
              <a:t>(</a:t>
            </a:r>
            <a:r>
              <a:rPr lang="ru-RU" sz="1700" dirty="0">
                <a:latin typeface="Monotype Corsiva" pitchFamily="66" charset="0"/>
              </a:rPr>
              <a:t>0</a:t>
            </a:r>
            <a:r>
              <a:rPr lang="ru-RU" sz="1700" dirty="0" smtClean="0">
                <a:latin typeface="Monotype Corsiva" pitchFamily="66" charset="0"/>
              </a:rPr>
              <a:t>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34825" name="AutoShape 65"/>
          <p:cNvSpPr>
            <a:spLocks noChangeArrowheads="1"/>
          </p:cNvSpPr>
          <p:nvPr/>
        </p:nvSpPr>
        <p:spPr bwMode="auto">
          <a:xfrm>
            <a:off x="152400" y="4800600"/>
            <a:ext cx="2590800" cy="533400"/>
          </a:xfrm>
          <a:prstGeom prst="roundRect">
            <a:avLst>
              <a:gd name="adj" fmla="val 16667"/>
            </a:avLst>
          </a:prstGeom>
          <a:solidFill>
            <a:srgbClr val="BB91B8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Налог на доходы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физических лиц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(384,4)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4826" name="AutoShape 66"/>
          <p:cNvSpPr>
            <a:spLocks noChangeArrowheads="1"/>
          </p:cNvSpPr>
          <p:nvPr/>
        </p:nvSpPr>
        <p:spPr bwMode="auto">
          <a:xfrm>
            <a:off x="152400" y="5410200"/>
            <a:ext cx="1828800" cy="457200"/>
          </a:xfrm>
          <a:prstGeom prst="roundRect">
            <a:avLst>
              <a:gd name="adj" fmla="val 16667"/>
            </a:avLst>
          </a:prstGeom>
          <a:solidFill>
            <a:srgbClr val="BB91B8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Акцизы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(32,7)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4827" name="AutoShape 70"/>
          <p:cNvSpPr>
            <a:spLocks noChangeArrowheads="1"/>
          </p:cNvSpPr>
          <p:nvPr/>
        </p:nvSpPr>
        <p:spPr bwMode="auto">
          <a:xfrm>
            <a:off x="152400" y="1447800"/>
            <a:ext cx="3128963" cy="914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Доходы от использования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имущества, находящегося в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 муниципальной собственности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(40,4)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4828" name="AutoShape 71"/>
          <p:cNvSpPr>
            <a:spLocks noChangeArrowheads="1"/>
          </p:cNvSpPr>
          <p:nvPr/>
        </p:nvSpPr>
        <p:spPr bwMode="auto">
          <a:xfrm>
            <a:off x="152400" y="2514600"/>
            <a:ext cx="2895600" cy="533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>
              <a:latin typeface="Segoe UI Light" panose="020B0502040204020203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Платежи при пользовании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природными ресурсами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(13,5)</a:t>
            </a:r>
            <a:endParaRPr lang="ru-RU" altLang="ru-RU" sz="17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>
              <a:latin typeface="Monotype Corsiva" panose="03010101010201010101" pitchFamily="66" charset="0"/>
            </a:endParaRPr>
          </a:p>
        </p:txBody>
      </p:sp>
      <p:sp>
        <p:nvSpPr>
          <p:cNvPr id="34829" name="AutoShape 73"/>
          <p:cNvSpPr>
            <a:spLocks noChangeArrowheads="1"/>
          </p:cNvSpPr>
          <p:nvPr/>
        </p:nvSpPr>
        <p:spPr bwMode="auto">
          <a:xfrm>
            <a:off x="152400" y="3733800"/>
            <a:ext cx="2362200" cy="990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>
              <a:latin typeface="Segoe UI Light" panose="020B0502040204020203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Monotype Corsiva" panose="03010101010201010101" pitchFamily="66" charset="0"/>
              </a:rPr>
              <a:t>Доходы от продажи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Monotype Corsiva" panose="03010101010201010101" pitchFamily="66" charset="0"/>
              </a:rPr>
              <a:t>материальных 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Monotype Corsiva" panose="03010101010201010101" pitchFamily="66" charset="0"/>
              </a:rPr>
              <a:t>нематериальных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Monotype Corsiva" panose="03010101010201010101" pitchFamily="66" charset="0"/>
              </a:rPr>
              <a:t>активов </a:t>
            </a:r>
            <a:r>
              <a:rPr lang="ru-RU" altLang="ru-RU" sz="1600" dirty="0" smtClean="0">
                <a:latin typeface="Monotype Corsiva" panose="03010101010201010101" pitchFamily="66" charset="0"/>
              </a:rPr>
              <a:t>(12,4)</a:t>
            </a:r>
            <a:endParaRPr lang="ru-RU" altLang="ru-RU" sz="16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>
              <a:latin typeface="Monotype Corsiva" panose="03010101010201010101" pitchFamily="66" charset="0"/>
            </a:endParaRPr>
          </a:p>
        </p:txBody>
      </p:sp>
      <p:sp>
        <p:nvSpPr>
          <p:cNvPr id="34830" name="Line 99"/>
          <p:cNvSpPr>
            <a:spLocks noChangeShapeType="1"/>
          </p:cNvSpPr>
          <p:nvPr/>
        </p:nvSpPr>
        <p:spPr bwMode="auto">
          <a:xfrm flipH="1">
            <a:off x="6934200" y="3200400"/>
            <a:ext cx="5334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34831" name="Line 100"/>
          <p:cNvSpPr>
            <a:spLocks noChangeShapeType="1"/>
          </p:cNvSpPr>
          <p:nvPr/>
        </p:nvSpPr>
        <p:spPr bwMode="auto">
          <a:xfrm flipH="1" flipV="1">
            <a:off x="6858000" y="41148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34832" name="Line 101"/>
          <p:cNvSpPr>
            <a:spLocks noChangeShapeType="1"/>
          </p:cNvSpPr>
          <p:nvPr/>
        </p:nvSpPr>
        <p:spPr bwMode="auto">
          <a:xfrm flipH="1">
            <a:off x="6934200" y="38862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34833" name="AutoShape 66"/>
          <p:cNvSpPr>
            <a:spLocks noChangeArrowheads="1"/>
          </p:cNvSpPr>
          <p:nvPr/>
        </p:nvSpPr>
        <p:spPr bwMode="auto">
          <a:xfrm>
            <a:off x="2352675" y="5943600"/>
            <a:ext cx="2743200" cy="733425"/>
          </a:xfrm>
          <a:prstGeom prst="roundRect">
            <a:avLst>
              <a:gd name="adj" fmla="val 16667"/>
            </a:avLst>
          </a:prstGeom>
          <a:solidFill>
            <a:srgbClr val="BB91B8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Единый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сельскохозяйственный налог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(2,7)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4834" name="AutoShape 66"/>
          <p:cNvSpPr>
            <a:spLocks noChangeArrowheads="1"/>
          </p:cNvSpPr>
          <p:nvPr/>
        </p:nvSpPr>
        <p:spPr bwMode="auto">
          <a:xfrm>
            <a:off x="152400" y="5943600"/>
            <a:ext cx="2057400" cy="762000"/>
          </a:xfrm>
          <a:prstGeom prst="roundRect">
            <a:avLst>
              <a:gd name="adj" fmla="val 16667"/>
            </a:avLst>
          </a:prstGeom>
          <a:solidFill>
            <a:srgbClr val="BB91B8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Упрощенная система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налогообложения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 smtClean="0">
                <a:latin typeface="Monotype Corsiva" panose="03010101010201010101" pitchFamily="66" charset="0"/>
              </a:rPr>
              <a:t>(16,2)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4835" name="Line 21"/>
          <p:cNvSpPr>
            <a:spLocks noChangeShapeType="1"/>
          </p:cNvSpPr>
          <p:nvPr/>
        </p:nvSpPr>
        <p:spPr bwMode="auto">
          <a:xfrm>
            <a:off x="2971800" y="2895600"/>
            <a:ext cx="600075" cy="320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34836" name="Line 22"/>
          <p:cNvSpPr>
            <a:spLocks noChangeShapeType="1"/>
          </p:cNvSpPr>
          <p:nvPr/>
        </p:nvSpPr>
        <p:spPr bwMode="auto">
          <a:xfrm flipV="1">
            <a:off x="2438400" y="3276600"/>
            <a:ext cx="12065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34837" name="Line 24"/>
          <p:cNvSpPr>
            <a:spLocks noChangeShapeType="1"/>
          </p:cNvSpPr>
          <p:nvPr/>
        </p:nvSpPr>
        <p:spPr bwMode="auto">
          <a:xfrm>
            <a:off x="3246438" y="2362200"/>
            <a:ext cx="361950" cy="854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34838" name="Line 25"/>
          <p:cNvSpPr>
            <a:spLocks noChangeShapeType="1"/>
          </p:cNvSpPr>
          <p:nvPr/>
        </p:nvSpPr>
        <p:spPr bwMode="auto">
          <a:xfrm flipV="1">
            <a:off x="2191543" y="4419599"/>
            <a:ext cx="1553369" cy="148873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34839" name="Line 26"/>
          <p:cNvSpPr>
            <a:spLocks noChangeShapeType="1"/>
          </p:cNvSpPr>
          <p:nvPr/>
        </p:nvSpPr>
        <p:spPr bwMode="auto">
          <a:xfrm flipV="1">
            <a:off x="1981200" y="4384331"/>
            <a:ext cx="1743074" cy="125446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34840" name="Line 27"/>
          <p:cNvSpPr>
            <a:spLocks noChangeShapeType="1"/>
          </p:cNvSpPr>
          <p:nvPr/>
        </p:nvSpPr>
        <p:spPr bwMode="auto">
          <a:xfrm flipV="1">
            <a:off x="2819399" y="4343400"/>
            <a:ext cx="904875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34842" name="Line 30"/>
          <p:cNvSpPr>
            <a:spLocks noChangeShapeType="1"/>
          </p:cNvSpPr>
          <p:nvPr/>
        </p:nvSpPr>
        <p:spPr bwMode="auto">
          <a:xfrm flipH="1">
            <a:off x="3660775" y="2225675"/>
            <a:ext cx="635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34843" name="AutoShape 66"/>
          <p:cNvSpPr>
            <a:spLocks noChangeArrowheads="1"/>
          </p:cNvSpPr>
          <p:nvPr/>
        </p:nvSpPr>
        <p:spPr bwMode="auto">
          <a:xfrm>
            <a:off x="4648200" y="5410200"/>
            <a:ext cx="1998662" cy="533400"/>
          </a:xfrm>
          <a:prstGeom prst="roundRect">
            <a:avLst>
              <a:gd name="adj" fmla="val 16667"/>
            </a:avLst>
          </a:prstGeom>
          <a:solidFill>
            <a:srgbClr val="BB91B8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Патентная система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налогообложения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(4,7)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4844" name="Line 32"/>
          <p:cNvSpPr>
            <a:spLocks noChangeShapeType="1"/>
          </p:cNvSpPr>
          <p:nvPr/>
        </p:nvSpPr>
        <p:spPr bwMode="auto">
          <a:xfrm flipV="1">
            <a:off x="3657600" y="4343400"/>
            <a:ext cx="1524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34845" name="Line 33"/>
          <p:cNvSpPr>
            <a:spLocks noChangeShapeType="1"/>
          </p:cNvSpPr>
          <p:nvPr/>
        </p:nvSpPr>
        <p:spPr bwMode="auto">
          <a:xfrm flipH="1" flipV="1">
            <a:off x="3857624" y="4343400"/>
            <a:ext cx="714375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45092" name="AutoShape 63"/>
          <p:cNvSpPr>
            <a:spLocks noChangeArrowheads="1"/>
          </p:cNvSpPr>
          <p:nvPr/>
        </p:nvSpPr>
        <p:spPr bwMode="auto">
          <a:xfrm>
            <a:off x="7315200" y="4114800"/>
            <a:ext cx="182880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Субсидии </a:t>
            </a:r>
            <a:r>
              <a:rPr lang="ru-RU" sz="1700" dirty="0" smtClean="0">
                <a:latin typeface="Monotype Corsiva" pitchFamily="66" charset="0"/>
              </a:rPr>
              <a:t>(3,1)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34847" name="Line 37"/>
          <p:cNvSpPr>
            <a:spLocks noChangeShapeType="1"/>
          </p:cNvSpPr>
          <p:nvPr/>
        </p:nvSpPr>
        <p:spPr bwMode="auto">
          <a:xfrm flipH="1" flipV="1">
            <a:off x="6934200" y="39624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34849" name="AutoShape 71"/>
          <p:cNvSpPr>
            <a:spLocks noChangeArrowheads="1"/>
          </p:cNvSpPr>
          <p:nvPr/>
        </p:nvSpPr>
        <p:spPr bwMode="auto">
          <a:xfrm>
            <a:off x="152400" y="3124200"/>
            <a:ext cx="2971800" cy="533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>
              <a:latin typeface="Segoe UI Light" panose="020B0502040204020203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Штрафы, санкции,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Возмещение ущерба (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0,1)</a:t>
            </a:r>
            <a:endParaRPr lang="ru-RU" altLang="ru-RU" sz="17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>
              <a:latin typeface="Monotype Corsiva" panose="03010101010201010101" pitchFamily="66" charset="0"/>
            </a:endParaRPr>
          </a:p>
        </p:txBody>
      </p:sp>
      <p:sp>
        <p:nvSpPr>
          <p:cNvPr id="34850" name="AutoShape 73"/>
          <p:cNvSpPr>
            <a:spLocks noChangeArrowheads="1"/>
          </p:cNvSpPr>
          <p:nvPr/>
        </p:nvSpPr>
        <p:spPr bwMode="auto">
          <a:xfrm>
            <a:off x="3376613" y="1524000"/>
            <a:ext cx="1752600" cy="838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200" dirty="0">
              <a:latin typeface="Segoe UI Light" panose="020B0502040204020203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Monotype Corsiva" panose="03010101010201010101" pitchFamily="66" charset="0"/>
              </a:rPr>
              <a:t>Доходы от оказания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Monotype Corsiva" panose="03010101010201010101" pitchFamily="66" charset="0"/>
              </a:rPr>
              <a:t>платных услуг 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Monotype Corsiva" panose="03010101010201010101" pitchFamily="66" charset="0"/>
              </a:rPr>
              <a:t>компенсации затрат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Monotype Corsiva" panose="03010101010201010101" pitchFamily="66" charset="0"/>
              </a:rPr>
              <a:t> государства (0,1)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>
              <a:latin typeface="Monotype Corsiva" panose="03010101010201010101" pitchFamily="66" charset="0"/>
            </a:endParaRPr>
          </a:p>
        </p:txBody>
      </p:sp>
      <p:sp>
        <p:nvSpPr>
          <p:cNvPr id="34851" name="AutoShape 60"/>
          <p:cNvSpPr>
            <a:spLocks noChangeArrowheads="1"/>
          </p:cNvSpPr>
          <p:nvPr/>
        </p:nvSpPr>
        <p:spPr bwMode="auto">
          <a:xfrm>
            <a:off x="228600" y="152400"/>
            <a:ext cx="8763000" cy="13716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Планируемые поступления в доходную часть бюджета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Курского района Курской области</a:t>
            </a:r>
            <a:endParaRPr lang="ru-RU" altLang="ru-RU" sz="26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в 202</a:t>
            </a:r>
            <a:r>
              <a:rPr lang="ru-RU" altLang="ru-RU" sz="2600" dirty="0">
                <a:solidFill>
                  <a:schemeClr val="tx2"/>
                </a:solidFill>
                <a:latin typeface="Segoe UI Light" panose="020B0502040204020203" pitchFamily="34" charset="0"/>
              </a:rPr>
              <a:t>7</a:t>
            </a:r>
            <a:r>
              <a:rPr lang="ru-RU" altLang="ru-RU" sz="2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году, </a:t>
            </a:r>
            <a:r>
              <a:rPr lang="ru-RU" altLang="ru-RU" sz="2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978BA-ADE6-41CC-BD31-AF7E25649C6C}" type="slidenum">
              <a:rPr lang="ru-RU" altLang="ru-RU" smtClean="0"/>
              <a:pPr>
                <a:defRPr/>
              </a:pPr>
              <a:t>36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6648591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3789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37894" name="AutoShape 11"/>
          <p:cNvSpPr>
            <a:spLocks noChangeArrowheads="1"/>
          </p:cNvSpPr>
          <p:nvPr/>
        </p:nvSpPr>
        <p:spPr bwMode="auto">
          <a:xfrm>
            <a:off x="228600" y="228600"/>
            <a:ext cx="8686800" cy="14478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Расходы </a:t>
            </a:r>
            <a:r>
              <a:rPr lang="ru-RU" altLang="ru-RU" sz="22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бюджета –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2"/>
                </a:solidFill>
                <a:latin typeface="Segoe UI Light" panose="020B0502040204020203" pitchFamily="34" charset="0"/>
              </a:rPr>
              <a:t>это выплачиваемые из бюджета денежные средства,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2"/>
                </a:solidFill>
                <a:latin typeface="Segoe UI Light" panose="020B0502040204020203" pitchFamily="34" charset="0"/>
              </a:rPr>
              <a:t>направляемые на финансовое обеспечение задач и функций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2"/>
                </a:solidFill>
                <a:latin typeface="Segoe UI Light" panose="020B0502040204020203" pitchFamily="34" charset="0"/>
              </a:rPr>
              <a:t>местного самоуправления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37896" name="AutoShape 23"/>
          <p:cNvSpPr>
            <a:spLocks noChangeArrowheads="1"/>
          </p:cNvSpPr>
          <p:nvPr/>
        </p:nvSpPr>
        <p:spPr bwMode="auto">
          <a:xfrm>
            <a:off x="228599" y="4778614"/>
            <a:ext cx="2506030" cy="685801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latin typeface="Segoe UI Light" panose="020B0502040204020203" pitchFamily="34" charset="0"/>
              </a:rPr>
              <a:t>Образование</a:t>
            </a:r>
            <a:endParaRPr lang="ru-RU" altLang="ru-RU" sz="2500" b="1" dirty="0">
              <a:latin typeface="Segoe UI Light" panose="020B0502040204020203" pitchFamily="34" charset="0"/>
            </a:endParaRPr>
          </a:p>
        </p:txBody>
      </p:sp>
      <p:sp>
        <p:nvSpPr>
          <p:cNvPr id="37897" name="AutoShape 23"/>
          <p:cNvSpPr>
            <a:spLocks noChangeArrowheads="1"/>
          </p:cNvSpPr>
          <p:nvPr/>
        </p:nvSpPr>
        <p:spPr bwMode="auto">
          <a:xfrm>
            <a:off x="6737983" y="4873625"/>
            <a:ext cx="1998347" cy="6858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latin typeface="Segoe UI Light" panose="020B0502040204020203" pitchFamily="34" charset="0"/>
              </a:rPr>
              <a:t>Культура</a:t>
            </a:r>
            <a:endParaRPr lang="ru-RU" altLang="ru-RU" sz="2500" b="1" dirty="0">
              <a:latin typeface="Segoe UI Light" panose="020B0502040204020203" pitchFamily="34" charset="0"/>
            </a:endParaRPr>
          </a:p>
        </p:txBody>
      </p:sp>
      <p:sp>
        <p:nvSpPr>
          <p:cNvPr id="64528" name="AutoShape 23"/>
          <p:cNvSpPr>
            <a:spLocks noChangeArrowheads="1"/>
          </p:cNvSpPr>
          <p:nvPr/>
        </p:nvSpPr>
        <p:spPr bwMode="auto">
          <a:xfrm>
            <a:off x="914400" y="3442176"/>
            <a:ext cx="7239000" cy="970440"/>
          </a:xfrm>
          <a:prstGeom prst="roundRect">
            <a:avLst>
              <a:gd name="adj" fmla="val 16667"/>
            </a:avLst>
          </a:prstGeom>
          <a:solidFill>
            <a:srgbClr val="BB91B8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200" b="1" dirty="0" smtClean="0">
                <a:latin typeface="Segoe UI Light" panose="020B0502040204020203" pitchFamily="34" charset="0"/>
              </a:rPr>
              <a:t>Приоритетные направления расходов бюджета </a:t>
            </a:r>
          </a:p>
          <a:p>
            <a:pPr algn="ctr">
              <a:defRPr/>
            </a:pPr>
            <a:r>
              <a:rPr lang="ru-RU" sz="2200" b="1" dirty="0" smtClean="0">
                <a:latin typeface="Segoe UI Light" panose="020B0502040204020203" pitchFamily="34" charset="0"/>
              </a:rPr>
              <a:t>Курского района Курской области в настоящее время</a:t>
            </a:r>
            <a:endParaRPr lang="ru-RU" sz="2200" b="1" dirty="0">
              <a:latin typeface="Segoe UI Light" panose="020B0502040204020203" pitchFamily="34" charset="0"/>
            </a:endParaRPr>
          </a:p>
        </p:txBody>
      </p:sp>
      <p:sp>
        <p:nvSpPr>
          <p:cNvPr id="45070" name="AutoShape 29"/>
          <p:cNvSpPr>
            <a:spLocks noChangeArrowheads="1"/>
          </p:cNvSpPr>
          <p:nvPr/>
        </p:nvSpPr>
        <p:spPr bwMode="auto">
          <a:xfrm>
            <a:off x="7341870" y="4295062"/>
            <a:ext cx="457200" cy="6096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37</a:t>
            </a:fld>
            <a:endParaRPr lang="ru-RU" altLang="ru-RU"/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533400" y="1902778"/>
            <a:ext cx="8001000" cy="1371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Формирование расходов 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бюджета осуществляется </a:t>
            </a: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 соответствии с </a:t>
            </a:r>
            <a:endParaRPr lang="ru-RU" sz="20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расходными </a:t>
            </a: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обязательствами, 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обусловленными установленным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законодательством Российской Федерации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разграничением 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полномочий.</a:t>
            </a:r>
            <a:endParaRPr lang="ru-RU" alt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AutoShape 23"/>
          <p:cNvSpPr>
            <a:spLocks noChangeArrowheads="1"/>
          </p:cNvSpPr>
          <p:nvPr/>
        </p:nvSpPr>
        <p:spPr bwMode="auto">
          <a:xfrm>
            <a:off x="2549127" y="5764011"/>
            <a:ext cx="3969546" cy="624601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latin typeface="Segoe UI Light" panose="020B0502040204020203" pitchFamily="34" charset="0"/>
              </a:rPr>
              <a:t>Дорожное строительство</a:t>
            </a:r>
            <a:endParaRPr lang="ru-RU" altLang="ru-RU" sz="2500" b="1" dirty="0">
              <a:latin typeface="Segoe UI Light" panose="020B0502040204020203" pitchFamily="34" charset="0"/>
            </a:endParaRPr>
          </a:p>
        </p:txBody>
      </p:sp>
      <p:sp>
        <p:nvSpPr>
          <p:cNvPr id="45066" name="AutoShape 29"/>
          <p:cNvSpPr>
            <a:spLocks noChangeArrowheads="1"/>
          </p:cNvSpPr>
          <p:nvPr/>
        </p:nvSpPr>
        <p:spPr bwMode="auto">
          <a:xfrm>
            <a:off x="1219200" y="4374516"/>
            <a:ext cx="457200" cy="6096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18" name="AutoShape 29"/>
          <p:cNvSpPr>
            <a:spLocks noChangeArrowheads="1"/>
          </p:cNvSpPr>
          <p:nvPr/>
        </p:nvSpPr>
        <p:spPr bwMode="auto">
          <a:xfrm>
            <a:off x="4381500" y="4294171"/>
            <a:ext cx="457200" cy="137989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19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3789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37894" name="AutoShape 11"/>
          <p:cNvSpPr>
            <a:spLocks noChangeArrowheads="1"/>
          </p:cNvSpPr>
          <p:nvPr/>
        </p:nvSpPr>
        <p:spPr bwMode="auto">
          <a:xfrm>
            <a:off x="228600" y="228600"/>
            <a:ext cx="8686800" cy="17526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Классификация расходов бюджета</a:t>
            </a:r>
            <a:endParaRPr lang="ru-RU" altLang="ru-RU" sz="2200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37896" name="AutoShape 23"/>
          <p:cNvSpPr>
            <a:spLocks noChangeArrowheads="1"/>
          </p:cNvSpPr>
          <p:nvPr/>
        </p:nvSpPr>
        <p:spPr bwMode="auto">
          <a:xfrm>
            <a:off x="152400" y="4343400"/>
            <a:ext cx="2895600" cy="1371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500" b="1" dirty="0">
              <a:latin typeface="Segoe UI Light" panose="020B0502040204020203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dirty="0">
                <a:latin typeface="Segoe UI Light" panose="020B0502040204020203" pitchFamily="34" charset="0"/>
              </a:rPr>
              <a:t>Функциональная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dirty="0">
                <a:latin typeface="Segoe UI Light" panose="020B0502040204020203" pitchFamily="34" charset="0"/>
              </a:rPr>
              <a:t>(по </a:t>
            </a:r>
            <a:r>
              <a:rPr lang="ru-RU" altLang="ru-RU" sz="2500" b="1" dirty="0" smtClean="0">
                <a:latin typeface="Segoe UI Light" panose="020B0502040204020203" pitchFamily="34" charset="0"/>
              </a:rPr>
              <a:t>разделам)</a:t>
            </a:r>
            <a:endParaRPr lang="ru-RU" altLang="ru-RU" sz="2500" b="1" dirty="0">
              <a:latin typeface="Segoe UI Light" panose="020B0502040204020203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500" b="1" dirty="0">
              <a:latin typeface="Segoe UI Light" panose="020B0502040204020203" pitchFamily="34" charset="0"/>
            </a:endParaRPr>
          </a:p>
        </p:txBody>
      </p:sp>
      <p:sp>
        <p:nvSpPr>
          <p:cNvPr id="37897" name="AutoShape 23"/>
          <p:cNvSpPr>
            <a:spLocks noChangeArrowheads="1"/>
          </p:cNvSpPr>
          <p:nvPr/>
        </p:nvSpPr>
        <p:spPr bwMode="auto">
          <a:xfrm>
            <a:off x="3276600" y="4343400"/>
            <a:ext cx="2590800" cy="1371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latin typeface="Segoe UI Light" panose="020B0502040204020203" pitchFamily="34" charset="0"/>
              </a:rPr>
              <a:t>Ведомственная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latin typeface="Segoe UI Light" panose="020B0502040204020203" pitchFamily="34" charset="0"/>
              </a:rPr>
              <a:t>(по ведомствам)</a:t>
            </a:r>
          </a:p>
        </p:txBody>
      </p:sp>
      <p:sp>
        <p:nvSpPr>
          <p:cNvPr id="37900" name="AutoShape 23"/>
          <p:cNvSpPr>
            <a:spLocks noChangeArrowheads="1"/>
          </p:cNvSpPr>
          <p:nvPr/>
        </p:nvSpPr>
        <p:spPr bwMode="auto">
          <a:xfrm>
            <a:off x="6096000" y="4343400"/>
            <a:ext cx="2819400" cy="1371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latin typeface="Segoe UI Light" panose="020B0502040204020203" pitchFamily="34" charset="0"/>
              </a:rPr>
              <a:t>Экономическая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latin typeface="Segoe UI Light" panose="020B0502040204020203" pitchFamily="34" charset="0"/>
              </a:rPr>
              <a:t>(по программам)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38</a:t>
            </a:fld>
            <a:endParaRPr lang="ru-RU" altLang="ru-RU"/>
          </a:p>
        </p:txBody>
      </p:sp>
      <p:sp>
        <p:nvSpPr>
          <p:cNvPr id="2" name="Стрелка вниз 1"/>
          <p:cNvSpPr/>
          <p:nvPr/>
        </p:nvSpPr>
        <p:spPr>
          <a:xfrm>
            <a:off x="1143000" y="1676400"/>
            <a:ext cx="1219200" cy="2362200"/>
          </a:xfrm>
          <a:prstGeom prst="downArrow">
            <a:avLst/>
          </a:prstGeom>
          <a:solidFill>
            <a:srgbClr val="DED4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3952875" y="1790700"/>
            <a:ext cx="1219200" cy="2362200"/>
          </a:xfrm>
          <a:prstGeom prst="downArrow">
            <a:avLst/>
          </a:prstGeom>
          <a:solidFill>
            <a:srgbClr val="DED4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6785610" y="1752600"/>
            <a:ext cx="1219200" cy="2362200"/>
          </a:xfrm>
          <a:prstGeom prst="downArrow">
            <a:avLst/>
          </a:prstGeom>
          <a:solidFill>
            <a:srgbClr val="DED4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50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38917" name="AutoShape 11"/>
          <p:cNvSpPr>
            <a:spLocks noChangeArrowheads="1"/>
          </p:cNvSpPr>
          <p:nvPr/>
        </p:nvSpPr>
        <p:spPr bwMode="auto">
          <a:xfrm>
            <a:off x="228600" y="304800"/>
            <a:ext cx="8610600" cy="14478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Функциональная классификация расходов бюджета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Курского района Курской области (по разделам)</a:t>
            </a:r>
          </a:p>
        </p:txBody>
      </p:sp>
      <p:pic>
        <p:nvPicPr>
          <p:cNvPr id="38918" name="Picture 14" descr="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18383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AutoShape 61"/>
          <p:cNvSpPr>
            <a:spLocks noChangeArrowheads="1"/>
          </p:cNvSpPr>
          <p:nvPr/>
        </p:nvSpPr>
        <p:spPr bwMode="auto">
          <a:xfrm>
            <a:off x="304800" y="3429000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Общегосударственные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вопросы</a:t>
            </a:r>
          </a:p>
        </p:txBody>
      </p:sp>
      <p:sp>
        <p:nvSpPr>
          <p:cNvPr id="38920" name="AutoShape 61"/>
          <p:cNvSpPr>
            <a:spLocks noChangeArrowheads="1"/>
          </p:cNvSpPr>
          <p:nvPr/>
        </p:nvSpPr>
        <p:spPr bwMode="auto">
          <a:xfrm>
            <a:off x="4086225" y="5861269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Социальная политика</a:t>
            </a:r>
          </a:p>
        </p:txBody>
      </p:sp>
      <p:sp>
        <p:nvSpPr>
          <p:cNvPr id="38921" name="AutoShape 61"/>
          <p:cNvSpPr>
            <a:spLocks noChangeArrowheads="1"/>
          </p:cNvSpPr>
          <p:nvPr/>
        </p:nvSpPr>
        <p:spPr bwMode="auto">
          <a:xfrm>
            <a:off x="2369097" y="5864225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Здравоохранение</a:t>
            </a:r>
          </a:p>
        </p:txBody>
      </p:sp>
      <p:sp>
        <p:nvSpPr>
          <p:cNvPr id="38922" name="AutoShape 61"/>
          <p:cNvSpPr>
            <a:spLocks noChangeArrowheads="1"/>
          </p:cNvSpPr>
          <p:nvPr/>
        </p:nvSpPr>
        <p:spPr bwMode="auto">
          <a:xfrm>
            <a:off x="366712" y="5861269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Культура,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кинематография</a:t>
            </a:r>
          </a:p>
        </p:txBody>
      </p:sp>
      <p:sp>
        <p:nvSpPr>
          <p:cNvPr id="38923" name="AutoShape 61"/>
          <p:cNvSpPr>
            <a:spLocks noChangeArrowheads="1"/>
          </p:cNvSpPr>
          <p:nvPr/>
        </p:nvSpPr>
        <p:spPr bwMode="auto">
          <a:xfrm>
            <a:off x="7467600" y="3657600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Образование</a:t>
            </a:r>
          </a:p>
        </p:txBody>
      </p:sp>
      <p:sp>
        <p:nvSpPr>
          <p:cNvPr id="38924" name="AutoShape 61"/>
          <p:cNvSpPr>
            <a:spLocks noChangeArrowheads="1"/>
          </p:cNvSpPr>
          <p:nvPr/>
        </p:nvSpPr>
        <p:spPr bwMode="auto">
          <a:xfrm>
            <a:off x="5791200" y="3581400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Жилищно-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коммунальное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хозяйство</a:t>
            </a:r>
          </a:p>
        </p:txBody>
      </p:sp>
      <p:pic>
        <p:nvPicPr>
          <p:cNvPr id="38925" name="Picture 23" descr="эконом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33600"/>
            <a:ext cx="1447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25" descr="котельна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15240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Picture 26" descr="образова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09800"/>
            <a:ext cx="18288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8" name="Picture 27" descr="культур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15716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9" name="AutoShape 61"/>
          <p:cNvSpPr>
            <a:spLocks noChangeArrowheads="1"/>
          </p:cNvSpPr>
          <p:nvPr/>
        </p:nvSpPr>
        <p:spPr bwMode="auto">
          <a:xfrm>
            <a:off x="5943600" y="5816600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Физкультура и спорт</a:t>
            </a:r>
          </a:p>
        </p:txBody>
      </p:sp>
      <p:pic>
        <p:nvPicPr>
          <p:cNvPr id="38930" name="Picture 31" descr="спортзал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95800"/>
            <a:ext cx="14097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1" name="AutoShape 61"/>
          <p:cNvSpPr>
            <a:spLocks noChangeArrowheads="1"/>
          </p:cNvSpPr>
          <p:nvPr/>
        </p:nvSpPr>
        <p:spPr bwMode="auto">
          <a:xfrm>
            <a:off x="7467600" y="5822403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Межбюджетные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 dirty="0" err="1">
                <a:solidFill>
                  <a:schemeClr val="tx2"/>
                </a:solidFill>
                <a:latin typeface="Segoe UI Light" panose="020B0502040204020203" pitchFamily="34" charset="0"/>
              </a:rPr>
              <a:t>трансфеты</a:t>
            </a:r>
            <a:endParaRPr lang="ru-RU" altLang="ru-RU" sz="10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pic>
        <p:nvPicPr>
          <p:cNvPr id="38932" name="Picture 33" descr="де2ньг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95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3" name="Picture 34" descr="пенсионеры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95800"/>
            <a:ext cx="1676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4" name="AutoShape 61"/>
          <p:cNvSpPr>
            <a:spLocks noChangeArrowheads="1"/>
          </p:cNvSpPr>
          <p:nvPr/>
        </p:nvSpPr>
        <p:spPr bwMode="auto">
          <a:xfrm>
            <a:off x="4038600" y="3581400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Национальная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chemeClr val="tx2"/>
                </a:solidFill>
                <a:latin typeface="Segoe UI Light" panose="020B0502040204020203" pitchFamily="34" charset="0"/>
              </a:rPr>
              <a:t> экономика</a:t>
            </a:r>
          </a:p>
        </p:txBody>
      </p:sp>
      <p:sp>
        <p:nvSpPr>
          <p:cNvPr id="38935" name="AutoShape 61"/>
          <p:cNvSpPr>
            <a:spLocks noChangeArrowheads="1"/>
          </p:cNvSpPr>
          <p:nvPr/>
        </p:nvSpPr>
        <p:spPr bwMode="auto">
          <a:xfrm>
            <a:off x="2133600" y="3505200"/>
            <a:ext cx="15240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Охрана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окружающей среды</a:t>
            </a:r>
          </a:p>
        </p:txBody>
      </p:sp>
      <p:pic>
        <p:nvPicPr>
          <p:cNvPr id="38937" name="Picture 27" descr="https://im0-tub-ru.yandex.net/i?id=6d1711f46297b5ccf0701b4440206c56-l&amp;n=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95800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8" name="Picture 27" descr="D:\documents\БЮДЖЕТ ДЛЯ ГРАЖДАН\Бюджет для граждан на 2021-2023\свалки 11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48450" y="6296025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39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8958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19462" name="AutoShape 11"/>
          <p:cNvSpPr>
            <a:spLocks noChangeArrowheads="1"/>
          </p:cNvSpPr>
          <p:nvPr/>
        </p:nvSpPr>
        <p:spPr bwMode="auto">
          <a:xfrm>
            <a:off x="685800" y="1371600"/>
            <a:ext cx="7924800" cy="1295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en-US" sz="1600" b="1" dirty="0"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Это форма </a:t>
            </a:r>
          </a:p>
          <a:p>
            <a:pPr algn="ctr" eaLnBrk="1" hangingPunct="1">
              <a:defRPr/>
            </a:pPr>
            <a:r>
              <a:rPr lang="ru-RU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образования и расходования бюджетных средств, </a:t>
            </a:r>
          </a:p>
          <a:p>
            <a:pPr algn="ctr" eaLnBrk="1" hangingPunct="1">
              <a:defRPr/>
            </a:pPr>
            <a:r>
              <a:rPr lang="ru-RU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предназначенных для финансового обеспечения задач и функций </a:t>
            </a:r>
          </a:p>
          <a:p>
            <a:pPr algn="ctr" eaLnBrk="1" hangingPunct="1">
              <a:defRPr/>
            </a:pPr>
            <a:r>
              <a:rPr lang="ru-RU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органов местного самоуправления</a:t>
            </a:r>
          </a:p>
          <a:p>
            <a:pPr algn="ctr">
              <a:defRPr/>
            </a:pPr>
            <a:endParaRPr lang="ru-RU" sz="2200" b="1" dirty="0">
              <a:latin typeface="Segoe UI Light" panose="020B0502040204020203" pitchFamily="34" charset="0"/>
            </a:endParaRPr>
          </a:p>
        </p:txBody>
      </p:sp>
      <p:sp>
        <p:nvSpPr>
          <p:cNvPr id="5127" name="AutoShape 11"/>
          <p:cNvSpPr>
            <a:spLocks noChangeArrowheads="1"/>
          </p:cNvSpPr>
          <p:nvPr/>
        </p:nvSpPr>
        <p:spPr bwMode="auto">
          <a:xfrm>
            <a:off x="1905000" y="228600"/>
            <a:ext cx="57150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Что такое БЮДЖЕТ?</a:t>
            </a:r>
          </a:p>
        </p:txBody>
      </p:sp>
      <p:sp>
        <p:nvSpPr>
          <p:cNvPr id="23571" name="AutoShape 16"/>
          <p:cNvSpPr>
            <a:spLocks noChangeArrowheads="1"/>
          </p:cNvSpPr>
          <p:nvPr/>
        </p:nvSpPr>
        <p:spPr bwMode="auto">
          <a:xfrm>
            <a:off x="304800" y="2743200"/>
            <a:ext cx="4038600" cy="3886200"/>
          </a:xfrm>
          <a:prstGeom prst="octagon">
            <a:avLst>
              <a:gd name="adj" fmla="val 29287"/>
            </a:avLst>
          </a:prstGeom>
          <a:solidFill>
            <a:srgbClr val="DED4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extrusionClr>
              <a:schemeClr val="bg1"/>
            </a:extrusionClr>
          </a:sp3d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sz="2000" b="1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>
              <a:defRPr/>
            </a:pPr>
            <a:r>
              <a:rPr lang="ru-RU" sz="2000" b="1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ДОХОДЫ</a:t>
            </a:r>
            <a:endParaRPr lang="en-US" sz="2000" b="1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>
              <a:defRPr/>
            </a:pP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- это 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поступающие </a:t>
            </a:r>
            <a:endParaRPr 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>
              <a:defRPr/>
            </a:pP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 бюджет </a:t>
            </a:r>
          </a:p>
          <a:p>
            <a:pPr algn="ctr">
              <a:defRPr/>
            </a:pP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денежные средства</a:t>
            </a:r>
          </a:p>
          <a:p>
            <a:pPr algn="ctr">
              <a:defRPr/>
            </a:pP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(налоги, административные</a:t>
            </a:r>
          </a:p>
          <a:p>
            <a:pPr algn="ctr">
              <a:defRPr/>
            </a:pP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платежи и сборы, </a:t>
            </a:r>
          </a:p>
          <a:p>
            <a:pPr algn="ctr">
              <a:defRPr/>
            </a:pP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безвозмездные </a:t>
            </a:r>
          </a:p>
          <a:p>
            <a:pPr algn="ctr">
              <a:defRPr/>
            </a:pP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поступления)</a:t>
            </a:r>
          </a:p>
          <a:p>
            <a:pPr algn="ctr">
              <a:defRPr/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>
              <a:defRPr/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131" name="AutoShape 17"/>
          <p:cNvSpPr>
            <a:spLocks noChangeArrowheads="1"/>
          </p:cNvSpPr>
          <p:nvPr/>
        </p:nvSpPr>
        <p:spPr bwMode="auto">
          <a:xfrm>
            <a:off x="4724400" y="2743200"/>
            <a:ext cx="4191000" cy="3886200"/>
          </a:xfrm>
          <a:prstGeom prst="octagon">
            <a:avLst>
              <a:gd name="adj" fmla="val 29287"/>
            </a:avLst>
          </a:prstGeom>
          <a:solidFill>
            <a:srgbClr val="DED4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b="1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РАСХОДЫ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- это </a:t>
            </a:r>
            <a:r>
              <a:rPr lang="ru-RU" alt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выплачиваемые</a:t>
            </a:r>
            <a:endParaRPr lang="ru-RU" alt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из бюджета денежные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средства на содержание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муниципальных</a:t>
            </a:r>
            <a:r>
              <a:rPr lang="ru-RU" altLang="ru-RU" sz="2000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altLang="ru-RU" sz="2000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образования, культуры, ЖКХ,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капитальное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строительство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и др.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616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3994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39942" name="AutoShape 11"/>
          <p:cNvSpPr>
            <a:spLocks noChangeArrowheads="1"/>
          </p:cNvSpPr>
          <p:nvPr/>
        </p:nvSpPr>
        <p:spPr bwMode="auto">
          <a:xfrm>
            <a:off x="304800" y="304800"/>
            <a:ext cx="8610600" cy="10668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Ведомственная классификация расходов бюджета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Курского района Курской области (по ведомствам)</a:t>
            </a:r>
          </a:p>
        </p:txBody>
      </p:sp>
      <p:sp>
        <p:nvSpPr>
          <p:cNvPr id="39943" name="AutoShape 61"/>
          <p:cNvSpPr>
            <a:spLocks noChangeArrowheads="1"/>
          </p:cNvSpPr>
          <p:nvPr/>
        </p:nvSpPr>
        <p:spPr bwMode="auto">
          <a:xfrm>
            <a:off x="285750" y="3193210"/>
            <a:ext cx="3962400" cy="838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Администрация Курского района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Курской области</a:t>
            </a:r>
          </a:p>
        </p:txBody>
      </p:sp>
      <p:sp>
        <p:nvSpPr>
          <p:cNvPr id="109601" name="AutoShape 70"/>
          <p:cNvSpPr>
            <a:spLocks noChangeArrowheads="1"/>
          </p:cNvSpPr>
          <p:nvPr/>
        </p:nvSpPr>
        <p:spPr bwMode="auto">
          <a:xfrm>
            <a:off x="457200" y="1447800"/>
            <a:ext cx="8229600" cy="1371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1700" b="1" dirty="0"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b="1" dirty="0">
                <a:latin typeface="Segoe UI Light" panose="020B0502040204020203" pitchFamily="34" charset="0"/>
              </a:rPr>
              <a:t>Эта классификация расходов непосредственно связана со</a:t>
            </a:r>
          </a:p>
          <a:p>
            <a:pPr algn="ctr" eaLnBrk="1" hangingPunct="1">
              <a:defRPr/>
            </a:pPr>
            <a:r>
              <a:rPr lang="ru-RU" b="1" dirty="0">
                <a:latin typeface="Segoe UI Light" panose="020B0502040204020203" pitchFamily="34" charset="0"/>
              </a:rPr>
              <a:t> структурой управления, она отображает группировку </a:t>
            </a:r>
          </a:p>
          <a:p>
            <a:pPr algn="ctr" eaLnBrk="1" hangingPunct="1">
              <a:defRPr/>
            </a:pPr>
            <a:r>
              <a:rPr lang="ru-RU" b="1" dirty="0">
                <a:latin typeface="Segoe UI Light" panose="020B0502040204020203" pitchFamily="34" charset="0"/>
              </a:rPr>
              <a:t>юридических лиц, получающих бюджетные </a:t>
            </a:r>
          </a:p>
          <a:p>
            <a:pPr algn="ctr" eaLnBrk="1" hangingPunct="1">
              <a:defRPr/>
            </a:pPr>
            <a:r>
              <a:rPr lang="ru-RU" b="1" dirty="0">
                <a:latin typeface="Segoe UI Light" panose="020B0502040204020203" pitchFamily="34" charset="0"/>
              </a:rPr>
              <a:t>средства (главные распорядители средств бюджета района)</a:t>
            </a:r>
          </a:p>
          <a:p>
            <a:pPr algn="ctr">
              <a:defRPr/>
            </a:pPr>
            <a:endParaRPr lang="ru-RU" sz="1700" b="1" dirty="0">
              <a:latin typeface="Segoe UI Light" panose="020B0502040204020203" pitchFamily="34" charset="0"/>
            </a:endParaRPr>
          </a:p>
        </p:txBody>
      </p:sp>
      <p:sp>
        <p:nvSpPr>
          <p:cNvPr id="39945" name="AutoShape 61"/>
          <p:cNvSpPr>
            <a:spLocks noChangeArrowheads="1"/>
          </p:cNvSpPr>
          <p:nvPr/>
        </p:nvSpPr>
        <p:spPr bwMode="auto">
          <a:xfrm>
            <a:off x="2144806" y="4140760"/>
            <a:ext cx="4408394" cy="838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Представительное Собрание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Курского района Курской области</a:t>
            </a:r>
          </a:p>
        </p:txBody>
      </p:sp>
      <p:sp>
        <p:nvSpPr>
          <p:cNvPr id="39949" name="AutoShape 61"/>
          <p:cNvSpPr>
            <a:spLocks noChangeArrowheads="1"/>
          </p:cNvSpPr>
          <p:nvPr/>
        </p:nvSpPr>
        <p:spPr bwMode="auto">
          <a:xfrm>
            <a:off x="3048000" y="5154892"/>
            <a:ext cx="5029200" cy="914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Управление по делам образования и здравоохранения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Администрации Курского района Курской области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40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146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4096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40966" name="AutoShape 11"/>
          <p:cNvSpPr>
            <a:spLocks noChangeArrowheads="1"/>
          </p:cNvSpPr>
          <p:nvPr/>
        </p:nvSpPr>
        <p:spPr bwMode="auto">
          <a:xfrm>
            <a:off x="304800" y="381000"/>
            <a:ext cx="8610600" cy="11430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Экономическая классификация расходов бюджета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Курского района Курской области (по программам)</a:t>
            </a:r>
          </a:p>
        </p:txBody>
      </p:sp>
      <p:sp>
        <p:nvSpPr>
          <p:cNvPr id="110606" name="AutoShape 70"/>
          <p:cNvSpPr>
            <a:spLocks noChangeArrowheads="1"/>
          </p:cNvSpPr>
          <p:nvPr/>
        </p:nvSpPr>
        <p:spPr bwMode="auto">
          <a:xfrm>
            <a:off x="533400" y="1828800"/>
            <a:ext cx="8229600" cy="3124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2800" b="1" dirty="0"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sz="2800" dirty="0" smtClean="0"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2800" dirty="0" smtClean="0">
                <a:latin typeface="Segoe UI Light" panose="020B0502040204020203" pitchFamily="34" charset="0"/>
              </a:rPr>
              <a:t>Эта </a:t>
            </a:r>
            <a:r>
              <a:rPr lang="ru-RU" sz="2800" dirty="0">
                <a:latin typeface="Segoe UI Light" panose="020B0502040204020203" pitchFamily="34" charset="0"/>
              </a:rPr>
              <a:t>классификация показывает деление </a:t>
            </a:r>
          </a:p>
          <a:p>
            <a:pPr algn="ctr" eaLnBrk="1" hangingPunct="1">
              <a:defRPr/>
            </a:pPr>
            <a:r>
              <a:rPr lang="ru-RU" sz="2800" dirty="0">
                <a:latin typeface="Segoe UI Light" panose="020B0502040204020203" pitchFamily="34" charset="0"/>
              </a:rPr>
              <a:t>расходов по муниципальным программам, </a:t>
            </a:r>
          </a:p>
          <a:p>
            <a:pPr algn="ctr" eaLnBrk="1" hangingPunct="1">
              <a:defRPr/>
            </a:pPr>
            <a:r>
              <a:rPr lang="ru-RU" sz="2800" dirty="0">
                <a:latin typeface="Segoe UI Light" panose="020B0502040204020203" pitchFamily="34" charset="0"/>
              </a:rPr>
              <a:t>запланированным к реализации</a:t>
            </a:r>
            <a:r>
              <a:rPr lang="ru-RU" sz="2800" dirty="0" smtClean="0">
                <a:latin typeface="Segoe UI Light" panose="020B0502040204020203" pitchFamily="34" charset="0"/>
              </a:rPr>
              <a:t>.</a:t>
            </a:r>
          </a:p>
          <a:p>
            <a:pPr algn="ctr" eaLnBrk="1" hangingPunct="1">
              <a:defRPr/>
            </a:pPr>
            <a:endParaRPr lang="ru-RU" sz="2800" dirty="0"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sz="2800" dirty="0"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sz="2800" dirty="0">
              <a:latin typeface="Segoe UI Light" panose="020B0502040204020203" pitchFamily="34" charset="0"/>
            </a:endParaRPr>
          </a:p>
          <a:p>
            <a:pPr algn="ctr">
              <a:defRPr/>
            </a:pPr>
            <a:endParaRPr lang="ru-RU" sz="3300" b="1" dirty="0">
              <a:latin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41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87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4198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41990" name="AutoShape 60"/>
          <p:cNvSpPr>
            <a:spLocks noChangeArrowheads="1"/>
          </p:cNvSpPr>
          <p:nvPr/>
        </p:nvSpPr>
        <p:spPr bwMode="auto">
          <a:xfrm>
            <a:off x="76200" y="0"/>
            <a:ext cx="8839200" cy="1387475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В каких пропорциях распределяются расходы бюджета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Курского района Курской области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на 202</a:t>
            </a:r>
            <a:r>
              <a:rPr lang="ru-RU" altLang="ru-RU" sz="2300" dirty="0">
                <a:solidFill>
                  <a:schemeClr val="tx2"/>
                </a:solidFill>
                <a:latin typeface="Segoe UI Light" panose="020B0502040204020203" pitchFamily="34" charset="0"/>
              </a:rPr>
              <a:t>5</a:t>
            </a:r>
            <a:r>
              <a:rPr lang="ru-RU" altLang="ru-RU" sz="23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год, млн. руб.</a:t>
            </a:r>
            <a:endParaRPr lang="ru-RU" altLang="ru-RU" sz="23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2B8EF-3715-491F-921E-31F4BF5FA522}" type="slidenum">
              <a:rPr lang="ru-RU" altLang="ru-RU" smtClean="0"/>
              <a:pPr>
                <a:defRPr/>
              </a:pPr>
              <a:t>42</a:t>
            </a:fld>
            <a:endParaRPr lang="ru-RU" alt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137092890"/>
              </p:ext>
            </p:extLst>
          </p:nvPr>
        </p:nvGraphicFramePr>
        <p:xfrm>
          <a:off x="-152400" y="1423719"/>
          <a:ext cx="9525000" cy="549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003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4198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41990" name="AutoShape 60"/>
          <p:cNvSpPr>
            <a:spLocks noChangeArrowheads="1"/>
          </p:cNvSpPr>
          <p:nvPr/>
        </p:nvSpPr>
        <p:spPr bwMode="auto">
          <a:xfrm>
            <a:off x="76200" y="0"/>
            <a:ext cx="8839200" cy="1387475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В каких пропорциях распределяются расходы бюджета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Курского района Курской области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на 202</a:t>
            </a:r>
            <a:r>
              <a:rPr lang="ru-RU" altLang="ru-RU" sz="2300" dirty="0">
                <a:solidFill>
                  <a:schemeClr val="tx2"/>
                </a:solidFill>
                <a:latin typeface="Segoe UI Light" panose="020B0502040204020203" pitchFamily="34" charset="0"/>
              </a:rPr>
              <a:t>6</a:t>
            </a:r>
            <a:r>
              <a:rPr lang="ru-RU" altLang="ru-RU" sz="23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год, млн. руб.</a:t>
            </a:r>
            <a:endParaRPr lang="ru-RU" altLang="ru-RU" sz="23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2B8EF-3715-491F-921E-31F4BF5FA522}" type="slidenum">
              <a:rPr lang="ru-RU" altLang="ru-RU" smtClean="0"/>
              <a:pPr>
                <a:defRPr/>
              </a:pPr>
              <a:t>43</a:t>
            </a:fld>
            <a:endParaRPr lang="ru-RU" alt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857132527"/>
              </p:ext>
            </p:extLst>
          </p:nvPr>
        </p:nvGraphicFramePr>
        <p:xfrm>
          <a:off x="-152400" y="1423719"/>
          <a:ext cx="9525000" cy="549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917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4198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41990" name="AutoShape 60"/>
          <p:cNvSpPr>
            <a:spLocks noChangeArrowheads="1"/>
          </p:cNvSpPr>
          <p:nvPr/>
        </p:nvSpPr>
        <p:spPr bwMode="auto">
          <a:xfrm>
            <a:off x="76200" y="0"/>
            <a:ext cx="8839200" cy="1387475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В каких пропорциях распределяются расходы бюджета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Курского района Курской области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на 202</a:t>
            </a:r>
            <a:r>
              <a:rPr lang="ru-RU" altLang="ru-RU" sz="2300" dirty="0">
                <a:solidFill>
                  <a:schemeClr val="tx2"/>
                </a:solidFill>
                <a:latin typeface="Segoe UI Light" panose="020B0502040204020203" pitchFamily="34" charset="0"/>
              </a:rPr>
              <a:t>7</a:t>
            </a:r>
            <a:r>
              <a:rPr lang="ru-RU" altLang="ru-RU" sz="23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год, млн. руб.</a:t>
            </a:r>
            <a:endParaRPr lang="ru-RU" altLang="ru-RU" sz="23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2B8EF-3715-491F-921E-31F4BF5FA522}" type="slidenum">
              <a:rPr lang="ru-RU" altLang="ru-RU" smtClean="0"/>
              <a:pPr>
                <a:defRPr/>
              </a:pPr>
              <a:t>44</a:t>
            </a:fld>
            <a:endParaRPr lang="ru-RU" alt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749238254"/>
              </p:ext>
            </p:extLst>
          </p:nvPr>
        </p:nvGraphicFramePr>
        <p:xfrm>
          <a:off x="-152400" y="1423719"/>
          <a:ext cx="9525000" cy="549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536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4506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45062" name="AutoShape 11"/>
          <p:cNvSpPr>
            <a:spLocks noChangeArrowheads="1"/>
          </p:cNvSpPr>
          <p:nvPr/>
        </p:nvSpPr>
        <p:spPr bwMode="auto">
          <a:xfrm>
            <a:off x="381000" y="134938"/>
            <a:ext cx="8458200" cy="529997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Расходы по разделу «Общегосударственные </a:t>
            </a: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вопросы»</a:t>
            </a:r>
          </a:p>
        </p:txBody>
      </p:sp>
      <p:sp>
        <p:nvSpPr>
          <p:cNvPr id="50183" name="AutoShape 11"/>
          <p:cNvSpPr>
            <a:spLocks noChangeArrowheads="1"/>
          </p:cNvSpPr>
          <p:nvPr/>
        </p:nvSpPr>
        <p:spPr bwMode="auto">
          <a:xfrm>
            <a:off x="419100" y="78696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50184" name="AutoShape 11"/>
          <p:cNvSpPr>
            <a:spLocks noChangeArrowheads="1"/>
          </p:cNvSpPr>
          <p:nvPr/>
        </p:nvSpPr>
        <p:spPr bwMode="auto">
          <a:xfrm>
            <a:off x="3657600" y="809126"/>
            <a:ext cx="16002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6</a:t>
            </a: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50185" name="AutoShape 11"/>
          <p:cNvSpPr>
            <a:spLocks noChangeArrowheads="1"/>
          </p:cNvSpPr>
          <p:nvPr/>
        </p:nvSpPr>
        <p:spPr bwMode="auto">
          <a:xfrm>
            <a:off x="5768811" y="790455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7</a:t>
            </a: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45066" name="AutoShape 11"/>
          <p:cNvSpPr>
            <a:spLocks noChangeArrowheads="1"/>
          </p:cNvSpPr>
          <p:nvPr/>
        </p:nvSpPr>
        <p:spPr bwMode="auto">
          <a:xfrm>
            <a:off x="703868" y="1478756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128,043 </a:t>
            </a: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</a:t>
            </a:r>
          </a:p>
        </p:txBody>
      </p:sp>
      <p:sp>
        <p:nvSpPr>
          <p:cNvPr id="50187" name="AutoShape 29"/>
          <p:cNvSpPr>
            <a:spLocks noChangeArrowheads="1"/>
          </p:cNvSpPr>
          <p:nvPr/>
        </p:nvSpPr>
        <p:spPr bwMode="auto">
          <a:xfrm>
            <a:off x="1465868" y="1191362"/>
            <a:ext cx="4572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44044" name="AutoShape 11"/>
          <p:cNvSpPr>
            <a:spLocks noChangeArrowheads="1"/>
          </p:cNvSpPr>
          <p:nvPr/>
        </p:nvSpPr>
        <p:spPr bwMode="auto">
          <a:xfrm>
            <a:off x="38100" y="2074051"/>
            <a:ext cx="8915400" cy="4642661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600" b="1" u="sng" dirty="0">
                <a:solidFill>
                  <a:schemeClr val="tx2"/>
                </a:solidFill>
                <a:latin typeface="Segoe UI Light" panose="020B0502040204020203" pitchFamily="34" charset="0"/>
              </a:rPr>
              <a:t>В раздел включаются:</a:t>
            </a:r>
          </a:p>
          <a:p>
            <a:pPr marL="342900" indent="-342900" algn="ctr" eaLnBrk="1" hangingPunct="1">
              <a:buFontTx/>
              <a:buChar char="-"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расходы </a:t>
            </a:r>
            <a:r>
              <a:rPr lang="ru-RU" sz="16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на обеспечение функционирования </a:t>
            </a:r>
            <a:endParaRPr lang="ru-RU" sz="1600" b="1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Главы </a:t>
            </a:r>
            <a:r>
              <a:rPr lang="ru-RU" sz="16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Курского </a:t>
            </a:r>
            <a:r>
              <a:rPr 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района Курской </a:t>
            </a:r>
            <a:r>
              <a:rPr lang="ru-RU" sz="16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области и </a:t>
            </a:r>
            <a:r>
              <a:rPr 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Администрации района </a:t>
            </a:r>
          </a:p>
          <a:p>
            <a:pPr marL="342900" indent="-342900"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(2025 год – 40,926 млн. руб., 2026 год – 40,389 млн. руб., 2027 год – 40,389 млн. руб.),</a:t>
            </a:r>
          </a:p>
          <a:p>
            <a:pPr marL="342900" indent="-342900"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marL="285750" indent="-285750" algn="ctr" eaLnBrk="1" hangingPunct="1">
              <a:buFontTx/>
              <a:buChar char="-"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расходы </a:t>
            </a:r>
            <a:r>
              <a:rPr lang="ru-RU" sz="16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на функционирование Представительного Собрания </a:t>
            </a:r>
            <a:r>
              <a:rPr 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Курского </a:t>
            </a:r>
            <a:r>
              <a:rPr lang="ru-RU" sz="16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района </a:t>
            </a:r>
            <a:endParaRPr lang="ru-RU" sz="1600" b="1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Курской </a:t>
            </a:r>
            <a:r>
              <a:rPr lang="ru-RU" sz="16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области и </a:t>
            </a:r>
            <a:r>
              <a:rPr 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обеспечение деятельности </a:t>
            </a:r>
            <a:r>
              <a:rPr lang="ru-RU" sz="16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контрольно-счетного органа Курского </a:t>
            </a:r>
            <a:r>
              <a:rPr 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района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(2025 год –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6,903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2026 год –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6,283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2027 год –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6,283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руб.),</a:t>
            </a:r>
          </a:p>
          <a:p>
            <a:pPr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- </a:t>
            </a:r>
            <a:r>
              <a:rPr 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мероприятия </a:t>
            </a:r>
            <a:r>
              <a:rPr lang="ru-RU" sz="16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в области земельных правоотношений </a:t>
            </a:r>
            <a:endParaRPr lang="ru-RU" sz="1600" b="1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(2025 год –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3,600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2026 год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– 2,520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2027 год –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9,366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руб.),</a:t>
            </a:r>
          </a:p>
          <a:p>
            <a:pPr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- </a:t>
            </a:r>
            <a:r>
              <a:rPr 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мероприятия </a:t>
            </a:r>
            <a:r>
              <a:rPr lang="ru-RU" sz="16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по развитию муниципальной службы </a:t>
            </a:r>
            <a:endParaRPr lang="ru-RU" sz="1600" b="1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(2025 год –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0,284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2026 год –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0,304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2027 год –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0,304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руб.),</a:t>
            </a:r>
          </a:p>
          <a:p>
            <a:pPr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- </a:t>
            </a:r>
            <a:r>
              <a:rPr 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мероприятия</a:t>
            </a:r>
            <a:r>
              <a:rPr lang="ru-RU" sz="1600" b="1" dirty="0">
                <a:solidFill>
                  <a:schemeClr val="tx2"/>
                </a:solidFill>
                <a:latin typeface="Segoe UI Light" panose="020B0502040204020203" pitchFamily="34" charset="0"/>
              </a:rPr>
              <a:t>, направленные на обеспечение правопорядка </a:t>
            </a:r>
            <a:endParaRPr lang="ru-RU" sz="1600" b="1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(2025 год –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0,173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2026 год –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0,173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2027 год –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0,173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руб.),</a:t>
            </a:r>
          </a:p>
          <a:p>
            <a:pPr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и  другие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общегосударственные вопросы.</a:t>
            </a:r>
          </a:p>
        </p:txBody>
      </p:sp>
      <p:sp>
        <p:nvSpPr>
          <p:cNvPr id="45069" name="AutoShape 11"/>
          <p:cNvSpPr>
            <a:spLocks noChangeArrowheads="1"/>
          </p:cNvSpPr>
          <p:nvPr/>
        </p:nvSpPr>
        <p:spPr bwMode="auto">
          <a:xfrm>
            <a:off x="3543300" y="1489983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129,504 млн</a:t>
            </a: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. руб.</a:t>
            </a:r>
          </a:p>
        </p:txBody>
      </p:sp>
      <p:sp>
        <p:nvSpPr>
          <p:cNvPr id="45070" name="AutoShape 11"/>
          <p:cNvSpPr>
            <a:spLocks noChangeArrowheads="1"/>
          </p:cNvSpPr>
          <p:nvPr/>
        </p:nvSpPr>
        <p:spPr bwMode="auto">
          <a:xfrm>
            <a:off x="6306532" y="1436974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139,065 </a:t>
            </a: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</a:t>
            </a:r>
          </a:p>
        </p:txBody>
      </p:sp>
      <p:sp>
        <p:nvSpPr>
          <p:cNvPr id="50191" name="AutoShape 29"/>
          <p:cNvSpPr>
            <a:spLocks noChangeArrowheads="1"/>
          </p:cNvSpPr>
          <p:nvPr/>
        </p:nvSpPr>
        <p:spPr bwMode="auto">
          <a:xfrm>
            <a:off x="4267200" y="1219200"/>
            <a:ext cx="4572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50192" name="AutoShape 29"/>
          <p:cNvSpPr>
            <a:spLocks noChangeArrowheads="1"/>
          </p:cNvSpPr>
          <p:nvPr/>
        </p:nvSpPr>
        <p:spPr bwMode="auto">
          <a:xfrm>
            <a:off x="7068532" y="1171455"/>
            <a:ext cx="4572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25755" y="6397994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45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1510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46085" name="AutoShape 11"/>
          <p:cNvSpPr>
            <a:spLocks noChangeArrowheads="1"/>
          </p:cNvSpPr>
          <p:nvPr/>
        </p:nvSpPr>
        <p:spPr bwMode="auto">
          <a:xfrm>
            <a:off x="304800" y="128587"/>
            <a:ext cx="8534400" cy="7620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Расходы по </a:t>
            </a:r>
            <a:r>
              <a:rPr lang="ru-RU" alt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разделу «</a:t>
            </a: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Национальная экономика»</a:t>
            </a:r>
          </a:p>
        </p:txBody>
      </p:sp>
      <p:sp>
        <p:nvSpPr>
          <p:cNvPr id="52230" name="AutoShape 11"/>
          <p:cNvSpPr>
            <a:spLocks noChangeArrowheads="1"/>
          </p:cNvSpPr>
          <p:nvPr/>
        </p:nvSpPr>
        <p:spPr bwMode="auto">
          <a:xfrm>
            <a:off x="381000" y="1059657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52231" name="AutoShape 11"/>
          <p:cNvSpPr>
            <a:spLocks noChangeArrowheads="1"/>
          </p:cNvSpPr>
          <p:nvPr/>
        </p:nvSpPr>
        <p:spPr bwMode="auto">
          <a:xfrm>
            <a:off x="3802930" y="1066800"/>
            <a:ext cx="17526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6</a:t>
            </a: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52232" name="AutoShape 11"/>
          <p:cNvSpPr>
            <a:spLocks noChangeArrowheads="1"/>
          </p:cNvSpPr>
          <p:nvPr/>
        </p:nvSpPr>
        <p:spPr bwMode="auto">
          <a:xfrm>
            <a:off x="5829300" y="1052513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7</a:t>
            </a: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46089" name="AutoShape 11"/>
          <p:cNvSpPr>
            <a:spLocks noChangeArrowheads="1"/>
          </p:cNvSpPr>
          <p:nvPr/>
        </p:nvSpPr>
        <p:spPr bwMode="auto">
          <a:xfrm>
            <a:off x="762000" y="2043113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117,214 </a:t>
            </a: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</a:t>
            </a:r>
          </a:p>
        </p:txBody>
      </p:sp>
      <p:sp>
        <p:nvSpPr>
          <p:cNvPr id="52234" name="AutoShape 29"/>
          <p:cNvSpPr>
            <a:spLocks noChangeArrowheads="1"/>
          </p:cNvSpPr>
          <p:nvPr/>
        </p:nvSpPr>
        <p:spPr bwMode="auto">
          <a:xfrm>
            <a:off x="1524000" y="1593057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52236" name="AutoShape 11"/>
          <p:cNvSpPr>
            <a:spLocks noChangeArrowheads="1"/>
          </p:cNvSpPr>
          <p:nvPr/>
        </p:nvSpPr>
        <p:spPr bwMode="auto">
          <a:xfrm>
            <a:off x="152400" y="2700339"/>
            <a:ext cx="8763000" cy="3929061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600" b="1" u="sng" dirty="0">
                <a:solidFill>
                  <a:schemeClr val="tx2"/>
                </a:solidFill>
                <a:latin typeface="Segoe UI Light" panose="020B0502040204020203" pitchFamily="34" charset="0"/>
              </a:rPr>
              <a:t>В </a:t>
            </a:r>
            <a:r>
              <a:rPr lang="ru-RU" sz="1600" b="1" u="sng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раздел включаются расходы:</a:t>
            </a:r>
          </a:p>
          <a:p>
            <a:pPr marL="285750" indent="-285750" algn="ctr" eaLnBrk="1" hangingPunct="1">
              <a:buFontTx/>
              <a:buChar char="-"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на </a:t>
            </a:r>
            <a:r>
              <a:rPr lang="ru-RU" sz="16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строительство, ремонт и содержание </a:t>
            </a:r>
            <a:r>
              <a:rPr 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автодорог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(2025 год –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113,585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2026 год –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33,237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2027 год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– 36,600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руб.),</a:t>
            </a:r>
          </a:p>
          <a:p>
            <a:pPr algn="ctr" eaLnBrk="1" hangingPunct="1">
              <a:defRPr/>
            </a:pPr>
            <a:endParaRPr lang="ru-RU" sz="1600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marL="285750" indent="-285750" algn="ctr" eaLnBrk="1" hangingPunct="1">
              <a:buFontTx/>
              <a:buChar char="-"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на </a:t>
            </a:r>
            <a:r>
              <a:rPr lang="ru-RU" sz="16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мероприятия  по внесению сведений в </a:t>
            </a:r>
            <a:r>
              <a:rPr 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Единый  </a:t>
            </a:r>
            <a:r>
              <a:rPr lang="ru-RU" sz="16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государственный </a:t>
            </a:r>
            <a:endParaRPr lang="ru-RU" sz="1600" b="1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реестр </a:t>
            </a:r>
            <a:r>
              <a:rPr lang="ru-RU" sz="16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недвижимости </a:t>
            </a:r>
            <a:r>
              <a:rPr 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о </a:t>
            </a:r>
            <a:r>
              <a:rPr lang="ru-RU" sz="16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границах муниципальных образований и 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границах населенных </a:t>
            </a:r>
            <a:r>
              <a:rPr 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пунктов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(2025 год –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2,651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2026 – 2027 годы – расходы не планируются),</a:t>
            </a:r>
            <a:endParaRPr lang="ru-RU" sz="1600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marL="285750" indent="-285750" algn="ctr" eaLnBrk="1" hangingPunct="1">
              <a:buFontTx/>
              <a:buChar char="-"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на развитие </a:t>
            </a:r>
            <a:r>
              <a:rPr lang="ru-RU" sz="16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рынка </a:t>
            </a:r>
            <a:r>
              <a:rPr 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труда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(2025 год –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0,712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2026 год –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0,712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2027 год –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0,712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руб.),</a:t>
            </a:r>
          </a:p>
          <a:p>
            <a:pPr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marL="285750" indent="-285750" algn="ctr" eaLnBrk="1" hangingPunct="1">
              <a:buFontTx/>
              <a:buChar char="-"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на развитие малого и среднего предпринимательства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(2025 год –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0,180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2026 – 2027 годы – расходы не планируются),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и иные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бюджетные ассигнования.</a:t>
            </a:r>
          </a:p>
        </p:txBody>
      </p:sp>
      <p:sp>
        <p:nvSpPr>
          <p:cNvPr id="46092" name="AutoShape 11"/>
          <p:cNvSpPr>
            <a:spLocks noChangeArrowheads="1"/>
          </p:cNvSpPr>
          <p:nvPr/>
        </p:nvSpPr>
        <p:spPr bwMode="auto">
          <a:xfrm>
            <a:off x="3545264" y="2066926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33,950 </a:t>
            </a: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</a:t>
            </a:r>
          </a:p>
        </p:txBody>
      </p:sp>
      <p:sp>
        <p:nvSpPr>
          <p:cNvPr id="46093" name="AutoShape 11"/>
          <p:cNvSpPr>
            <a:spLocks noChangeArrowheads="1"/>
          </p:cNvSpPr>
          <p:nvPr/>
        </p:nvSpPr>
        <p:spPr bwMode="auto">
          <a:xfrm>
            <a:off x="6248400" y="2043113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37,312 </a:t>
            </a: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</a:t>
            </a:r>
          </a:p>
        </p:txBody>
      </p:sp>
      <p:sp>
        <p:nvSpPr>
          <p:cNvPr id="52238" name="AutoShape 29"/>
          <p:cNvSpPr>
            <a:spLocks noChangeArrowheads="1"/>
          </p:cNvSpPr>
          <p:nvPr/>
        </p:nvSpPr>
        <p:spPr bwMode="auto">
          <a:xfrm>
            <a:off x="4343400" y="162163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52239" name="AutoShape 29"/>
          <p:cNvSpPr>
            <a:spLocks noChangeArrowheads="1"/>
          </p:cNvSpPr>
          <p:nvPr/>
        </p:nvSpPr>
        <p:spPr bwMode="auto">
          <a:xfrm>
            <a:off x="7086600" y="1585913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437709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46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390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4710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47110" name="AutoShape 11"/>
          <p:cNvSpPr>
            <a:spLocks noChangeArrowheads="1"/>
          </p:cNvSpPr>
          <p:nvPr/>
        </p:nvSpPr>
        <p:spPr bwMode="auto">
          <a:xfrm>
            <a:off x="381000" y="128027"/>
            <a:ext cx="8534400" cy="7620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Расходы по разделу «Жилищно-коммунальное хозяйство»</a:t>
            </a:r>
          </a:p>
        </p:txBody>
      </p:sp>
      <p:sp>
        <p:nvSpPr>
          <p:cNvPr id="53255" name="AutoShape 11"/>
          <p:cNvSpPr>
            <a:spLocks noChangeArrowheads="1"/>
          </p:cNvSpPr>
          <p:nvPr/>
        </p:nvSpPr>
        <p:spPr bwMode="auto">
          <a:xfrm>
            <a:off x="495300" y="922804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53256" name="AutoShape 11"/>
          <p:cNvSpPr>
            <a:spLocks noChangeArrowheads="1"/>
          </p:cNvSpPr>
          <p:nvPr/>
        </p:nvSpPr>
        <p:spPr bwMode="auto">
          <a:xfrm>
            <a:off x="3810000" y="953831"/>
            <a:ext cx="2047875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6</a:t>
            </a: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53257" name="AutoShape 11"/>
          <p:cNvSpPr>
            <a:spLocks noChangeArrowheads="1"/>
          </p:cNvSpPr>
          <p:nvPr/>
        </p:nvSpPr>
        <p:spPr bwMode="auto">
          <a:xfrm>
            <a:off x="5943600" y="9906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7</a:t>
            </a: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год</a:t>
            </a:r>
            <a:endParaRPr lang="ru-RU" sz="25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47114" name="AutoShape 11"/>
          <p:cNvSpPr>
            <a:spLocks noChangeArrowheads="1"/>
          </p:cNvSpPr>
          <p:nvPr/>
        </p:nvSpPr>
        <p:spPr bwMode="auto">
          <a:xfrm>
            <a:off x="923925" y="1951504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6,398 млн</a:t>
            </a: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. руб.</a:t>
            </a:r>
          </a:p>
        </p:txBody>
      </p:sp>
      <p:sp>
        <p:nvSpPr>
          <p:cNvPr id="47115" name="AutoShape 29"/>
          <p:cNvSpPr>
            <a:spLocks noChangeArrowheads="1"/>
          </p:cNvSpPr>
          <p:nvPr/>
        </p:nvSpPr>
        <p:spPr bwMode="auto">
          <a:xfrm>
            <a:off x="1600200" y="1383787"/>
            <a:ext cx="457200" cy="435488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 dirty="0">
              <a:latin typeface="Segoe UI Light" panose="020B0502040204020203" pitchFamily="34" charset="0"/>
            </a:endParaRPr>
          </a:p>
        </p:txBody>
      </p:sp>
      <p:sp>
        <p:nvSpPr>
          <p:cNvPr id="47116" name="AutoShape 11"/>
          <p:cNvSpPr>
            <a:spLocks noChangeArrowheads="1"/>
          </p:cNvSpPr>
          <p:nvPr/>
        </p:nvSpPr>
        <p:spPr bwMode="auto">
          <a:xfrm>
            <a:off x="152400" y="2555361"/>
            <a:ext cx="4953000" cy="4226439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u="sng" dirty="0">
                <a:solidFill>
                  <a:schemeClr val="tx2"/>
                </a:solidFill>
                <a:latin typeface="Segoe UI Light" panose="020B0502040204020203" pitchFamily="34" charset="0"/>
              </a:rPr>
              <a:t>В раздел </a:t>
            </a:r>
            <a:r>
              <a:rPr lang="ru-RU" altLang="ru-RU" sz="1600" b="1" u="sng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включаются расходы:</a:t>
            </a: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на </a:t>
            </a:r>
            <a:r>
              <a:rPr lang="ru-RU" altLang="ru-RU" sz="16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мероприятия по капитальному ремонту </a:t>
            </a:r>
            <a:endParaRPr lang="ru-RU" altLang="ru-RU" sz="1600" b="1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муниципального </a:t>
            </a:r>
            <a:r>
              <a:rPr lang="ru-RU" altLang="ru-RU" sz="16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жилищного </a:t>
            </a:r>
            <a:r>
              <a:rPr lang="ru-RU" alt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фонда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endParaRPr lang="ru-RU" sz="1600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(2025 год –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1,116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</a:t>
            </a:r>
            <a:endParaRPr lang="ru-RU" sz="1600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2026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год –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0,558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</a:t>
            </a:r>
            <a:endParaRPr lang="ru-RU" sz="1600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2027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– расходы не планируются),</a:t>
            </a:r>
            <a:endParaRPr lang="ru-RU" sz="1600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на мероприятия </a:t>
            </a:r>
            <a:r>
              <a:rPr lang="ru-RU" altLang="ru-RU" sz="16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по обеспечению населения </a:t>
            </a:r>
            <a:endParaRPr lang="ru-RU" altLang="ru-RU" sz="1600" b="1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экологически </a:t>
            </a:r>
            <a:r>
              <a:rPr lang="ru-RU" altLang="ru-RU" sz="16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чистой питьевой </a:t>
            </a:r>
            <a:r>
              <a:rPr lang="ru-RU" alt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водой</a:t>
            </a:r>
            <a:r>
              <a:rPr lang="ru-RU" sz="1600" b="1" dirty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endParaRPr lang="ru-RU" sz="1600" b="1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(2025 год –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2,910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</a:t>
            </a:r>
            <a:endParaRPr lang="ru-RU" sz="1600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2026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год –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0,928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</a:t>
            </a:r>
            <a:endParaRPr lang="ru-RU" sz="1600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2027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год –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3,5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руб.),</a:t>
            </a: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на  мероприятия</a:t>
            </a:r>
            <a:r>
              <a:rPr lang="ru-RU" altLang="ru-RU" sz="1600" b="1" dirty="0">
                <a:solidFill>
                  <a:schemeClr val="tx2"/>
                </a:solidFill>
                <a:latin typeface="Segoe UI Light" panose="020B0502040204020203" pitchFamily="34" charset="0"/>
              </a:rPr>
              <a:t>, направленные на </a:t>
            </a:r>
            <a:r>
              <a:rPr lang="ru-RU" alt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развитие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социальной </a:t>
            </a:r>
            <a:r>
              <a:rPr lang="ru-RU" altLang="ru-RU" sz="16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и инженерной инфраструктуры </a:t>
            </a:r>
            <a:endParaRPr lang="ru-RU" altLang="ru-RU" sz="1600" b="1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(2025 год –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1,372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</a:t>
            </a:r>
            <a:endParaRPr lang="ru-RU" sz="1600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2026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год –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1,238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</a:t>
            </a:r>
            <a:endParaRPr lang="ru-RU" sz="1600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2027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год –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0,972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руб.),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и другие расходы.</a:t>
            </a:r>
            <a:endParaRPr lang="ru-RU" altLang="ru-RU" sz="16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47117" name="AutoShape 11"/>
          <p:cNvSpPr>
            <a:spLocks noChangeArrowheads="1"/>
          </p:cNvSpPr>
          <p:nvPr/>
        </p:nvSpPr>
        <p:spPr bwMode="auto">
          <a:xfrm>
            <a:off x="3505200" y="192405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2,724 </a:t>
            </a: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</a:t>
            </a:r>
          </a:p>
        </p:txBody>
      </p:sp>
      <p:sp>
        <p:nvSpPr>
          <p:cNvPr id="47118" name="AutoShape 11"/>
          <p:cNvSpPr>
            <a:spLocks noChangeArrowheads="1"/>
          </p:cNvSpPr>
          <p:nvPr/>
        </p:nvSpPr>
        <p:spPr bwMode="auto">
          <a:xfrm>
            <a:off x="6324600" y="19431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4,472 </a:t>
            </a: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</a:t>
            </a:r>
          </a:p>
        </p:txBody>
      </p:sp>
      <p:sp>
        <p:nvSpPr>
          <p:cNvPr id="47119" name="AutoShape 29"/>
          <p:cNvSpPr>
            <a:spLocks noChangeArrowheads="1"/>
          </p:cNvSpPr>
          <p:nvPr/>
        </p:nvSpPr>
        <p:spPr bwMode="auto">
          <a:xfrm>
            <a:off x="4417501" y="1411031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 dirty="0">
              <a:latin typeface="Segoe UI Light" panose="020B0502040204020203" pitchFamily="34" charset="0"/>
            </a:endParaRPr>
          </a:p>
        </p:txBody>
      </p:sp>
      <p:sp>
        <p:nvSpPr>
          <p:cNvPr id="47120" name="AutoShape 29"/>
          <p:cNvSpPr>
            <a:spLocks noChangeArrowheads="1"/>
          </p:cNvSpPr>
          <p:nvPr/>
        </p:nvSpPr>
        <p:spPr bwMode="auto">
          <a:xfrm>
            <a:off x="7086600" y="1438275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 dirty="0">
              <a:latin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3518" y="6449546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47</a:t>
            </a:fld>
            <a:endParaRPr lang="ru-RU" alt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713" y="2951418"/>
            <a:ext cx="3431773" cy="342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4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4813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48134" name="AutoShape 11"/>
          <p:cNvSpPr>
            <a:spLocks noChangeArrowheads="1"/>
          </p:cNvSpPr>
          <p:nvPr/>
        </p:nvSpPr>
        <p:spPr bwMode="auto">
          <a:xfrm>
            <a:off x="381000" y="457200"/>
            <a:ext cx="8534400" cy="7620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Расходы по разделу «Охрана окружающей среды»</a:t>
            </a:r>
          </a:p>
        </p:txBody>
      </p:sp>
      <p:sp>
        <p:nvSpPr>
          <p:cNvPr id="53255" name="AutoShape 11"/>
          <p:cNvSpPr>
            <a:spLocks noChangeArrowheads="1"/>
          </p:cNvSpPr>
          <p:nvPr/>
        </p:nvSpPr>
        <p:spPr bwMode="auto">
          <a:xfrm>
            <a:off x="413535" y="1390998"/>
            <a:ext cx="2024865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48136" name="AutoShape 11"/>
          <p:cNvSpPr>
            <a:spLocks noChangeArrowheads="1"/>
          </p:cNvSpPr>
          <p:nvPr/>
        </p:nvSpPr>
        <p:spPr bwMode="auto">
          <a:xfrm>
            <a:off x="4038600" y="2681287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13,574 </a:t>
            </a: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</a:t>
            </a:r>
          </a:p>
        </p:txBody>
      </p:sp>
      <p:sp>
        <p:nvSpPr>
          <p:cNvPr id="48137" name="AutoShape 29"/>
          <p:cNvSpPr>
            <a:spLocks noChangeArrowheads="1"/>
          </p:cNvSpPr>
          <p:nvPr/>
        </p:nvSpPr>
        <p:spPr bwMode="auto">
          <a:xfrm>
            <a:off x="4354958" y="1911421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 dirty="0">
              <a:latin typeface="Segoe UI Light" panose="020B0502040204020203" pitchFamily="34" charset="0"/>
            </a:endParaRPr>
          </a:p>
        </p:txBody>
      </p:sp>
      <p:sp>
        <p:nvSpPr>
          <p:cNvPr id="48138" name="AutoShape 11"/>
          <p:cNvSpPr>
            <a:spLocks noChangeArrowheads="1"/>
          </p:cNvSpPr>
          <p:nvPr/>
        </p:nvSpPr>
        <p:spPr bwMode="auto">
          <a:xfrm>
            <a:off x="381000" y="3733800"/>
            <a:ext cx="8458200" cy="2362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u="sng" dirty="0">
                <a:solidFill>
                  <a:schemeClr val="tx2"/>
                </a:solidFill>
                <a:latin typeface="Segoe UI Light" panose="020B0502040204020203" pitchFamily="34" charset="0"/>
              </a:rPr>
              <a:t>В раздел </a:t>
            </a:r>
            <a:r>
              <a:rPr lang="ru-RU" altLang="ru-RU" sz="1600" b="1" u="sng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включаются расходы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u="sng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на </a:t>
            </a:r>
            <a:r>
              <a:rPr lang="ru-RU" alt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ликвидацию отходов, </a:t>
            </a:r>
            <a:r>
              <a:rPr lang="ru-RU" alt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скапливающихся </a:t>
            </a:r>
            <a:r>
              <a:rPr lang="ru-RU" alt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на несанкционированных свалках 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территории Курского района Курской </a:t>
            </a:r>
            <a:r>
              <a:rPr lang="ru-RU" alt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области</a:t>
            </a:r>
            <a:r>
              <a:rPr lang="ru-RU" alt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.</a:t>
            </a:r>
            <a:endParaRPr lang="ru-RU" sz="1600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48</a:t>
            </a:fld>
            <a:endParaRPr lang="ru-RU" altLang="ru-RU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3581400" y="1410359"/>
            <a:ext cx="21336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6</a:t>
            </a: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6858000" y="1429757"/>
            <a:ext cx="19812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7</a:t>
            </a: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13" name="AutoShape 29"/>
          <p:cNvSpPr>
            <a:spLocks noChangeArrowheads="1"/>
          </p:cNvSpPr>
          <p:nvPr/>
        </p:nvSpPr>
        <p:spPr bwMode="auto">
          <a:xfrm>
            <a:off x="1089917" y="1905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 dirty="0">
              <a:latin typeface="Segoe UI Light" panose="020B0502040204020203" pitchFamily="34" charset="0"/>
            </a:endParaRPr>
          </a:p>
        </p:txBody>
      </p:sp>
      <p:sp>
        <p:nvSpPr>
          <p:cNvPr id="14" name="AutoShape 29"/>
          <p:cNvSpPr>
            <a:spLocks noChangeArrowheads="1"/>
          </p:cNvSpPr>
          <p:nvPr/>
        </p:nvSpPr>
        <p:spPr bwMode="auto">
          <a:xfrm>
            <a:off x="7611438" y="19322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 dirty="0">
              <a:latin typeface="Segoe UI Light" panose="020B0502040204020203" pitchFamily="34" charset="0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556517" y="2647602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13,574 </a:t>
            </a: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6721867" y="2688993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13,574 </a:t>
            </a: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39603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4915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49158" name="AutoShape 11"/>
          <p:cNvSpPr>
            <a:spLocks noChangeArrowheads="1"/>
          </p:cNvSpPr>
          <p:nvPr/>
        </p:nvSpPr>
        <p:spPr bwMode="auto">
          <a:xfrm>
            <a:off x="275341" y="94785"/>
            <a:ext cx="8534400" cy="502004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Расходы по разделу «Образование»</a:t>
            </a:r>
          </a:p>
        </p:txBody>
      </p:sp>
      <p:sp>
        <p:nvSpPr>
          <p:cNvPr id="54279" name="AutoShape 11"/>
          <p:cNvSpPr>
            <a:spLocks noChangeArrowheads="1"/>
          </p:cNvSpPr>
          <p:nvPr/>
        </p:nvSpPr>
        <p:spPr bwMode="auto">
          <a:xfrm>
            <a:off x="311092" y="696625"/>
            <a:ext cx="2971800" cy="351985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54280" name="AutoShape 11"/>
          <p:cNvSpPr>
            <a:spLocks noChangeArrowheads="1"/>
          </p:cNvSpPr>
          <p:nvPr/>
        </p:nvSpPr>
        <p:spPr bwMode="auto">
          <a:xfrm>
            <a:off x="3548802" y="708535"/>
            <a:ext cx="1981200" cy="363644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6</a:t>
            </a: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54281" name="AutoShape 11"/>
          <p:cNvSpPr>
            <a:spLocks noChangeArrowheads="1"/>
          </p:cNvSpPr>
          <p:nvPr/>
        </p:nvSpPr>
        <p:spPr bwMode="auto">
          <a:xfrm>
            <a:off x="5767009" y="715141"/>
            <a:ext cx="2971800" cy="357038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7</a:t>
            </a: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49162" name="AutoShape 11"/>
          <p:cNvSpPr>
            <a:spLocks noChangeArrowheads="1"/>
          </p:cNvSpPr>
          <p:nvPr/>
        </p:nvSpPr>
        <p:spPr bwMode="auto">
          <a:xfrm>
            <a:off x="685800" y="1333499"/>
            <a:ext cx="1981200" cy="378088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909,165 </a:t>
            </a: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</a:t>
            </a:r>
          </a:p>
        </p:txBody>
      </p:sp>
      <p:sp>
        <p:nvSpPr>
          <p:cNvPr id="49163" name="AutoShape 29"/>
          <p:cNvSpPr>
            <a:spLocks noChangeArrowheads="1"/>
          </p:cNvSpPr>
          <p:nvPr/>
        </p:nvSpPr>
        <p:spPr bwMode="auto">
          <a:xfrm>
            <a:off x="1431214" y="1033446"/>
            <a:ext cx="457200" cy="257077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 dirty="0">
              <a:latin typeface="Segoe UI Light" panose="020B0502040204020203" pitchFamily="34" charset="0"/>
            </a:endParaRPr>
          </a:p>
        </p:txBody>
      </p:sp>
      <p:sp>
        <p:nvSpPr>
          <p:cNvPr id="49164" name="AutoShape 11"/>
          <p:cNvSpPr>
            <a:spLocks noChangeArrowheads="1"/>
          </p:cNvSpPr>
          <p:nvPr/>
        </p:nvSpPr>
        <p:spPr bwMode="auto">
          <a:xfrm>
            <a:off x="152400" y="1802625"/>
            <a:ext cx="8915400" cy="5014498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900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u="sng" dirty="0">
                <a:solidFill>
                  <a:schemeClr val="tx2"/>
                </a:solidFill>
                <a:latin typeface="Segoe UI Light" panose="020B0502040204020203" pitchFamily="34" charset="0"/>
              </a:rPr>
              <a:t>В раздел включаются </a:t>
            </a:r>
            <a:r>
              <a:rPr lang="ru-RU" altLang="ru-RU" sz="1400" b="1" u="sng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расходы: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- </a:t>
            </a:r>
            <a:r>
              <a:rPr lang="ru-RU" altLang="ru-RU" sz="14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на </a:t>
            </a:r>
            <a:r>
              <a:rPr lang="ru-RU" altLang="ru-RU" sz="14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оплату труда работников </a:t>
            </a:r>
            <a:r>
              <a:rPr lang="ru-RU" altLang="ru-RU" sz="14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дошкольного </a:t>
            </a:r>
            <a:r>
              <a:rPr lang="ru-RU" altLang="ru-RU" sz="14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и общего </a:t>
            </a:r>
            <a:r>
              <a:rPr lang="ru-RU" altLang="ru-RU" sz="14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образования</a:t>
            </a:r>
            <a:r>
              <a:rPr lang="ru-RU" sz="1400" b="1" dirty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endParaRPr lang="ru-RU" sz="1400" b="1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(2025 год – </a:t>
            </a:r>
            <a:r>
              <a:rPr lang="ru-RU" sz="14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676,553 </a:t>
            </a:r>
            <a:r>
              <a:rPr 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2026 год – </a:t>
            </a:r>
            <a:r>
              <a:rPr lang="ru-RU" sz="14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689,354 </a:t>
            </a:r>
            <a:r>
              <a:rPr 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2027 год – </a:t>
            </a:r>
            <a:r>
              <a:rPr lang="ru-RU" sz="14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689,354 </a:t>
            </a:r>
            <a:r>
              <a:rPr 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руб.),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- </a:t>
            </a:r>
            <a:r>
              <a:rPr lang="ru-RU" altLang="ru-RU" sz="14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расходы </a:t>
            </a:r>
            <a:r>
              <a:rPr lang="ru-RU" altLang="ru-RU" sz="14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на приобретение учебных пособий, </a:t>
            </a:r>
            <a:r>
              <a:rPr lang="ru-RU" altLang="ru-RU" sz="14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средств обучения</a:t>
            </a:r>
            <a:r>
              <a:rPr lang="ru-RU" sz="1400" b="1" dirty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endParaRPr lang="ru-RU" sz="1400" b="1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(2025 год – </a:t>
            </a:r>
            <a:r>
              <a:rPr lang="ru-RU" sz="14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11,890 </a:t>
            </a:r>
            <a:r>
              <a:rPr 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2026 год – </a:t>
            </a:r>
            <a:r>
              <a:rPr lang="ru-RU" sz="14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11,890 </a:t>
            </a:r>
            <a:r>
              <a:rPr 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2027 год – </a:t>
            </a:r>
            <a:r>
              <a:rPr lang="ru-RU" sz="14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11,890 </a:t>
            </a:r>
            <a:r>
              <a:rPr 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руб.),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- </a:t>
            </a:r>
            <a:r>
              <a:rPr lang="ru-RU" altLang="ru-RU" sz="14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обеспечение </a:t>
            </a:r>
            <a:r>
              <a:rPr lang="ru-RU" altLang="ru-RU" sz="14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социальной поддержки работникам </a:t>
            </a:r>
            <a:r>
              <a:rPr lang="ru-RU" altLang="ru-RU" sz="14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муниципальных </a:t>
            </a:r>
            <a:r>
              <a:rPr lang="ru-RU" altLang="ru-RU" sz="14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образовательных </a:t>
            </a:r>
            <a:r>
              <a:rPr lang="ru-RU" altLang="ru-RU" sz="14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учреждений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(2025 год – </a:t>
            </a:r>
            <a:r>
              <a:rPr lang="ru-RU" altLang="ru-RU" sz="14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8,673 </a:t>
            </a:r>
            <a:r>
              <a:rPr lang="ru-RU" alt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2026 год – </a:t>
            </a:r>
            <a:r>
              <a:rPr lang="ru-RU" altLang="ru-RU" sz="14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8,673 млн</a:t>
            </a:r>
            <a:r>
              <a:rPr lang="ru-RU" alt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. руб., 2027 год – </a:t>
            </a:r>
            <a:r>
              <a:rPr lang="ru-RU" altLang="ru-RU" sz="14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8,673 </a:t>
            </a:r>
            <a:r>
              <a:rPr lang="ru-RU" alt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руб.),</a:t>
            </a: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4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на </a:t>
            </a:r>
            <a:r>
              <a:rPr lang="ru-RU" altLang="ru-RU" sz="14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организацию питания </a:t>
            </a:r>
            <a:r>
              <a:rPr lang="ru-RU" altLang="ru-RU" sz="14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обучающихся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(2025 год – </a:t>
            </a:r>
            <a:r>
              <a:rPr lang="ru-RU" sz="14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17,099 </a:t>
            </a:r>
            <a:r>
              <a:rPr 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2026 год </a:t>
            </a:r>
            <a:r>
              <a:rPr lang="ru-RU" sz="14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– 17,099 </a:t>
            </a:r>
            <a:r>
              <a:rPr 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2027 год – </a:t>
            </a:r>
            <a:r>
              <a:rPr lang="ru-RU" sz="14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17,099 </a:t>
            </a:r>
            <a:r>
              <a:rPr 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руб.),</a:t>
            </a: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4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приобретение </a:t>
            </a:r>
            <a:r>
              <a:rPr lang="ru-RU" altLang="ru-RU" sz="14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горюче-смазочных </a:t>
            </a:r>
            <a:r>
              <a:rPr lang="ru-RU" altLang="ru-RU" sz="14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материалов </a:t>
            </a:r>
            <a:r>
              <a:rPr lang="ru-RU" altLang="ru-RU" sz="14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для обеспечения подвоза </a:t>
            </a:r>
            <a:r>
              <a:rPr lang="ru-RU" altLang="ru-RU" sz="14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обучающихся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(2025 год – </a:t>
            </a:r>
            <a:r>
              <a:rPr lang="ru-RU" altLang="ru-RU" sz="14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6,384 </a:t>
            </a:r>
            <a:r>
              <a:rPr lang="ru-RU" alt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2026 год – </a:t>
            </a:r>
            <a:r>
              <a:rPr lang="ru-RU" altLang="ru-RU" sz="14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6,384 </a:t>
            </a:r>
            <a:r>
              <a:rPr lang="ru-RU" alt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2027 год – </a:t>
            </a:r>
            <a:r>
              <a:rPr lang="ru-RU" altLang="ru-RU" sz="14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6,384 </a:t>
            </a:r>
            <a:r>
              <a:rPr lang="ru-RU" alt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руб.),</a:t>
            </a: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4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мероприятия в </a:t>
            </a:r>
            <a:r>
              <a:rPr lang="ru-RU" altLang="ru-RU" sz="14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области </a:t>
            </a:r>
            <a:r>
              <a:rPr lang="ru-RU" altLang="ru-RU" sz="14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энергосбережения</a:t>
            </a:r>
            <a:r>
              <a:rPr lang="ru-RU" sz="1400" b="1" dirty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endParaRPr lang="ru-RU" sz="1400" b="1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(2025 год – </a:t>
            </a:r>
            <a:r>
              <a:rPr lang="ru-RU" sz="14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0,170 </a:t>
            </a:r>
            <a:r>
              <a:rPr 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2026 год – </a:t>
            </a:r>
            <a:r>
              <a:rPr lang="ru-RU" sz="14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0,170 </a:t>
            </a:r>
            <a:r>
              <a:rPr 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2027 год – </a:t>
            </a:r>
            <a:r>
              <a:rPr lang="ru-RU" sz="14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0,170 </a:t>
            </a:r>
            <a:r>
              <a:rPr 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руб.),</a:t>
            </a: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4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мероприятия</a:t>
            </a:r>
            <a:r>
              <a:rPr lang="ru-RU" altLang="ru-RU" sz="1400" b="1" dirty="0">
                <a:solidFill>
                  <a:schemeClr val="tx2"/>
                </a:solidFill>
                <a:latin typeface="Segoe UI Light" panose="020B0502040204020203" pitchFamily="34" charset="0"/>
              </a:rPr>
              <a:t>, направленные на </a:t>
            </a:r>
            <a:r>
              <a:rPr lang="ru-RU" altLang="ru-RU" sz="14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обеспечение правопорядка</a:t>
            </a:r>
            <a:r>
              <a:rPr lang="ru-RU" sz="1400" b="1" dirty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endParaRPr lang="ru-RU" sz="1400" b="1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(2025 год – </a:t>
            </a:r>
            <a:r>
              <a:rPr lang="ru-RU" sz="14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0,361 </a:t>
            </a:r>
            <a:r>
              <a:rPr 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2026 год – </a:t>
            </a:r>
            <a:r>
              <a:rPr lang="ru-RU" sz="14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0,361 </a:t>
            </a:r>
            <a:r>
              <a:rPr 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2027 год – </a:t>
            </a:r>
            <a:r>
              <a:rPr lang="ru-RU" sz="14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0,361 </a:t>
            </a:r>
            <a:r>
              <a:rPr 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руб.),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- </a:t>
            </a:r>
            <a:r>
              <a:rPr lang="ru-RU" altLang="ru-RU" sz="14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мероприятия </a:t>
            </a:r>
            <a:r>
              <a:rPr lang="ru-RU" altLang="ru-RU" sz="14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в сфере </a:t>
            </a:r>
            <a:r>
              <a:rPr lang="ru-RU" altLang="ru-RU" sz="14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молодежной политики </a:t>
            </a:r>
            <a:r>
              <a:rPr lang="ru-RU" altLang="ru-RU" sz="14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и организацию отдыха детей в каникулярное </a:t>
            </a:r>
            <a:r>
              <a:rPr lang="ru-RU" altLang="ru-RU" sz="14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время</a:t>
            </a:r>
            <a:r>
              <a:rPr lang="ru-RU" sz="1400" b="1" dirty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endParaRPr lang="ru-RU" sz="1400" b="1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(2025 год – </a:t>
            </a:r>
            <a:r>
              <a:rPr lang="ru-RU" sz="14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8,254 </a:t>
            </a:r>
            <a:r>
              <a:rPr 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2026 год – 0</a:t>
            </a:r>
            <a:r>
              <a:rPr lang="ru-RU" sz="14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2027 год – 0</a:t>
            </a:r>
            <a:r>
              <a:rPr lang="ru-RU" sz="14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руб.),</a:t>
            </a: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4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на оплату труда работников дополнительного </a:t>
            </a:r>
            <a:r>
              <a:rPr lang="ru-RU" sz="14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образования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4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(</a:t>
            </a:r>
            <a:r>
              <a:rPr 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2025 год – </a:t>
            </a:r>
            <a:r>
              <a:rPr lang="ru-RU" sz="14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71,413 </a:t>
            </a:r>
            <a:r>
              <a:rPr 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2026 год – </a:t>
            </a:r>
            <a:r>
              <a:rPr lang="ru-RU" sz="14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73,004 </a:t>
            </a:r>
            <a:r>
              <a:rPr 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2027 год – </a:t>
            </a:r>
            <a:r>
              <a:rPr lang="ru-RU" sz="14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73,004 </a:t>
            </a:r>
            <a:r>
              <a:rPr 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руб.),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и другие расходы.</a:t>
            </a:r>
            <a:endParaRPr lang="ru-RU" altLang="ru-RU" sz="1400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5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49165" name="AutoShape 11"/>
          <p:cNvSpPr>
            <a:spLocks noChangeArrowheads="1"/>
          </p:cNvSpPr>
          <p:nvPr/>
        </p:nvSpPr>
        <p:spPr bwMode="auto">
          <a:xfrm>
            <a:off x="3581400" y="1368602"/>
            <a:ext cx="1981200" cy="378088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901,649 млн</a:t>
            </a: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. руб.</a:t>
            </a:r>
          </a:p>
        </p:txBody>
      </p:sp>
      <p:sp>
        <p:nvSpPr>
          <p:cNvPr id="49166" name="AutoShape 11"/>
          <p:cNvSpPr>
            <a:spLocks noChangeArrowheads="1"/>
          </p:cNvSpPr>
          <p:nvPr/>
        </p:nvSpPr>
        <p:spPr bwMode="auto">
          <a:xfrm>
            <a:off x="6324600" y="1331780"/>
            <a:ext cx="1981200" cy="348197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909,758 </a:t>
            </a: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</a:t>
            </a:r>
          </a:p>
        </p:txBody>
      </p:sp>
      <p:sp>
        <p:nvSpPr>
          <p:cNvPr id="49167" name="AutoShape 29"/>
          <p:cNvSpPr>
            <a:spLocks noChangeArrowheads="1"/>
          </p:cNvSpPr>
          <p:nvPr/>
        </p:nvSpPr>
        <p:spPr bwMode="auto">
          <a:xfrm>
            <a:off x="4318685" y="1080323"/>
            <a:ext cx="457200" cy="27048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 dirty="0">
              <a:latin typeface="Segoe UI Light" panose="020B0502040204020203" pitchFamily="34" charset="0"/>
            </a:endParaRPr>
          </a:p>
        </p:txBody>
      </p:sp>
      <p:sp>
        <p:nvSpPr>
          <p:cNvPr id="49168" name="AutoShape 29"/>
          <p:cNvSpPr>
            <a:spLocks noChangeArrowheads="1"/>
          </p:cNvSpPr>
          <p:nvPr/>
        </p:nvSpPr>
        <p:spPr bwMode="auto">
          <a:xfrm>
            <a:off x="7015902" y="1048610"/>
            <a:ext cx="457200" cy="257078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 dirty="0">
              <a:latin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34200" y="6619498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49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085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20485" name="AutoShape 11"/>
          <p:cNvSpPr>
            <a:spLocks noChangeArrowheads="1"/>
          </p:cNvSpPr>
          <p:nvPr/>
        </p:nvSpPr>
        <p:spPr bwMode="auto">
          <a:xfrm>
            <a:off x="381000" y="1371600"/>
            <a:ext cx="1905000" cy="533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23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1 уровень</a:t>
            </a:r>
            <a:endParaRPr lang="en-US" sz="23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sz="25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>
              <a:defRPr/>
            </a:pPr>
            <a:endParaRPr lang="ru-RU" sz="25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150" name="AutoShape 11"/>
          <p:cNvSpPr>
            <a:spLocks noChangeArrowheads="1"/>
          </p:cNvSpPr>
          <p:nvPr/>
        </p:nvSpPr>
        <p:spPr bwMode="auto">
          <a:xfrm>
            <a:off x="457200" y="228600"/>
            <a:ext cx="8382000" cy="7620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500" b="1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Бюджетная система РФ</a:t>
            </a:r>
            <a:endParaRPr lang="ru-RU" altLang="ru-RU" sz="3500" b="1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151" name="AutoShape 26" descr="38748-1498070026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Segoe UI Light" panose="020B0502040204020203" pitchFamily="34" charset="0"/>
            </a:endParaRPr>
          </a:p>
        </p:txBody>
      </p:sp>
      <p:sp>
        <p:nvSpPr>
          <p:cNvPr id="6152" name="AutoShape 27" descr="38748-1498070026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Segoe UI Light" panose="020B0502040204020203" pitchFamily="34" charset="0"/>
            </a:endParaRPr>
          </a:p>
        </p:txBody>
      </p:sp>
      <p:sp>
        <p:nvSpPr>
          <p:cNvPr id="6154" name="AutoShape 11"/>
          <p:cNvSpPr>
            <a:spLocks noChangeArrowheads="1"/>
          </p:cNvSpPr>
          <p:nvPr/>
        </p:nvSpPr>
        <p:spPr bwMode="auto">
          <a:xfrm>
            <a:off x="381000" y="1981200"/>
            <a:ext cx="4495800" cy="6096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Федеральный бюджет, бюджеты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государственных внебюджетных фондов</a:t>
            </a:r>
            <a:endParaRPr lang="en-US" altLang="ru-RU" sz="1800" dirty="0">
              <a:latin typeface="Segoe UI Light" panose="020B0502040204020203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200" dirty="0">
              <a:latin typeface="Segoe UI Light" panose="020B0502040204020203" pitchFamily="34" charset="0"/>
            </a:endParaRPr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1066800" y="2667001"/>
            <a:ext cx="1905000" cy="485774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23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2 уровень</a:t>
            </a:r>
            <a:endParaRPr lang="en-US" sz="23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sz="23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>
              <a:defRPr/>
            </a:pPr>
            <a:endParaRPr lang="ru-RU" sz="2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156" name="AutoShape 11"/>
          <p:cNvSpPr>
            <a:spLocks noChangeArrowheads="1"/>
          </p:cNvSpPr>
          <p:nvPr/>
        </p:nvSpPr>
        <p:spPr bwMode="auto">
          <a:xfrm>
            <a:off x="1066800" y="3200400"/>
            <a:ext cx="5257800" cy="6096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Бюджеты субъектов РФ, бюджеты территориальных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государственных внебюджетных фондов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Segoe UI Light" panose="020B0502040204020203" pitchFamily="34" charset="0"/>
            </a:endParaRPr>
          </a:p>
        </p:txBody>
      </p:sp>
      <p:sp>
        <p:nvSpPr>
          <p:cNvPr id="20493" name="AutoShape 11"/>
          <p:cNvSpPr>
            <a:spLocks noChangeArrowheads="1"/>
          </p:cNvSpPr>
          <p:nvPr/>
        </p:nvSpPr>
        <p:spPr bwMode="auto">
          <a:xfrm>
            <a:off x="2209800" y="3900487"/>
            <a:ext cx="1905000" cy="442913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23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3 уровень</a:t>
            </a:r>
            <a:endParaRPr lang="en-US" sz="23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>
              <a:defRPr/>
            </a:pPr>
            <a:endParaRPr lang="ru-RU" sz="2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158" name="AutoShape 11"/>
          <p:cNvSpPr>
            <a:spLocks noChangeArrowheads="1"/>
          </p:cNvSpPr>
          <p:nvPr/>
        </p:nvSpPr>
        <p:spPr bwMode="auto">
          <a:xfrm>
            <a:off x="2133600" y="4419600"/>
            <a:ext cx="6553200" cy="838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Бюджеты муниципальных районов, бюджеты городских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округов, бюджеты внутригородских муниципальных образований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городов федерального значения Москвы и Санкт-Петербурга</a:t>
            </a:r>
          </a:p>
        </p:txBody>
      </p:sp>
      <p:sp>
        <p:nvSpPr>
          <p:cNvPr id="20495" name="AutoShape 11"/>
          <p:cNvSpPr>
            <a:spLocks noChangeArrowheads="1"/>
          </p:cNvSpPr>
          <p:nvPr/>
        </p:nvSpPr>
        <p:spPr bwMode="auto">
          <a:xfrm>
            <a:off x="3505200" y="5319713"/>
            <a:ext cx="1905000" cy="471487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23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4 уровень</a:t>
            </a:r>
            <a:endParaRPr lang="en-US" sz="23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sz="23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>
              <a:defRPr/>
            </a:pPr>
            <a:endParaRPr lang="ru-RU" sz="2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160" name="AutoShape 11"/>
          <p:cNvSpPr>
            <a:spLocks noChangeArrowheads="1"/>
          </p:cNvSpPr>
          <p:nvPr/>
        </p:nvSpPr>
        <p:spPr bwMode="auto">
          <a:xfrm>
            <a:off x="3505200" y="5943600"/>
            <a:ext cx="5334000" cy="304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Бюджеты городских и сельских поселений</a:t>
            </a:r>
            <a:endParaRPr lang="ru-RU" altLang="ru-RU" sz="2200" dirty="0">
              <a:latin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245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9114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91142" name="AutoShape 11"/>
          <p:cNvSpPr>
            <a:spLocks noChangeArrowheads="1"/>
          </p:cNvSpPr>
          <p:nvPr/>
        </p:nvSpPr>
        <p:spPr bwMode="auto">
          <a:xfrm>
            <a:off x="304800" y="228600"/>
            <a:ext cx="8534400" cy="14478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 smtClean="0">
                <a:latin typeface="Segoe UI Light" panose="020B0502040204020203" pitchFamily="34" charset="0"/>
              </a:rPr>
              <a:t>Почему расходы на образование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 smtClean="0">
                <a:latin typeface="Segoe UI Light" panose="020B0502040204020203" pitchFamily="34" charset="0"/>
              </a:rPr>
              <a:t>являются приоритетными расходами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 smtClean="0">
                <a:latin typeface="Segoe UI Light" panose="020B0502040204020203" pitchFamily="34" charset="0"/>
              </a:rPr>
              <a:t>бюджета Курского района Курской области?  </a:t>
            </a:r>
            <a:endParaRPr lang="ru-RU" altLang="ru-RU" sz="2500" dirty="0">
              <a:latin typeface="Segoe UI Light" panose="020B0502040204020203" pitchFamily="34" charset="0"/>
            </a:endParaRPr>
          </a:p>
        </p:txBody>
      </p:sp>
      <p:sp>
        <p:nvSpPr>
          <p:cNvPr id="89097" name="AutoShape 11"/>
          <p:cNvSpPr>
            <a:spLocks noChangeArrowheads="1"/>
          </p:cNvSpPr>
          <p:nvPr/>
        </p:nvSpPr>
        <p:spPr bwMode="auto">
          <a:xfrm>
            <a:off x="76200" y="1828800"/>
            <a:ext cx="5562600" cy="4648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Расходы бюджета на образование имеют</a:t>
            </a:r>
          </a:p>
          <a:p>
            <a:pPr algn="ctr"/>
            <a:r>
              <a:rPr lang="ru-RU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о</a:t>
            </a:r>
            <a:r>
              <a:rPr lang="ru-RU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собую социальную и экономическую значимость.</a:t>
            </a:r>
          </a:p>
          <a:p>
            <a:pPr algn="ctr"/>
            <a:endParaRPr lang="ru-RU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Расходы на образование – это инвестиции </a:t>
            </a:r>
          </a:p>
          <a:p>
            <a:pPr algn="ctr"/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 будущее населения и страны в целом. </a:t>
            </a:r>
          </a:p>
          <a:p>
            <a:pPr algn="ctr"/>
            <a:endParaRPr lang="ru-RU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Расходы на образование </a:t>
            </a:r>
          </a:p>
          <a:p>
            <a:pPr algn="ctr"/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с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тимулируют экономический рост, </a:t>
            </a:r>
          </a:p>
          <a:p>
            <a:pPr algn="ctr"/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повышают производительность труда, </a:t>
            </a:r>
          </a:p>
          <a:p>
            <a:pPr algn="ctr"/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с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пособствуют личному и социальному развитию,  </a:t>
            </a:r>
          </a:p>
          <a:p>
            <a:pPr algn="ctr"/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а также обеспечивают социальную справедливость, </a:t>
            </a:r>
          </a:p>
          <a:p>
            <a:pPr algn="ctr"/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а именно  – доступность образовательных услуг </a:t>
            </a:r>
          </a:p>
          <a:p>
            <a:pPr algn="ctr"/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для населения независимо от уровня его доходов.</a:t>
            </a:r>
          </a:p>
          <a:p>
            <a:pPr algn="ctr"/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50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097" y="3995185"/>
            <a:ext cx="3048000" cy="2286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419" y="1828800"/>
            <a:ext cx="3082604" cy="231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0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51</a:t>
            </a:fld>
            <a:endParaRPr lang="ru-RU" altLang="ru-RU" dirty="0"/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52401" y="3040063"/>
            <a:ext cx="5257800" cy="3780068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</a:t>
            </a:r>
            <a:r>
              <a:rPr lang="ru-RU" altLang="ru-RU" sz="2000" b="1" dirty="0">
                <a:solidFill>
                  <a:schemeClr val="tx2"/>
                </a:solidFill>
                <a:latin typeface="Segoe UI Light" panose="020B0502040204020203" pitchFamily="34" charset="0"/>
              </a:rPr>
              <a:t>5</a:t>
            </a:r>
            <a:r>
              <a:rPr lang="ru-RU" altLang="ru-RU" sz="20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altLang="ru-RU" sz="20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Региональные проекты: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alt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«Педагоги и наставники» </a:t>
            </a:r>
            <a:r>
              <a:rPr lang="ru-RU" alt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– </a:t>
            </a:r>
            <a:r>
              <a:rPr lang="ru-RU" alt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0,117 млн</a:t>
            </a:r>
            <a:r>
              <a:rPr lang="ru-RU" alt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. руб.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2026 </a:t>
            </a:r>
            <a:r>
              <a:rPr lang="ru-RU" altLang="ru-RU" sz="20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Региональные проекты: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alt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«Все лучшее детям» - 2,179 </a:t>
            </a:r>
            <a:r>
              <a:rPr lang="ru-RU" alt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</a:t>
            </a:r>
            <a:r>
              <a:rPr lang="ru-RU" alt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 «Педагоги и наставники» – 0,117 млн. руб.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2027 год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 «Педагоги и наставники» – 0,117 млн. руб.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361950" y="101885"/>
            <a:ext cx="8534400" cy="12192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Региональные проекты, планируемые к реализации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altLang="ru-RU" sz="2500" dirty="0">
                <a:solidFill>
                  <a:schemeClr val="tx2"/>
                </a:solidFill>
                <a:latin typeface="Segoe UI Light" panose="020B0502040204020203" pitchFamily="34" charset="0"/>
              </a:rPr>
              <a:t>на территории Курского района Курской области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Segoe UI Light" panose="020B0502040204020203" pitchFamily="34" charset="0"/>
              </a:rPr>
              <a:t>в рамках национальных проектов 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635000" y="1662113"/>
            <a:ext cx="2590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3427413" y="1673225"/>
            <a:ext cx="2590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6</a:t>
            </a: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6248400" y="1752600"/>
            <a:ext cx="2590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7</a:t>
            </a: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685800" y="2465388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0,117 </a:t>
            </a: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3732213" y="2479675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2,296 </a:t>
            </a: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</a:t>
            </a: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6553200" y="25146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0,117 </a:t>
            </a: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руб.</a:t>
            </a:r>
          </a:p>
        </p:txBody>
      </p:sp>
      <p:sp>
        <p:nvSpPr>
          <p:cNvPr id="14" name="AutoShape 29"/>
          <p:cNvSpPr>
            <a:spLocks noChangeArrowheads="1"/>
          </p:cNvSpPr>
          <p:nvPr/>
        </p:nvSpPr>
        <p:spPr bwMode="auto">
          <a:xfrm>
            <a:off x="1447800" y="21336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15" name="AutoShape 29"/>
          <p:cNvSpPr>
            <a:spLocks noChangeArrowheads="1"/>
          </p:cNvSpPr>
          <p:nvPr/>
        </p:nvSpPr>
        <p:spPr bwMode="auto">
          <a:xfrm>
            <a:off x="4400550" y="2151063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16" name="AutoShape 29"/>
          <p:cNvSpPr>
            <a:spLocks noChangeArrowheads="1"/>
          </p:cNvSpPr>
          <p:nvPr/>
        </p:nvSpPr>
        <p:spPr bwMode="auto">
          <a:xfrm>
            <a:off x="7391400" y="2185988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372225"/>
            <a:ext cx="3943350" cy="295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2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9114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91142" name="AutoShape 11"/>
          <p:cNvSpPr>
            <a:spLocks noChangeArrowheads="1"/>
          </p:cNvSpPr>
          <p:nvPr/>
        </p:nvSpPr>
        <p:spPr bwMode="auto">
          <a:xfrm>
            <a:off x="304800" y="228600"/>
            <a:ext cx="8534400" cy="16002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 smtClean="0">
                <a:latin typeface="Segoe UI Light" panose="020B0502040204020203" pitchFamily="34" charset="0"/>
              </a:rPr>
              <a:t>Новации бюджета Курского района </a:t>
            </a:r>
            <a:r>
              <a:rPr lang="ru-RU" altLang="ru-RU" sz="2500" b="1" dirty="0">
                <a:latin typeface="Segoe UI Light" panose="020B0502040204020203" pitchFamily="34" charset="0"/>
              </a:rPr>
              <a:t>К</a:t>
            </a:r>
            <a:r>
              <a:rPr lang="ru-RU" altLang="ru-RU" sz="2500" b="1" dirty="0" smtClean="0">
                <a:latin typeface="Segoe UI Light" panose="020B0502040204020203" pitchFamily="34" charset="0"/>
              </a:rPr>
              <a:t>урской области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Segoe UI Light" panose="020B0502040204020203" pitchFamily="34" charset="0"/>
              </a:rPr>
              <a:t>на </a:t>
            </a:r>
            <a:r>
              <a:rPr lang="ru-RU" altLang="ru-RU" sz="2500" dirty="0">
                <a:latin typeface="Segoe UI Light" panose="020B0502040204020203" pitchFamily="34" charset="0"/>
              </a:rPr>
              <a:t>2025 год и на плановый период </a:t>
            </a:r>
            <a:endParaRPr lang="ru-RU" altLang="ru-RU" sz="2500" dirty="0" smtClean="0"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Segoe UI Light" panose="020B0502040204020203" pitchFamily="34" charset="0"/>
              </a:rPr>
              <a:t>2026-2027 </a:t>
            </a:r>
            <a:r>
              <a:rPr lang="ru-RU" altLang="ru-RU" sz="2500" dirty="0">
                <a:latin typeface="Segoe UI Light" panose="020B0502040204020203" pitchFamily="34" charset="0"/>
              </a:rPr>
              <a:t>годы по сравнению с предыдущим периодом </a:t>
            </a:r>
            <a:endParaRPr lang="ru-RU" altLang="ru-RU" sz="2500" dirty="0" smtClean="0"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Segoe UI Light" panose="020B0502040204020203" pitchFamily="34" charset="0"/>
              </a:rPr>
              <a:t>формирования бюджета</a:t>
            </a:r>
            <a:endParaRPr lang="ru-RU" altLang="ru-RU" sz="2500" dirty="0">
              <a:latin typeface="Segoe UI Light" panose="020B0502040204020203" pitchFamily="34" charset="0"/>
            </a:endParaRPr>
          </a:p>
        </p:txBody>
      </p:sp>
      <p:sp>
        <p:nvSpPr>
          <p:cNvPr id="89097" name="AutoShape 11"/>
          <p:cNvSpPr>
            <a:spLocks noChangeArrowheads="1"/>
          </p:cNvSpPr>
          <p:nvPr/>
        </p:nvSpPr>
        <p:spPr bwMode="auto">
          <a:xfrm>
            <a:off x="114300" y="2895599"/>
            <a:ext cx="8915400" cy="2008001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- национального </a:t>
            </a:r>
            <a:r>
              <a:rPr lang="ru-RU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проекта «Педагоги и наставники» </a:t>
            </a:r>
            <a:endParaRPr lang="ru-RU" sz="1600" b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рамках которого планируется обеспечение выплат ежемесячного </a:t>
            </a:r>
            <a:endParaRPr lang="ru-RU" sz="16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денежного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вознаграждения советникам </a:t>
            </a: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директоров по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воспитанию и взаимодействию </a:t>
            </a:r>
            <a:endParaRPr lang="ru-RU" sz="16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детскими общественными объединениями муниципальных общеобразовательных организаций, </a:t>
            </a:r>
            <a:endParaRPr lang="ru-RU" sz="16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а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также ежемесячное денежное вознаграждение за классное руководство </a:t>
            </a:r>
            <a:r>
              <a:rPr lang="ru-RU" sz="16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педработникам</a:t>
            </a: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муниципальных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образовательных организаций, </a:t>
            </a: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реализующих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образовательные программы </a:t>
            </a:r>
            <a:endParaRPr lang="ru-RU" sz="16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начального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общего образования, образовательные программы </a:t>
            </a: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основного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общего образования, </a:t>
            </a:r>
            <a:endParaRPr lang="ru-RU" sz="16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образовательные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программы среднего общего </a:t>
            </a: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образования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36976" y="6297612"/>
            <a:ext cx="2254624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52</a:t>
            </a:fld>
            <a:endParaRPr lang="ru-RU" altLang="ru-RU" dirty="0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714676" y="5009313"/>
            <a:ext cx="7667324" cy="1764549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- национального </a:t>
            </a:r>
            <a:r>
              <a:rPr lang="ru-RU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проекта «Все лучшее детям» </a:t>
            </a:r>
            <a:endParaRPr lang="ru-RU" sz="1600" b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рамках которого планируется реализация мероприятий </a:t>
            </a:r>
            <a:endParaRPr lang="ru-RU" sz="16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модернизации школьных систем </a:t>
            </a: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образования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(планируется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осуществить капитальный ремонт зданий </a:t>
            </a:r>
            <a:endParaRPr lang="ru-RU" sz="16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МБОУ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«</a:t>
            </a:r>
            <a:r>
              <a:rPr lang="ru-RU" sz="16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Винниковская</a:t>
            </a: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СОШ», МБОУ «Рышковская СОШ</a:t>
            </a: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»,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МБОУ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«Средняя общеобразовательная школа </a:t>
            </a: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№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23 имени </a:t>
            </a:r>
            <a:endParaRPr lang="ru-RU" sz="16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Героя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Советского Союза С. В. </a:t>
            </a:r>
            <a:r>
              <a:rPr lang="ru-RU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Ачкасова</a:t>
            </a: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», МБОУ «</a:t>
            </a:r>
            <a:r>
              <a:rPr lang="ru-RU" sz="16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Гнездиловская</a:t>
            </a: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СОШ»)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714676" y="2013835"/>
            <a:ext cx="7467600" cy="720725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Планируется реализация двух новых национальных проектов:</a:t>
            </a: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02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5018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50182" name="AutoShape 11"/>
          <p:cNvSpPr>
            <a:spLocks noChangeArrowheads="1"/>
          </p:cNvSpPr>
          <p:nvPr/>
        </p:nvSpPr>
        <p:spPr bwMode="auto">
          <a:xfrm>
            <a:off x="381000" y="381000"/>
            <a:ext cx="8534400" cy="6858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Расходы по разделу «Культура, кинематография»</a:t>
            </a:r>
          </a:p>
        </p:txBody>
      </p:sp>
      <p:sp>
        <p:nvSpPr>
          <p:cNvPr id="55303" name="AutoShape 11"/>
          <p:cNvSpPr>
            <a:spLocks noChangeArrowheads="1"/>
          </p:cNvSpPr>
          <p:nvPr/>
        </p:nvSpPr>
        <p:spPr bwMode="auto">
          <a:xfrm>
            <a:off x="304800" y="12192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55304" name="AutoShape 11"/>
          <p:cNvSpPr>
            <a:spLocks noChangeArrowheads="1"/>
          </p:cNvSpPr>
          <p:nvPr/>
        </p:nvSpPr>
        <p:spPr bwMode="auto">
          <a:xfrm>
            <a:off x="3276600" y="1828800"/>
            <a:ext cx="2590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6</a:t>
            </a: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55305" name="AutoShape 11"/>
          <p:cNvSpPr>
            <a:spLocks noChangeArrowheads="1"/>
          </p:cNvSpPr>
          <p:nvPr/>
        </p:nvSpPr>
        <p:spPr bwMode="auto">
          <a:xfrm>
            <a:off x="5943600" y="12954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7</a:t>
            </a: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50186" name="AutoShape 11"/>
          <p:cNvSpPr>
            <a:spLocks noChangeArrowheads="1"/>
          </p:cNvSpPr>
          <p:nvPr/>
        </p:nvSpPr>
        <p:spPr bwMode="auto">
          <a:xfrm>
            <a:off x="609600" y="22098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73,470 </a:t>
            </a: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</a:t>
            </a:r>
          </a:p>
        </p:txBody>
      </p:sp>
      <p:sp>
        <p:nvSpPr>
          <p:cNvPr id="55307" name="AutoShape 29"/>
          <p:cNvSpPr>
            <a:spLocks noChangeArrowheads="1"/>
          </p:cNvSpPr>
          <p:nvPr/>
        </p:nvSpPr>
        <p:spPr bwMode="auto">
          <a:xfrm>
            <a:off x="1371600" y="17526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50188" name="AutoShape 11"/>
          <p:cNvSpPr>
            <a:spLocks noChangeArrowheads="1"/>
          </p:cNvSpPr>
          <p:nvPr/>
        </p:nvSpPr>
        <p:spPr bwMode="auto">
          <a:xfrm>
            <a:off x="381000" y="3352800"/>
            <a:ext cx="8458200" cy="3363912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В </a:t>
            </a:r>
            <a:r>
              <a:rPr lang="ru-RU" altLang="ru-RU" sz="16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раздел включаются </a:t>
            </a:r>
            <a:r>
              <a:rPr lang="ru-RU" alt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расходы:</a:t>
            </a:r>
            <a:endParaRPr lang="ru-RU" altLang="ru-RU" sz="16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- мероприятия </a:t>
            </a:r>
            <a:r>
              <a:rPr lang="ru-RU" alt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в области </a:t>
            </a:r>
            <a:r>
              <a:rPr lang="ru-RU" alt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энергосбережения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endParaRPr lang="ru-RU" sz="1600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(2025 год –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0,030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2026 год –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0,030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2027 год –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0,030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руб.),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- на </a:t>
            </a:r>
            <a:r>
              <a:rPr lang="ru-RU" alt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оплату труда работников учреждений </a:t>
            </a:r>
            <a:r>
              <a:rPr lang="ru-RU" alt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культуры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endParaRPr lang="ru-RU" sz="1600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(2025 год –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63,704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2026 год –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58,486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2027 год –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58,486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руб.),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- расходы </a:t>
            </a:r>
            <a:r>
              <a:rPr lang="ru-RU" alt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на проведение конкурсов и </a:t>
            </a:r>
            <a:r>
              <a:rPr lang="ru-RU" alt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выездных мероприятий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endParaRPr lang="ru-RU" sz="1600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(2025 год –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0,192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2026 год –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0,192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2027 год –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0,192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руб.),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и другие расходы.</a:t>
            </a:r>
            <a:endParaRPr lang="ru-RU" altLang="ru-RU" sz="1600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50189" name="AutoShape 11"/>
          <p:cNvSpPr>
            <a:spLocks noChangeArrowheads="1"/>
          </p:cNvSpPr>
          <p:nvPr/>
        </p:nvSpPr>
        <p:spPr bwMode="auto">
          <a:xfrm>
            <a:off x="3505200" y="28194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68,585 </a:t>
            </a: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</a:t>
            </a:r>
          </a:p>
        </p:txBody>
      </p:sp>
      <p:sp>
        <p:nvSpPr>
          <p:cNvPr id="50190" name="AutoShape 11"/>
          <p:cNvSpPr>
            <a:spLocks noChangeArrowheads="1"/>
          </p:cNvSpPr>
          <p:nvPr/>
        </p:nvSpPr>
        <p:spPr bwMode="auto">
          <a:xfrm>
            <a:off x="6400800" y="22860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68,982 </a:t>
            </a: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</a:t>
            </a:r>
          </a:p>
        </p:txBody>
      </p:sp>
      <p:sp>
        <p:nvSpPr>
          <p:cNvPr id="55311" name="AutoShape 29"/>
          <p:cNvSpPr>
            <a:spLocks noChangeArrowheads="1"/>
          </p:cNvSpPr>
          <p:nvPr/>
        </p:nvSpPr>
        <p:spPr bwMode="auto">
          <a:xfrm>
            <a:off x="4191000" y="23622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55312" name="AutoShape 29"/>
          <p:cNvSpPr>
            <a:spLocks noChangeArrowheads="1"/>
          </p:cNvSpPr>
          <p:nvPr/>
        </p:nvSpPr>
        <p:spPr bwMode="auto">
          <a:xfrm>
            <a:off x="7086600" y="18288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8000" y="6478587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2694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9114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91142" name="AutoShape 11"/>
          <p:cNvSpPr>
            <a:spLocks noChangeArrowheads="1"/>
          </p:cNvSpPr>
          <p:nvPr/>
        </p:nvSpPr>
        <p:spPr bwMode="auto">
          <a:xfrm>
            <a:off x="304800" y="78582"/>
            <a:ext cx="8534400" cy="1183481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 smtClean="0">
                <a:latin typeface="Segoe UI Light" panose="020B0502040204020203" pitchFamily="34" charset="0"/>
              </a:rPr>
              <a:t>Почему расходы на культуру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 smtClean="0">
                <a:latin typeface="Segoe UI Light" panose="020B0502040204020203" pitchFamily="34" charset="0"/>
              </a:rPr>
              <a:t>являются приоритетными расходами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 smtClean="0">
                <a:latin typeface="Segoe UI Light" panose="020B0502040204020203" pitchFamily="34" charset="0"/>
              </a:rPr>
              <a:t>бюджета Курского района Курской области?  </a:t>
            </a:r>
            <a:endParaRPr lang="ru-RU" altLang="ru-RU" sz="2500" dirty="0">
              <a:latin typeface="Segoe UI Light" panose="020B0502040204020203" pitchFamily="34" charset="0"/>
            </a:endParaRPr>
          </a:p>
        </p:txBody>
      </p:sp>
      <p:sp>
        <p:nvSpPr>
          <p:cNvPr id="89097" name="AutoShape 11"/>
          <p:cNvSpPr>
            <a:spLocks noChangeArrowheads="1"/>
          </p:cNvSpPr>
          <p:nvPr/>
        </p:nvSpPr>
        <p:spPr bwMode="auto">
          <a:xfrm>
            <a:off x="304800" y="1371600"/>
            <a:ext cx="8534400" cy="2363788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Вклад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 культуру — это «длинные» инвестиции. </a:t>
            </a: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Они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в конечном счете, </a:t>
            </a:r>
            <a:endParaRPr lang="ru-RU" sz="16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повышают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социальную стабильность, </a:t>
            </a: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формируют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привлекательную </a:t>
            </a: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среду для жизни.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Населенный пункт, в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котором высока плотность культурных событий, </a:t>
            </a:r>
            <a:endParaRPr lang="ru-RU" sz="16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а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молодые таланты находят своевременную финансовую поддержку </a:t>
            </a:r>
            <a:endParaRPr lang="ru-RU" sz="16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для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самореализации</a:t>
            </a: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, —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привлекательное место не только для живущих в нем, </a:t>
            </a:r>
            <a:endParaRPr lang="ru-RU" sz="16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но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и для мобильных и ищущих приложения своим профессиональным </a:t>
            </a: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навыкам граждан.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Результат бюджетных расходов на культуру направлен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на конкретного человека,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удовлетворение его культурных потребностей, задавая рамки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для поведения и мышления </a:t>
            </a: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людей. Это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инвестиции в «человеческий капитал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». </a:t>
            </a:r>
            <a:endParaRPr lang="ru-RU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36976" y="6297612"/>
            <a:ext cx="2254624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54</a:t>
            </a:fld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909444"/>
            <a:ext cx="4250443" cy="2835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7788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5120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51206" name="AutoShape 11"/>
          <p:cNvSpPr>
            <a:spLocks noChangeArrowheads="1"/>
          </p:cNvSpPr>
          <p:nvPr/>
        </p:nvSpPr>
        <p:spPr bwMode="auto">
          <a:xfrm>
            <a:off x="381000" y="381000"/>
            <a:ext cx="8534400" cy="7620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Расходы по разделу «Здравоохранение»</a:t>
            </a:r>
          </a:p>
        </p:txBody>
      </p:sp>
      <p:sp>
        <p:nvSpPr>
          <p:cNvPr id="56327" name="AutoShape 11"/>
          <p:cNvSpPr>
            <a:spLocks noChangeArrowheads="1"/>
          </p:cNvSpPr>
          <p:nvPr/>
        </p:nvSpPr>
        <p:spPr bwMode="auto">
          <a:xfrm>
            <a:off x="457200" y="13716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56328" name="AutoShape 11"/>
          <p:cNvSpPr>
            <a:spLocks noChangeArrowheads="1"/>
          </p:cNvSpPr>
          <p:nvPr/>
        </p:nvSpPr>
        <p:spPr bwMode="auto">
          <a:xfrm>
            <a:off x="3352800" y="1981200"/>
            <a:ext cx="2590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6</a:t>
            </a: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56329" name="AutoShape 11"/>
          <p:cNvSpPr>
            <a:spLocks noChangeArrowheads="1"/>
          </p:cNvSpPr>
          <p:nvPr/>
        </p:nvSpPr>
        <p:spPr bwMode="auto">
          <a:xfrm>
            <a:off x="5867400" y="13716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7</a:t>
            </a: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51210" name="AutoShape 11"/>
          <p:cNvSpPr>
            <a:spLocks noChangeArrowheads="1"/>
          </p:cNvSpPr>
          <p:nvPr/>
        </p:nvSpPr>
        <p:spPr bwMode="auto">
          <a:xfrm>
            <a:off x="762000" y="23622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0,598 </a:t>
            </a: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</a:t>
            </a:r>
          </a:p>
        </p:txBody>
      </p:sp>
      <p:sp>
        <p:nvSpPr>
          <p:cNvPr id="56331" name="AutoShape 29"/>
          <p:cNvSpPr>
            <a:spLocks noChangeArrowheads="1"/>
          </p:cNvSpPr>
          <p:nvPr/>
        </p:nvSpPr>
        <p:spPr bwMode="auto">
          <a:xfrm>
            <a:off x="1524000" y="1905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51212" name="AutoShape 11"/>
          <p:cNvSpPr>
            <a:spLocks noChangeArrowheads="1"/>
          </p:cNvSpPr>
          <p:nvPr/>
        </p:nvSpPr>
        <p:spPr bwMode="auto">
          <a:xfrm>
            <a:off x="381000" y="3581400"/>
            <a:ext cx="8458200" cy="30480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 dirty="0">
                <a:solidFill>
                  <a:schemeClr val="tx2"/>
                </a:solidFill>
                <a:latin typeface="Segoe UI Light" panose="020B0502040204020203" pitchFamily="34" charset="0"/>
              </a:rPr>
              <a:t>В раздел включаются расходы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Segoe UI Light" panose="020B0502040204020203" pitchFamily="34" charset="0"/>
              </a:rPr>
              <a:t>на проведение мероприятий,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Segoe UI Light" panose="020B0502040204020203" pitchFamily="34" charset="0"/>
              </a:rPr>
              <a:t>направленных на санитарно-эпидемиологическое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Segoe UI Light" panose="020B0502040204020203" pitchFamily="34" charset="0"/>
              </a:rPr>
              <a:t>благополучие населения, а именно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Segoe UI Light" panose="020B0502040204020203" pitchFamily="34" charset="0"/>
              </a:rPr>
              <a:t>на отлов и содержание безнадзорных </a:t>
            </a:r>
            <a:r>
              <a:rPr lang="ru-RU" altLang="ru-RU" sz="18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животных.</a:t>
            </a:r>
            <a:r>
              <a:rPr lang="ru-RU" sz="18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3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51213" name="AutoShape 11"/>
          <p:cNvSpPr>
            <a:spLocks noChangeArrowheads="1"/>
          </p:cNvSpPr>
          <p:nvPr/>
        </p:nvSpPr>
        <p:spPr bwMode="auto">
          <a:xfrm>
            <a:off x="3581400" y="29718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0,598 </a:t>
            </a: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</a:t>
            </a:r>
          </a:p>
        </p:txBody>
      </p:sp>
      <p:sp>
        <p:nvSpPr>
          <p:cNvPr id="51214" name="AutoShape 11"/>
          <p:cNvSpPr>
            <a:spLocks noChangeArrowheads="1"/>
          </p:cNvSpPr>
          <p:nvPr/>
        </p:nvSpPr>
        <p:spPr bwMode="auto">
          <a:xfrm>
            <a:off x="6324600" y="23622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0,598 </a:t>
            </a: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</a:t>
            </a:r>
          </a:p>
        </p:txBody>
      </p:sp>
      <p:sp>
        <p:nvSpPr>
          <p:cNvPr id="56335" name="AutoShape 29"/>
          <p:cNvSpPr>
            <a:spLocks noChangeArrowheads="1"/>
          </p:cNvSpPr>
          <p:nvPr/>
        </p:nvSpPr>
        <p:spPr bwMode="auto">
          <a:xfrm>
            <a:off x="4343400" y="25146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56336" name="AutoShape 29"/>
          <p:cNvSpPr>
            <a:spLocks noChangeArrowheads="1"/>
          </p:cNvSpPr>
          <p:nvPr/>
        </p:nvSpPr>
        <p:spPr bwMode="auto">
          <a:xfrm>
            <a:off x="7086600" y="1905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457950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622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5222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52230" name="AutoShape 11"/>
          <p:cNvSpPr>
            <a:spLocks noChangeArrowheads="1"/>
          </p:cNvSpPr>
          <p:nvPr/>
        </p:nvSpPr>
        <p:spPr bwMode="auto">
          <a:xfrm>
            <a:off x="304800" y="304800"/>
            <a:ext cx="8534400" cy="7620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Расходы по разделу «Социальная политика»</a:t>
            </a:r>
          </a:p>
        </p:txBody>
      </p:sp>
      <p:sp>
        <p:nvSpPr>
          <p:cNvPr id="57351" name="AutoShape 11"/>
          <p:cNvSpPr>
            <a:spLocks noChangeArrowheads="1"/>
          </p:cNvSpPr>
          <p:nvPr/>
        </p:nvSpPr>
        <p:spPr bwMode="auto">
          <a:xfrm>
            <a:off x="366860" y="1111184"/>
            <a:ext cx="2985940" cy="489015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57352" name="AutoShape 11"/>
          <p:cNvSpPr>
            <a:spLocks noChangeArrowheads="1"/>
          </p:cNvSpPr>
          <p:nvPr/>
        </p:nvSpPr>
        <p:spPr bwMode="auto">
          <a:xfrm>
            <a:off x="3505200" y="1142999"/>
            <a:ext cx="20574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6</a:t>
            </a: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57353" name="AutoShape 11"/>
          <p:cNvSpPr>
            <a:spLocks noChangeArrowheads="1"/>
          </p:cNvSpPr>
          <p:nvPr/>
        </p:nvSpPr>
        <p:spPr bwMode="auto">
          <a:xfrm>
            <a:off x="5829300" y="1158875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7</a:t>
            </a: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52234" name="AutoShape 11"/>
          <p:cNvSpPr>
            <a:spLocks noChangeArrowheads="1"/>
          </p:cNvSpPr>
          <p:nvPr/>
        </p:nvSpPr>
        <p:spPr bwMode="auto">
          <a:xfrm>
            <a:off x="642889" y="1960493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83,933 </a:t>
            </a: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</a:t>
            </a:r>
          </a:p>
        </p:txBody>
      </p:sp>
      <p:sp>
        <p:nvSpPr>
          <p:cNvPr id="57355" name="AutoShape 29"/>
          <p:cNvSpPr>
            <a:spLocks noChangeArrowheads="1"/>
          </p:cNvSpPr>
          <p:nvPr/>
        </p:nvSpPr>
        <p:spPr bwMode="auto">
          <a:xfrm>
            <a:off x="1452514" y="1630819"/>
            <a:ext cx="457200" cy="29085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52236" name="AutoShape 11"/>
          <p:cNvSpPr>
            <a:spLocks noChangeArrowheads="1"/>
          </p:cNvSpPr>
          <p:nvPr/>
        </p:nvSpPr>
        <p:spPr bwMode="auto">
          <a:xfrm>
            <a:off x="152400" y="2514601"/>
            <a:ext cx="8839200" cy="4202111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u="sng" dirty="0">
                <a:solidFill>
                  <a:schemeClr val="tx2"/>
                </a:solidFill>
                <a:latin typeface="Segoe UI Light" panose="020B0502040204020203" pitchFamily="34" charset="0"/>
              </a:rPr>
              <a:t>В раздел включаются </a:t>
            </a:r>
            <a:r>
              <a:rPr lang="ru-RU" altLang="ru-RU" sz="1600" b="1" u="sng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расходы: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на </a:t>
            </a:r>
            <a:r>
              <a:rPr lang="ru-RU" altLang="ru-RU" sz="16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выплату пенсий за выслугу лет и </a:t>
            </a:r>
            <a:r>
              <a:rPr lang="ru-RU" alt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доплату </a:t>
            </a:r>
            <a:r>
              <a:rPr lang="ru-RU" altLang="ru-RU" sz="16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к пенсиям муниципальным </a:t>
            </a:r>
            <a:r>
              <a:rPr lang="ru-RU" alt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служащим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endParaRPr lang="ru-RU" sz="1600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(2025 год –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1,216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2026 год –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1,216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2027 год –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1,216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руб.),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обеспечение мер </a:t>
            </a:r>
            <a:r>
              <a:rPr lang="ru-RU" altLang="ru-RU" sz="16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социальной поддержки реабилитированных лиц и лиц,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признанных пострадавшими от политических репрессий,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ветеранам войны и труженикам </a:t>
            </a:r>
            <a:r>
              <a:rPr lang="ru-RU" alt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тыла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(2025 год –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19,721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2026 год –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19,693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2027 год –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19,693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руб.),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расходы </a:t>
            </a:r>
            <a:r>
              <a:rPr lang="ru-RU" altLang="ru-RU" sz="16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на содержание ребенка в </a:t>
            </a:r>
            <a:r>
              <a:rPr lang="ru-RU" alt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семье </a:t>
            </a:r>
            <a:r>
              <a:rPr lang="ru-RU" altLang="ru-RU" sz="16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опекуна и приемной </a:t>
            </a:r>
            <a:r>
              <a:rPr lang="ru-RU" alt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семье</a:t>
            </a:r>
            <a:r>
              <a:rPr lang="ru-RU" sz="1600" b="1" dirty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endParaRPr lang="ru-RU" sz="1600" b="1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(2025 год –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33,795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2026 год –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33,795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2027 год –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33,795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руб.),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выплата </a:t>
            </a:r>
            <a:r>
              <a:rPr lang="ru-RU" altLang="ru-RU" sz="16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компенсации части </a:t>
            </a:r>
            <a:r>
              <a:rPr lang="ru-RU" alt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родительской платы</a:t>
            </a:r>
            <a:r>
              <a:rPr lang="ru-RU" sz="1600" b="1" dirty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endParaRPr lang="ru-RU" sz="1600" b="1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(2025 год –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4,280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2026 год –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4,280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2027 год – </a:t>
            </a:r>
            <a:r>
              <a:rPr 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4,280 </a:t>
            </a:r>
            <a:r>
              <a:rPr 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руб.),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- </a:t>
            </a:r>
            <a:r>
              <a:rPr lang="ru-RU" altLang="ru-RU" sz="16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расходы на содержание работников, осуществляющих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переданные государственные полномочия в сфере социальной </a:t>
            </a:r>
            <a:r>
              <a:rPr lang="ru-RU" alt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защиты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и на содержание работников, осуществляющих переданные государственные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п</a:t>
            </a:r>
            <a:r>
              <a:rPr lang="ru-RU" alt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олномочия по организации и осуществлению деятельности по опеке и попечительству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(2025 год – </a:t>
            </a:r>
            <a:r>
              <a:rPr lang="ru-RU" alt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7,100 </a:t>
            </a:r>
            <a:r>
              <a:rPr lang="ru-RU" alt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2026 год – </a:t>
            </a:r>
            <a:r>
              <a:rPr lang="ru-RU" alt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7,100 </a:t>
            </a:r>
            <a:r>
              <a:rPr lang="ru-RU" alt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2027 год – </a:t>
            </a:r>
            <a:r>
              <a:rPr lang="ru-RU" alt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7,100 </a:t>
            </a:r>
            <a:r>
              <a:rPr lang="ru-RU" alt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руб.),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и другие расходы.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52237" name="AutoShape 11"/>
          <p:cNvSpPr>
            <a:spLocks noChangeArrowheads="1"/>
          </p:cNvSpPr>
          <p:nvPr/>
        </p:nvSpPr>
        <p:spPr bwMode="auto">
          <a:xfrm>
            <a:off x="3505200" y="1974059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70,058 </a:t>
            </a: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</a:t>
            </a:r>
          </a:p>
        </p:txBody>
      </p:sp>
      <p:sp>
        <p:nvSpPr>
          <p:cNvPr id="52238" name="AutoShape 11"/>
          <p:cNvSpPr>
            <a:spLocks noChangeArrowheads="1"/>
          </p:cNvSpPr>
          <p:nvPr/>
        </p:nvSpPr>
        <p:spPr bwMode="auto">
          <a:xfrm>
            <a:off x="6324600" y="2011361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70,058 </a:t>
            </a: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</a:t>
            </a:r>
          </a:p>
        </p:txBody>
      </p:sp>
      <p:sp>
        <p:nvSpPr>
          <p:cNvPr id="57359" name="AutoShape 29"/>
          <p:cNvSpPr>
            <a:spLocks noChangeArrowheads="1"/>
          </p:cNvSpPr>
          <p:nvPr/>
        </p:nvSpPr>
        <p:spPr bwMode="auto">
          <a:xfrm>
            <a:off x="4305300" y="1645442"/>
            <a:ext cx="457200" cy="276229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57360" name="AutoShape 29"/>
          <p:cNvSpPr>
            <a:spLocks noChangeArrowheads="1"/>
          </p:cNvSpPr>
          <p:nvPr/>
        </p:nvSpPr>
        <p:spPr bwMode="auto">
          <a:xfrm>
            <a:off x="7086600" y="1661318"/>
            <a:ext cx="457200" cy="28972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08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53253" name="AutoShape 11"/>
          <p:cNvSpPr>
            <a:spLocks noChangeArrowheads="1"/>
          </p:cNvSpPr>
          <p:nvPr/>
        </p:nvSpPr>
        <p:spPr bwMode="auto">
          <a:xfrm>
            <a:off x="381000" y="381000"/>
            <a:ext cx="8534400" cy="8382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Расходы по разделу «Физическая культура и спорт»</a:t>
            </a:r>
          </a:p>
        </p:txBody>
      </p:sp>
      <p:sp>
        <p:nvSpPr>
          <p:cNvPr id="58374" name="AutoShape 11"/>
          <p:cNvSpPr>
            <a:spLocks noChangeArrowheads="1"/>
          </p:cNvSpPr>
          <p:nvPr/>
        </p:nvSpPr>
        <p:spPr bwMode="auto">
          <a:xfrm>
            <a:off x="381000" y="13716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58375" name="AutoShape 11"/>
          <p:cNvSpPr>
            <a:spLocks noChangeArrowheads="1"/>
          </p:cNvSpPr>
          <p:nvPr/>
        </p:nvSpPr>
        <p:spPr bwMode="auto">
          <a:xfrm>
            <a:off x="3276600" y="1981200"/>
            <a:ext cx="2590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6</a:t>
            </a: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58376" name="AutoShape 11"/>
          <p:cNvSpPr>
            <a:spLocks noChangeArrowheads="1"/>
          </p:cNvSpPr>
          <p:nvPr/>
        </p:nvSpPr>
        <p:spPr bwMode="auto">
          <a:xfrm>
            <a:off x="5867400" y="14478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7</a:t>
            </a: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53257" name="AutoShape 11"/>
          <p:cNvSpPr>
            <a:spLocks noChangeArrowheads="1"/>
          </p:cNvSpPr>
          <p:nvPr/>
        </p:nvSpPr>
        <p:spPr bwMode="auto">
          <a:xfrm>
            <a:off x="762000" y="23622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0,072 млн</a:t>
            </a: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. руб.</a:t>
            </a:r>
          </a:p>
        </p:txBody>
      </p:sp>
      <p:sp>
        <p:nvSpPr>
          <p:cNvPr id="58378" name="AutoShape 29"/>
          <p:cNvSpPr>
            <a:spLocks noChangeArrowheads="1"/>
          </p:cNvSpPr>
          <p:nvPr/>
        </p:nvSpPr>
        <p:spPr bwMode="auto">
          <a:xfrm>
            <a:off x="1447800" y="1905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53259" name="AutoShape 11"/>
          <p:cNvSpPr>
            <a:spLocks noChangeArrowheads="1"/>
          </p:cNvSpPr>
          <p:nvPr/>
        </p:nvSpPr>
        <p:spPr bwMode="auto">
          <a:xfrm>
            <a:off x="304800" y="3505200"/>
            <a:ext cx="8534400" cy="3124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В раздел включаются расходы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физическое воспитание, вовлечение населения в занятие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физической культурой и массовым спортом, обеспечение организации 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проведения физкультурных и спортивных мероприятий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53260" name="AutoShape 11"/>
          <p:cNvSpPr>
            <a:spLocks noChangeArrowheads="1"/>
          </p:cNvSpPr>
          <p:nvPr/>
        </p:nvSpPr>
        <p:spPr bwMode="auto">
          <a:xfrm>
            <a:off x="3581400" y="29718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0,073 </a:t>
            </a: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</a:t>
            </a:r>
          </a:p>
        </p:txBody>
      </p:sp>
      <p:sp>
        <p:nvSpPr>
          <p:cNvPr id="53261" name="AutoShape 11"/>
          <p:cNvSpPr>
            <a:spLocks noChangeArrowheads="1"/>
          </p:cNvSpPr>
          <p:nvPr/>
        </p:nvSpPr>
        <p:spPr bwMode="auto">
          <a:xfrm>
            <a:off x="6400800" y="24384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0,073 </a:t>
            </a: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</a:t>
            </a:r>
          </a:p>
        </p:txBody>
      </p:sp>
      <p:sp>
        <p:nvSpPr>
          <p:cNvPr id="58382" name="AutoShape 29"/>
          <p:cNvSpPr>
            <a:spLocks noChangeArrowheads="1"/>
          </p:cNvSpPr>
          <p:nvPr/>
        </p:nvSpPr>
        <p:spPr bwMode="auto">
          <a:xfrm>
            <a:off x="4343400" y="25146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58383" name="AutoShape 29"/>
          <p:cNvSpPr>
            <a:spLocks noChangeArrowheads="1"/>
          </p:cNvSpPr>
          <p:nvPr/>
        </p:nvSpPr>
        <p:spPr bwMode="auto">
          <a:xfrm>
            <a:off x="7162800" y="19812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8001" y="6528995"/>
            <a:ext cx="2057400" cy="421454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3068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5427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54278" name="AutoShape 11"/>
          <p:cNvSpPr>
            <a:spLocks noChangeArrowheads="1"/>
          </p:cNvSpPr>
          <p:nvPr/>
        </p:nvSpPr>
        <p:spPr bwMode="auto">
          <a:xfrm>
            <a:off x="381000" y="381000"/>
            <a:ext cx="8534400" cy="7620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Расходы по разделу «Межбюджетные трансферты»</a:t>
            </a:r>
          </a:p>
        </p:txBody>
      </p:sp>
      <p:sp>
        <p:nvSpPr>
          <p:cNvPr id="59399" name="AutoShape 11"/>
          <p:cNvSpPr>
            <a:spLocks noChangeArrowheads="1"/>
          </p:cNvSpPr>
          <p:nvPr/>
        </p:nvSpPr>
        <p:spPr bwMode="auto">
          <a:xfrm>
            <a:off x="304800" y="13716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59400" name="AutoShape 11"/>
          <p:cNvSpPr>
            <a:spLocks noChangeArrowheads="1"/>
          </p:cNvSpPr>
          <p:nvPr/>
        </p:nvSpPr>
        <p:spPr bwMode="auto">
          <a:xfrm>
            <a:off x="3276600" y="1905000"/>
            <a:ext cx="2590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6</a:t>
            </a: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59401" name="AutoShape 11"/>
          <p:cNvSpPr>
            <a:spLocks noChangeArrowheads="1"/>
          </p:cNvSpPr>
          <p:nvPr/>
        </p:nvSpPr>
        <p:spPr bwMode="auto">
          <a:xfrm>
            <a:off x="5867400" y="13716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7</a:t>
            </a: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54282" name="AutoShape 11"/>
          <p:cNvSpPr>
            <a:spLocks noChangeArrowheads="1"/>
          </p:cNvSpPr>
          <p:nvPr/>
        </p:nvSpPr>
        <p:spPr bwMode="auto">
          <a:xfrm>
            <a:off x="685800" y="23622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36,313 </a:t>
            </a: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</a:t>
            </a:r>
          </a:p>
        </p:txBody>
      </p:sp>
      <p:sp>
        <p:nvSpPr>
          <p:cNvPr id="59403" name="AutoShape 29"/>
          <p:cNvSpPr>
            <a:spLocks noChangeArrowheads="1"/>
          </p:cNvSpPr>
          <p:nvPr/>
        </p:nvSpPr>
        <p:spPr bwMode="auto">
          <a:xfrm>
            <a:off x="1447800" y="1905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54284" name="AutoShape 11"/>
          <p:cNvSpPr>
            <a:spLocks noChangeArrowheads="1"/>
          </p:cNvSpPr>
          <p:nvPr/>
        </p:nvSpPr>
        <p:spPr bwMode="auto">
          <a:xfrm>
            <a:off x="402940" y="4119552"/>
            <a:ext cx="8458200" cy="2050138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В раздел включаются </a:t>
            </a:r>
            <a:r>
              <a:rPr lang="ru-RU" altLang="ru-RU" sz="16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дотации </a:t>
            </a:r>
            <a:endParaRPr lang="ru-RU" altLang="ru-RU" sz="1600" b="1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на </a:t>
            </a:r>
            <a:r>
              <a:rPr lang="ru-RU" altLang="ru-RU" sz="16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выравнивание </a:t>
            </a:r>
            <a:r>
              <a:rPr lang="ru-RU" alt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бюджетной обеспеченности поселений </a:t>
            </a:r>
            <a:r>
              <a:rPr lang="ru-RU" altLang="ru-RU" sz="16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Курского района </a:t>
            </a:r>
            <a:endParaRPr lang="ru-RU" altLang="ru-RU" sz="1600" b="1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из </a:t>
            </a:r>
            <a:r>
              <a:rPr lang="ru-RU" altLang="ru-RU" sz="16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областного </a:t>
            </a:r>
            <a:r>
              <a:rPr lang="ru-RU" altLang="ru-RU" sz="16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бюджета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endParaRPr lang="ru-RU" sz="1800" b="1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1800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54285" name="AutoShape 11"/>
          <p:cNvSpPr>
            <a:spLocks noChangeArrowheads="1"/>
          </p:cNvSpPr>
          <p:nvPr/>
        </p:nvSpPr>
        <p:spPr bwMode="auto">
          <a:xfrm>
            <a:off x="3581400" y="28956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30,866 </a:t>
            </a: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</a:t>
            </a:r>
          </a:p>
        </p:txBody>
      </p:sp>
      <p:sp>
        <p:nvSpPr>
          <p:cNvPr id="54286" name="AutoShape 11"/>
          <p:cNvSpPr>
            <a:spLocks noChangeArrowheads="1"/>
          </p:cNvSpPr>
          <p:nvPr/>
        </p:nvSpPr>
        <p:spPr bwMode="auto">
          <a:xfrm>
            <a:off x="6400800" y="23622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29,050 </a:t>
            </a: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</a:t>
            </a:r>
          </a:p>
        </p:txBody>
      </p:sp>
      <p:sp>
        <p:nvSpPr>
          <p:cNvPr id="59407" name="AutoShape 29"/>
          <p:cNvSpPr>
            <a:spLocks noChangeArrowheads="1"/>
          </p:cNvSpPr>
          <p:nvPr/>
        </p:nvSpPr>
        <p:spPr bwMode="auto">
          <a:xfrm>
            <a:off x="4343400" y="24384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59408" name="AutoShape 29"/>
          <p:cNvSpPr>
            <a:spLocks noChangeArrowheads="1"/>
          </p:cNvSpPr>
          <p:nvPr/>
        </p:nvSpPr>
        <p:spPr bwMode="auto">
          <a:xfrm>
            <a:off x="7162800" y="1905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23529" y="6363821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3778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5530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55302" name="AutoShape 11"/>
          <p:cNvSpPr>
            <a:spLocks noChangeArrowheads="1"/>
          </p:cNvSpPr>
          <p:nvPr/>
        </p:nvSpPr>
        <p:spPr bwMode="auto">
          <a:xfrm>
            <a:off x="533400" y="304800"/>
            <a:ext cx="81534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Расходные обязательства бюджета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Segoe UI Light" panose="020B0502040204020203" pitchFamily="34" charset="0"/>
              </a:rPr>
              <a:t>Курского района Курской области</a:t>
            </a:r>
          </a:p>
        </p:txBody>
      </p:sp>
      <p:sp>
        <p:nvSpPr>
          <p:cNvPr id="55303" name="AutoShape 11"/>
          <p:cNvSpPr>
            <a:spLocks noChangeArrowheads="1"/>
          </p:cNvSpPr>
          <p:nvPr/>
        </p:nvSpPr>
        <p:spPr bwMode="auto">
          <a:xfrm>
            <a:off x="152400" y="1447800"/>
            <a:ext cx="8839200" cy="5181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b="1" dirty="0">
                <a:latin typeface="Segoe UI Light" panose="020B0502040204020203" pitchFamily="34" charset="0"/>
              </a:rPr>
              <a:t>Расходные обязательства </a:t>
            </a:r>
            <a:r>
              <a:rPr lang="ru-RU" altLang="ru-RU" sz="1700" dirty="0">
                <a:latin typeface="Segoe UI Light" panose="020B0502040204020203" pitchFamily="34" charset="0"/>
              </a:rPr>
              <a:t>- это возникающие на основе закона,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Segoe UI Light" panose="020B0502040204020203" pitchFamily="34" charset="0"/>
              </a:rPr>
              <a:t>иного нормативного правового акта, договора или соглашения обязанности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Segoe UI Light" panose="020B0502040204020203" pitchFamily="34" charset="0"/>
              </a:rPr>
              <a:t>публично-правового образования или действующего от его имени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Segoe UI Light" panose="020B0502040204020203" pitchFamily="34" charset="0"/>
              </a:rPr>
              <a:t> бюджетного учреждения  предоставить физическому или юридическому лицу,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Segoe UI Light" panose="020B0502040204020203" pitchFamily="34" charset="0"/>
              </a:rPr>
              <a:t>иному публично-правовому образованию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Segoe UI Light" panose="020B0502040204020203" pitchFamily="34" charset="0"/>
              </a:rPr>
              <a:t>средства из соответствующего бюджета.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700" dirty="0"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b="1" dirty="0">
                <a:latin typeface="Segoe UI Light" panose="020B0502040204020203" pitchFamily="34" charset="0"/>
              </a:rPr>
              <a:t>Публичные обязательства </a:t>
            </a:r>
            <a:r>
              <a:rPr lang="ru-RU" altLang="ru-RU" sz="1700" dirty="0">
                <a:latin typeface="Segoe UI Light" panose="020B0502040204020203" pitchFamily="34" charset="0"/>
              </a:rPr>
              <a:t> - возникающие на основе закона,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Segoe UI Light" panose="020B0502040204020203" pitchFamily="34" charset="0"/>
              </a:rPr>
              <a:t>иного нормативного правового акта публично-правового образования перед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Segoe UI Light" panose="020B0502040204020203" pitchFamily="34" charset="0"/>
              </a:rPr>
              <a:t>физическим или юридическим лицом, иным публично-правовым образованием,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Segoe UI Light" panose="020B0502040204020203" pitchFamily="34" charset="0"/>
              </a:rPr>
              <a:t>подлежащие исполнению в установленном  соответствующим законом, иным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Segoe UI Light" panose="020B0502040204020203" pitchFamily="34" charset="0"/>
              </a:rPr>
              <a:t>нормативным правовым актом размере или  имеющие установленный указанным законом,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Segoe UI Light" panose="020B0502040204020203" pitchFamily="34" charset="0"/>
              </a:rPr>
              <a:t>актом порядок его определения.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700" dirty="0"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b="1" dirty="0">
                <a:latin typeface="Segoe UI Light" panose="020B0502040204020203" pitchFamily="34" charset="0"/>
              </a:rPr>
              <a:t>Публичные нормативные обязательства  </a:t>
            </a:r>
            <a:r>
              <a:rPr lang="ru-RU" altLang="ru-RU" sz="1700" dirty="0">
                <a:latin typeface="Segoe UI Light" panose="020B0502040204020203" pitchFamily="34" charset="0"/>
              </a:rPr>
              <a:t>- публичные обязательства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Segoe UI Light" panose="020B0502040204020203" pitchFamily="34" charset="0"/>
              </a:rPr>
              <a:t>перед физическим лицом, подлежащие исполнению в денежной форме в установленном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Segoe UI Light" panose="020B0502040204020203" pitchFamily="34" charset="0"/>
              </a:rPr>
              <a:t>соответствующим законом,  иным нормативным правовым актом размере или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Segoe UI Light" panose="020B0502040204020203" pitchFamily="34" charset="0"/>
              </a:rPr>
              <a:t>имеющие установленный порядок его индексации.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8000" y="6390715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5481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717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7174" name="AutoShape 11"/>
          <p:cNvSpPr>
            <a:spLocks noChangeArrowheads="1"/>
          </p:cNvSpPr>
          <p:nvPr/>
        </p:nvSpPr>
        <p:spPr bwMode="auto">
          <a:xfrm>
            <a:off x="381000" y="457200"/>
            <a:ext cx="8382000" cy="11430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Бюджетная система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Курского района Курской области</a:t>
            </a:r>
          </a:p>
        </p:txBody>
      </p:sp>
      <p:sp>
        <p:nvSpPr>
          <p:cNvPr id="7175" name="AutoShape 26" descr="38748-1498070026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Segoe UI Light" panose="020B0502040204020203" pitchFamily="34" charset="0"/>
            </a:endParaRPr>
          </a:p>
        </p:txBody>
      </p:sp>
      <p:sp>
        <p:nvSpPr>
          <p:cNvPr id="7176" name="AutoShape 27" descr="38748-1498070026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Segoe UI Light" panose="020B0502040204020203" pitchFamily="34" charset="0"/>
            </a:endParaRPr>
          </a:p>
        </p:txBody>
      </p:sp>
      <p:sp>
        <p:nvSpPr>
          <p:cNvPr id="21514" name="AutoShape 11"/>
          <p:cNvSpPr>
            <a:spLocks noChangeArrowheads="1"/>
          </p:cNvSpPr>
          <p:nvPr/>
        </p:nvSpPr>
        <p:spPr bwMode="auto">
          <a:xfrm>
            <a:off x="5029200" y="4648200"/>
            <a:ext cx="3657600" cy="1981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dirty="0">
                <a:latin typeface="Segoe UI Light" panose="020B0502040204020203" pitchFamily="34" charset="0"/>
              </a:rPr>
              <a:t>Бюджеты </a:t>
            </a:r>
          </a:p>
          <a:p>
            <a:pPr algn="ctr" eaLnBrk="1" hangingPunct="1">
              <a:defRPr/>
            </a:pPr>
            <a:r>
              <a:rPr lang="ru-RU" sz="2500" dirty="0">
                <a:latin typeface="Segoe UI Light" panose="020B0502040204020203" pitchFamily="34" charset="0"/>
              </a:rPr>
              <a:t>сельских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500" dirty="0">
                <a:latin typeface="Segoe UI Light" panose="020B0502040204020203" pitchFamily="34" charset="0"/>
              </a:rPr>
              <a:t>п</a:t>
            </a:r>
            <a:r>
              <a:rPr lang="ru-RU" sz="2500" dirty="0" smtClean="0">
                <a:latin typeface="Segoe UI Light" panose="020B0502040204020203" pitchFamily="34" charset="0"/>
              </a:rPr>
              <a:t>оселений района </a:t>
            </a:r>
            <a:endParaRPr lang="ru-RU" sz="2500" dirty="0">
              <a:latin typeface="Segoe UI Light" panose="020B0502040204020203" pitchFamily="34" charset="0"/>
            </a:endParaRPr>
          </a:p>
        </p:txBody>
      </p:sp>
      <p:sp>
        <p:nvSpPr>
          <p:cNvPr id="7178" name="AutoShape 32" descr="tn_205239_125178c9379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Segoe UI Light" panose="020B0502040204020203" pitchFamily="34" charset="0"/>
            </a:endParaRP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304800" y="2971800"/>
            <a:ext cx="3810000" cy="2438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30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Консолидированный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бюджет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Курского района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Курской области</a:t>
            </a:r>
          </a:p>
        </p:txBody>
      </p:sp>
      <p:sp>
        <p:nvSpPr>
          <p:cNvPr id="21518" name="AutoShape 11"/>
          <p:cNvSpPr>
            <a:spLocks noChangeArrowheads="1"/>
          </p:cNvSpPr>
          <p:nvPr/>
        </p:nvSpPr>
        <p:spPr bwMode="auto">
          <a:xfrm>
            <a:off x="4953000" y="1828800"/>
            <a:ext cx="3733800" cy="1981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dirty="0">
                <a:latin typeface="Segoe UI Light" panose="020B0502040204020203" pitchFamily="34" charset="0"/>
              </a:rPr>
              <a:t>Бюджет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500" dirty="0">
                <a:latin typeface="Segoe UI Light" panose="020B0502040204020203" pitchFamily="34" charset="0"/>
              </a:rPr>
              <a:t>муниципального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500" dirty="0">
                <a:latin typeface="Segoe UI Light" panose="020B0502040204020203" pitchFamily="34" charset="0"/>
              </a:rPr>
              <a:t>района</a:t>
            </a:r>
          </a:p>
        </p:txBody>
      </p:sp>
      <p:sp>
        <p:nvSpPr>
          <p:cNvPr id="16" name="Выгнутая вверх стрелка 15"/>
          <p:cNvSpPr/>
          <p:nvPr/>
        </p:nvSpPr>
        <p:spPr>
          <a:xfrm rot="12035415">
            <a:off x="2806700" y="5346700"/>
            <a:ext cx="2244725" cy="120491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 rot="4113136">
            <a:off x="3244056" y="1202532"/>
            <a:ext cx="1176337" cy="23177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514540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8977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5632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56326" name="AutoShape 11"/>
          <p:cNvSpPr>
            <a:spLocks noChangeArrowheads="1"/>
          </p:cNvSpPr>
          <p:nvPr/>
        </p:nvSpPr>
        <p:spPr bwMode="auto">
          <a:xfrm>
            <a:off x="609600" y="381000"/>
            <a:ext cx="8153400" cy="8382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Реестр расходных обязательств</a:t>
            </a:r>
          </a:p>
        </p:txBody>
      </p:sp>
      <p:sp>
        <p:nvSpPr>
          <p:cNvPr id="56327" name="AutoShape 11"/>
          <p:cNvSpPr>
            <a:spLocks noChangeArrowheads="1"/>
          </p:cNvSpPr>
          <p:nvPr/>
        </p:nvSpPr>
        <p:spPr bwMode="auto">
          <a:xfrm>
            <a:off x="228600" y="1295400"/>
            <a:ext cx="8686800" cy="53340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Segoe UI Light" panose="020B0502040204020203" pitchFamily="34" charset="0"/>
              </a:rPr>
              <a:t>В целях надлежащего контроля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Segoe UI Light" panose="020B0502040204020203" pitchFamily="34" charset="0"/>
              </a:rPr>
              <a:t>за осуществлением расходных обязательств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Segoe UI Light" panose="020B0502040204020203" pitchFamily="34" charset="0"/>
              </a:rPr>
              <a:t>на органы муниципальной власти возложена обязанность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Segoe UI Light" panose="020B0502040204020203" pitchFamily="34" charset="0"/>
              </a:rPr>
              <a:t>по ведению реестра расходных обязательств.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Segoe UI Light" panose="020B0502040204020203" pitchFamily="34" charset="0"/>
              </a:rPr>
              <a:t>Реестр расходных обязательств - </a:t>
            </a:r>
            <a:endParaRPr lang="ru-RU" altLang="ru-RU" sz="1800" dirty="0"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используемый при составлении проекта бюджета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свод (перечень) законов, иных нормативных правовых актов,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муниципальных правовых актов, обуславливающих публичные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нормативные обязательства и (или) правовые основания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для иных расходных обязательств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с указанием  соответствующих положений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 (статей, частей, пунктов, подпунктов, абзацев) законов 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иных нормативных правовых актов с оценкой объёмов бюджетных ассигнований,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необходимых для исполнения включённых в реестр обязательств.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467475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8078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5734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57350" name="AutoShape 11"/>
          <p:cNvSpPr>
            <a:spLocks noChangeArrowheads="1"/>
          </p:cNvSpPr>
          <p:nvPr/>
        </p:nvSpPr>
        <p:spPr bwMode="auto">
          <a:xfrm>
            <a:off x="685800" y="304800"/>
            <a:ext cx="8153400" cy="10668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Расходы по публично-нормативным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обязательствам в </a:t>
            </a:r>
            <a:r>
              <a:rPr lang="ru-RU" alt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2025 году</a:t>
            </a: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, </a:t>
            </a:r>
            <a:r>
              <a:rPr lang="ru-RU" alt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млн. руб</a:t>
            </a: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.</a:t>
            </a:r>
          </a:p>
        </p:txBody>
      </p:sp>
      <p:sp>
        <p:nvSpPr>
          <p:cNvPr id="62475" name="AutoShape 11"/>
          <p:cNvSpPr>
            <a:spLocks noChangeArrowheads="1"/>
          </p:cNvSpPr>
          <p:nvPr/>
        </p:nvSpPr>
        <p:spPr bwMode="auto">
          <a:xfrm>
            <a:off x="245724" y="1900237"/>
            <a:ext cx="6705600" cy="6096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</a:rPr>
              <a:t>Меры </a:t>
            </a:r>
            <a:r>
              <a:rPr lang="ru-RU" dirty="0" err="1">
                <a:solidFill>
                  <a:schemeClr val="tx2"/>
                </a:solidFill>
                <a:latin typeface="Segoe UI Light" panose="020B0502040204020203" pitchFamily="34" charset="0"/>
              </a:rPr>
              <a:t>соцподдержки</a:t>
            </a:r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</a:rPr>
              <a:t> реабилитированных лиц и лиц,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</a:rPr>
              <a:t>признанных пострадавшими от политических репрессий </a:t>
            </a:r>
          </a:p>
        </p:txBody>
      </p:sp>
      <p:sp>
        <p:nvSpPr>
          <p:cNvPr id="62476" name="AutoShape 11"/>
          <p:cNvSpPr>
            <a:spLocks noChangeArrowheads="1"/>
          </p:cNvSpPr>
          <p:nvPr/>
        </p:nvSpPr>
        <p:spPr bwMode="auto">
          <a:xfrm>
            <a:off x="432596" y="3862895"/>
            <a:ext cx="6705600" cy="701841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</a:rPr>
              <a:t>Меры социальной поддержки ветеранов </a:t>
            </a:r>
            <a:r>
              <a:rPr lang="ru-RU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труда и </a:t>
            </a:r>
          </a:p>
          <a:p>
            <a:pPr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тружеников тыла </a:t>
            </a:r>
            <a:endParaRPr lang="ru-RU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57360" name="AutoShape 11"/>
          <p:cNvSpPr>
            <a:spLocks noChangeArrowheads="1"/>
          </p:cNvSpPr>
          <p:nvPr/>
        </p:nvSpPr>
        <p:spPr bwMode="auto">
          <a:xfrm>
            <a:off x="7078038" y="1940255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0,241</a:t>
            </a:r>
            <a:endParaRPr lang="ru-RU" altLang="ru-RU" sz="20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57361" name="AutoShape 11"/>
          <p:cNvSpPr>
            <a:spLocks noChangeArrowheads="1"/>
          </p:cNvSpPr>
          <p:nvPr/>
        </p:nvSpPr>
        <p:spPr bwMode="auto">
          <a:xfrm>
            <a:off x="7078038" y="3936410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18,037</a:t>
            </a:r>
            <a:endParaRPr lang="ru-RU" altLang="ru-RU" sz="20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62487" name="AutoShape 37"/>
          <p:cNvSpPr>
            <a:spLocks noChangeArrowheads="1"/>
          </p:cNvSpPr>
          <p:nvPr/>
        </p:nvSpPr>
        <p:spPr bwMode="auto">
          <a:xfrm>
            <a:off x="6671781" y="1958811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BA92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62488" name="AutoShape 37"/>
          <p:cNvSpPr>
            <a:spLocks noChangeArrowheads="1"/>
          </p:cNvSpPr>
          <p:nvPr/>
        </p:nvSpPr>
        <p:spPr bwMode="auto">
          <a:xfrm>
            <a:off x="6654004" y="3985215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BB91B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221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5734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57350" name="AutoShape 11"/>
          <p:cNvSpPr>
            <a:spLocks noChangeArrowheads="1"/>
          </p:cNvSpPr>
          <p:nvPr/>
        </p:nvSpPr>
        <p:spPr bwMode="auto">
          <a:xfrm>
            <a:off x="685800" y="304800"/>
            <a:ext cx="8153400" cy="10668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Расходы по публично-нормативным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обязательствам в </a:t>
            </a:r>
            <a:r>
              <a:rPr lang="ru-RU" alt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2026 году</a:t>
            </a: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, </a:t>
            </a:r>
            <a:r>
              <a:rPr lang="ru-RU" alt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млн. руб</a:t>
            </a: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.</a:t>
            </a:r>
          </a:p>
        </p:txBody>
      </p:sp>
      <p:sp>
        <p:nvSpPr>
          <p:cNvPr id="62475" name="AutoShape 11"/>
          <p:cNvSpPr>
            <a:spLocks noChangeArrowheads="1"/>
          </p:cNvSpPr>
          <p:nvPr/>
        </p:nvSpPr>
        <p:spPr bwMode="auto">
          <a:xfrm>
            <a:off x="245724" y="1900237"/>
            <a:ext cx="6705600" cy="6096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</a:rPr>
              <a:t>Меры </a:t>
            </a:r>
            <a:r>
              <a:rPr lang="ru-RU" dirty="0" err="1">
                <a:solidFill>
                  <a:schemeClr val="tx2"/>
                </a:solidFill>
                <a:latin typeface="Segoe UI Light" panose="020B0502040204020203" pitchFamily="34" charset="0"/>
              </a:rPr>
              <a:t>соцподдержки</a:t>
            </a:r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</a:rPr>
              <a:t> реабилитированных лиц и лиц,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</a:rPr>
              <a:t>признанных пострадавшими от политических репрессий </a:t>
            </a:r>
          </a:p>
        </p:txBody>
      </p:sp>
      <p:sp>
        <p:nvSpPr>
          <p:cNvPr id="62476" name="AutoShape 11"/>
          <p:cNvSpPr>
            <a:spLocks noChangeArrowheads="1"/>
          </p:cNvSpPr>
          <p:nvPr/>
        </p:nvSpPr>
        <p:spPr bwMode="auto">
          <a:xfrm>
            <a:off x="285820" y="3719431"/>
            <a:ext cx="67056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</a:rPr>
              <a:t>Меры социальной поддержки ветеранов труда </a:t>
            </a:r>
            <a:r>
              <a:rPr lang="ru-RU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и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</a:rPr>
              <a:t>т</a:t>
            </a:r>
            <a:r>
              <a:rPr lang="ru-RU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ружеников тыла</a:t>
            </a:r>
            <a:endParaRPr lang="ru-RU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57360" name="AutoShape 11"/>
          <p:cNvSpPr>
            <a:spLocks noChangeArrowheads="1"/>
          </p:cNvSpPr>
          <p:nvPr/>
        </p:nvSpPr>
        <p:spPr bwMode="auto">
          <a:xfrm>
            <a:off x="7078038" y="1940255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0,213</a:t>
            </a:r>
            <a:endParaRPr lang="ru-RU" altLang="ru-RU" sz="20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57361" name="AutoShape 11"/>
          <p:cNvSpPr>
            <a:spLocks noChangeArrowheads="1"/>
          </p:cNvSpPr>
          <p:nvPr/>
        </p:nvSpPr>
        <p:spPr bwMode="auto">
          <a:xfrm>
            <a:off x="7078038" y="3681331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18,037</a:t>
            </a:r>
            <a:endParaRPr lang="ru-RU" altLang="ru-RU" sz="20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62487" name="AutoShape 37"/>
          <p:cNvSpPr>
            <a:spLocks noChangeArrowheads="1"/>
          </p:cNvSpPr>
          <p:nvPr/>
        </p:nvSpPr>
        <p:spPr bwMode="auto">
          <a:xfrm>
            <a:off x="6671781" y="1958811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BA92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62488" name="AutoShape 37"/>
          <p:cNvSpPr>
            <a:spLocks noChangeArrowheads="1"/>
          </p:cNvSpPr>
          <p:nvPr/>
        </p:nvSpPr>
        <p:spPr bwMode="auto">
          <a:xfrm>
            <a:off x="6691829" y="371064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BB91B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452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5734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57350" name="AutoShape 11"/>
          <p:cNvSpPr>
            <a:spLocks noChangeArrowheads="1"/>
          </p:cNvSpPr>
          <p:nvPr/>
        </p:nvSpPr>
        <p:spPr bwMode="auto">
          <a:xfrm>
            <a:off x="685800" y="304800"/>
            <a:ext cx="8153400" cy="10668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Расходы по публично-нормативным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обязательствам в </a:t>
            </a:r>
            <a:r>
              <a:rPr lang="ru-RU" alt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2027 году</a:t>
            </a: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, </a:t>
            </a:r>
            <a:r>
              <a:rPr lang="ru-RU" alt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млн. руб</a:t>
            </a: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.</a:t>
            </a:r>
          </a:p>
        </p:txBody>
      </p:sp>
      <p:sp>
        <p:nvSpPr>
          <p:cNvPr id="62475" name="AutoShape 11"/>
          <p:cNvSpPr>
            <a:spLocks noChangeArrowheads="1"/>
          </p:cNvSpPr>
          <p:nvPr/>
        </p:nvSpPr>
        <p:spPr bwMode="auto">
          <a:xfrm>
            <a:off x="245724" y="1900237"/>
            <a:ext cx="6705600" cy="6096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</a:rPr>
              <a:t>Меры </a:t>
            </a:r>
            <a:r>
              <a:rPr lang="ru-RU" dirty="0" err="1">
                <a:solidFill>
                  <a:schemeClr val="tx2"/>
                </a:solidFill>
                <a:latin typeface="Segoe UI Light" panose="020B0502040204020203" pitchFamily="34" charset="0"/>
              </a:rPr>
              <a:t>соцподдержки</a:t>
            </a:r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</a:rPr>
              <a:t> реабилитированных лиц и лиц,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</a:rPr>
              <a:t>признанных пострадавшими от политических репрессий </a:t>
            </a:r>
          </a:p>
        </p:txBody>
      </p:sp>
      <p:sp>
        <p:nvSpPr>
          <p:cNvPr id="62476" name="AutoShape 11"/>
          <p:cNvSpPr>
            <a:spLocks noChangeArrowheads="1"/>
          </p:cNvSpPr>
          <p:nvPr/>
        </p:nvSpPr>
        <p:spPr bwMode="auto">
          <a:xfrm>
            <a:off x="152400" y="3765715"/>
            <a:ext cx="67056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</a:rPr>
              <a:t>Меры социальной поддержки ветеранов труда </a:t>
            </a:r>
            <a:r>
              <a:rPr lang="ru-RU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и </a:t>
            </a:r>
          </a:p>
          <a:p>
            <a:pPr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тружеников тыла</a:t>
            </a:r>
            <a:endParaRPr lang="ru-RU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57360" name="AutoShape 11"/>
          <p:cNvSpPr>
            <a:spLocks noChangeArrowheads="1"/>
          </p:cNvSpPr>
          <p:nvPr/>
        </p:nvSpPr>
        <p:spPr bwMode="auto">
          <a:xfrm>
            <a:off x="7078038" y="1940255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0,213</a:t>
            </a:r>
            <a:endParaRPr lang="ru-RU" altLang="ru-RU" sz="20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57361" name="AutoShape 11"/>
          <p:cNvSpPr>
            <a:spLocks noChangeArrowheads="1"/>
          </p:cNvSpPr>
          <p:nvPr/>
        </p:nvSpPr>
        <p:spPr bwMode="auto">
          <a:xfrm>
            <a:off x="7047558" y="3819607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18,037</a:t>
            </a:r>
            <a:endParaRPr lang="ru-RU" altLang="ru-RU" sz="20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62487" name="AutoShape 37"/>
          <p:cNvSpPr>
            <a:spLocks noChangeArrowheads="1"/>
          </p:cNvSpPr>
          <p:nvPr/>
        </p:nvSpPr>
        <p:spPr bwMode="auto">
          <a:xfrm>
            <a:off x="6671781" y="1958811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BA92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62488" name="AutoShape 37"/>
          <p:cNvSpPr>
            <a:spLocks noChangeArrowheads="1"/>
          </p:cNvSpPr>
          <p:nvPr/>
        </p:nvSpPr>
        <p:spPr bwMode="auto">
          <a:xfrm>
            <a:off x="6515100" y="3838163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BB91B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29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6042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60422" name="AutoShape 11"/>
          <p:cNvSpPr>
            <a:spLocks noChangeArrowheads="1"/>
          </p:cNvSpPr>
          <p:nvPr/>
        </p:nvSpPr>
        <p:spPr bwMode="auto">
          <a:xfrm>
            <a:off x="457200" y="304800"/>
            <a:ext cx="8534400" cy="6858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Финансовая помощь бюджетам поселений</a:t>
            </a:r>
          </a:p>
        </p:txBody>
      </p:sp>
      <p:sp>
        <p:nvSpPr>
          <p:cNvPr id="65543" name="AutoShape 11"/>
          <p:cNvSpPr>
            <a:spLocks noChangeArrowheads="1"/>
          </p:cNvSpPr>
          <p:nvPr/>
        </p:nvSpPr>
        <p:spPr bwMode="auto">
          <a:xfrm>
            <a:off x="533400" y="2819400"/>
            <a:ext cx="19050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65544" name="AutoShape 11"/>
          <p:cNvSpPr>
            <a:spLocks noChangeArrowheads="1"/>
          </p:cNvSpPr>
          <p:nvPr/>
        </p:nvSpPr>
        <p:spPr bwMode="auto">
          <a:xfrm>
            <a:off x="3581400" y="2895600"/>
            <a:ext cx="1828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6</a:t>
            </a: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65545" name="AutoShape 11"/>
          <p:cNvSpPr>
            <a:spLocks noChangeArrowheads="1"/>
          </p:cNvSpPr>
          <p:nvPr/>
        </p:nvSpPr>
        <p:spPr bwMode="auto">
          <a:xfrm>
            <a:off x="6553200" y="2819400"/>
            <a:ext cx="17526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7</a:t>
            </a: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60426" name="AutoShape 11"/>
          <p:cNvSpPr>
            <a:spLocks noChangeArrowheads="1"/>
          </p:cNvSpPr>
          <p:nvPr/>
        </p:nvSpPr>
        <p:spPr bwMode="auto">
          <a:xfrm>
            <a:off x="457200" y="3810000"/>
            <a:ext cx="1981200" cy="914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36,313 </a:t>
            </a: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</a:t>
            </a:r>
          </a:p>
        </p:txBody>
      </p:sp>
      <p:sp>
        <p:nvSpPr>
          <p:cNvPr id="65547" name="AutoShape 29"/>
          <p:cNvSpPr>
            <a:spLocks noChangeArrowheads="1"/>
          </p:cNvSpPr>
          <p:nvPr/>
        </p:nvSpPr>
        <p:spPr bwMode="auto">
          <a:xfrm>
            <a:off x="1143000" y="33528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65548" name="AutoShape 11"/>
          <p:cNvSpPr>
            <a:spLocks noChangeArrowheads="1"/>
          </p:cNvSpPr>
          <p:nvPr/>
        </p:nvSpPr>
        <p:spPr bwMode="auto">
          <a:xfrm>
            <a:off x="457200" y="1219200"/>
            <a:ext cx="8534400" cy="13716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3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Финансовая помощь бюджетам 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поселений оказывается из областного бюджета </a:t>
            </a:r>
          </a:p>
        </p:txBody>
      </p:sp>
      <p:sp>
        <p:nvSpPr>
          <p:cNvPr id="60429" name="AutoShape 11"/>
          <p:cNvSpPr>
            <a:spLocks noChangeArrowheads="1"/>
          </p:cNvSpPr>
          <p:nvPr/>
        </p:nvSpPr>
        <p:spPr bwMode="auto">
          <a:xfrm>
            <a:off x="3581400" y="3886200"/>
            <a:ext cx="1981200" cy="838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30,866 </a:t>
            </a: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</a:t>
            </a:r>
          </a:p>
        </p:txBody>
      </p:sp>
      <p:sp>
        <p:nvSpPr>
          <p:cNvPr id="60430" name="AutoShape 11"/>
          <p:cNvSpPr>
            <a:spLocks noChangeArrowheads="1"/>
          </p:cNvSpPr>
          <p:nvPr/>
        </p:nvSpPr>
        <p:spPr bwMode="auto">
          <a:xfrm>
            <a:off x="6477000" y="3886200"/>
            <a:ext cx="1981200" cy="838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29,050 </a:t>
            </a: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</a:t>
            </a:r>
          </a:p>
        </p:txBody>
      </p:sp>
      <p:sp>
        <p:nvSpPr>
          <p:cNvPr id="65551" name="AutoShape 29"/>
          <p:cNvSpPr>
            <a:spLocks noChangeArrowheads="1"/>
          </p:cNvSpPr>
          <p:nvPr/>
        </p:nvSpPr>
        <p:spPr bwMode="auto">
          <a:xfrm>
            <a:off x="4267200" y="3429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65552" name="AutoShape 29"/>
          <p:cNvSpPr>
            <a:spLocks noChangeArrowheads="1"/>
          </p:cNvSpPr>
          <p:nvPr/>
        </p:nvSpPr>
        <p:spPr bwMode="auto">
          <a:xfrm>
            <a:off x="7239000" y="33528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319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6144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61446" name="AutoShape 11"/>
          <p:cNvSpPr>
            <a:spLocks noChangeArrowheads="1"/>
          </p:cNvSpPr>
          <p:nvPr/>
        </p:nvSpPr>
        <p:spPr bwMode="auto">
          <a:xfrm>
            <a:off x="457200" y="304800"/>
            <a:ext cx="8229600" cy="12954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Социальная помощь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Segoe UI Light" panose="020B0502040204020203" pitchFamily="34" charset="0"/>
              </a:rPr>
              <a:t>ф</a:t>
            </a:r>
            <a:r>
              <a:rPr lang="ru-RU" altLang="ru-RU" sz="25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изическим лицам из </a:t>
            </a:r>
            <a:r>
              <a:rPr lang="ru-RU" altLang="ru-RU" sz="2500" dirty="0">
                <a:solidFill>
                  <a:schemeClr val="tx2"/>
                </a:solidFill>
                <a:latin typeface="Segoe UI Light" panose="020B0502040204020203" pitchFamily="34" charset="0"/>
              </a:rPr>
              <a:t>бюджета </a:t>
            </a:r>
            <a:endParaRPr lang="ru-RU" altLang="ru-RU" sz="2500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Курского </a:t>
            </a:r>
            <a:r>
              <a:rPr lang="ru-RU" altLang="ru-RU" sz="2500" dirty="0">
                <a:solidFill>
                  <a:schemeClr val="tx2"/>
                </a:solidFill>
                <a:latin typeface="Segoe UI Light" panose="020B0502040204020203" pitchFamily="34" charset="0"/>
              </a:rPr>
              <a:t>района Курской </a:t>
            </a:r>
            <a:r>
              <a:rPr lang="ru-RU" altLang="ru-RU" sz="25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области</a:t>
            </a:r>
            <a:endParaRPr lang="ru-RU" altLang="ru-RU" sz="25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66567" name="AutoShape 11"/>
          <p:cNvSpPr>
            <a:spLocks noChangeArrowheads="1"/>
          </p:cNvSpPr>
          <p:nvPr/>
        </p:nvSpPr>
        <p:spPr bwMode="auto">
          <a:xfrm>
            <a:off x="609600" y="1981200"/>
            <a:ext cx="8001000" cy="1524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b="1" dirty="0"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2300" dirty="0" smtClean="0">
                <a:latin typeface="Segoe UI Light" panose="020B0502040204020203" pitchFamily="34" charset="0"/>
              </a:rPr>
              <a:t>Доплата </a:t>
            </a:r>
            <a:r>
              <a:rPr lang="ru-RU" sz="2300" dirty="0">
                <a:latin typeface="Segoe UI Light" panose="020B0502040204020203" pitchFamily="34" charset="0"/>
              </a:rPr>
              <a:t>муниципальной пенсии, </a:t>
            </a:r>
          </a:p>
          <a:p>
            <a:pPr algn="ctr" eaLnBrk="1" hangingPunct="1">
              <a:defRPr/>
            </a:pPr>
            <a:r>
              <a:rPr lang="ru-RU" sz="2300" dirty="0">
                <a:latin typeface="Segoe UI Light" panose="020B0502040204020203" pitchFamily="34" charset="0"/>
              </a:rPr>
              <a:t>муниципальным служащим, вышедшим на </a:t>
            </a:r>
            <a:r>
              <a:rPr lang="ru-RU" sz="2300" dirty="0" smtClean="0">
                <a:latin typeface="Segoe UI Light" panose="020B0502040204020203" pitchFamily="34" charset="0"/>
              </a:rPr>
              <a:t>пенсию</a:t>
            </a:r>
            <a:endParaRPr lang="ru-RU" sz="2300" dirty="0"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sz="2000" b="1" dirty="0">
              <a:latin typeface="Segoe UI Light" panose="020B0502040204020203" pitchFamily="34" charset="0"/>
            </a:endParaRPr>
          </a:p>
        </p:txBody>
      </p:sp>
      <p:sp>
        <p:nvSpPr>
          <p:cNvPr id="126991" name="AutoShape 61"/>
          <p:cNvSpPr>
            <a:spLocks noChangeArrowheads="1"/>
          </p:cNvSpPr>
          <p:nvPr/>
        </p:nvSpPr>
        <p:spPr bwMode="auto">
          <a:xfrm>
            <a:off x="381000" y="3810000"/>
            <a:ext cx="2133600" cy="11430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126992" name="AutoShape 61"/>
          <p:cNvSpPr>
            <a:spLocks noChangeArrowheads="1"/>
          </p:cNvSpPr>
          <p:nvPr/>
        </p:nvSpPr>
        <p:spPr bwMode="auto">
          <a:xfrm>
            <a:off x="3657600" y="3810000"/>
            <a:ext cx="2133600" cy="11430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6</a:t>
            </a: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126993" name="AutoShape 61"/>
          <p:cNvSpPr>
            <a:spLocks noChangeArrowheads="1"/>
          </p:cNvSpPr>
          <p:nvPr/>
        </p:nvSpPr>
        <p:spPr bwMode="auto">
          <a:xfrm>
            <a:off x="6781800" y="3810000"/>
            <a:ext cx="1981200" cy="10668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7</a:t>
            </a: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61451" name="AutoShape 61"/>
          <p:cNvSpPr>
            <a:spLocks noChangeArrowheads="1"/>
          </p:cNvSpPr>
          <p:nvPr/>
        </p:nvSpPr>
        <p:spPr bwMode="auto">
          <a:xfrm>
            <a:off x="533400" y="5334000"/>
            <a:ext cx="1828800" cy="914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Segoe UI Light" panose="020B0502040204020203" pitchFamily="34" charset="0"/>
              </a:rPr>
              <a:t>1,214</a:t>
            </a:r>
            <a:endParaRPr lang="ru-RU" altLang="ru-RU" sz="1800" b="1" dirty="0">
              <a:latin typeface="Segoe UI Light" panose="020B0502040204020203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Segoe UI Light" panose="020B0502040204020203" pitchFamily="34" charset="0"/>
              </a:rPr>
              <a:t>млн. </a:t>
            </a:r>
            <a:r>
              <a:rPr lang="ru-RU" altLang="ru-RU" sz="1800" b="1" dirty="0">
                <a:latin typeface="Segoe UI Light" panose="020B0502040204020203" pitchFamily="34" charset="0"/>
              </a:rPr>
              <a:t>руб.</a:t>
            </a:r>
          </a:p>
        </p:txBody>
      </p:sp>
      <p:sp>
        <p:nvSpPr>
          <p:cNvPr id="61452" name="AutoShape 61"/>
          <p:cNvSpPr>
            <a:spLocks noChangeArrowheads="1"/>
          </p:cNvSpPr>
          <p:nvPr/>
        </p:nvSpPr>
        <p:spPr bwMode="auto">
          <a:xfrm>
            <a:off x="3810000" y="5334000"/>
            <a:ext cx="1905000" cy="838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1,214</a:t>
            </a: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млн. </a:t>
            </a: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руб.</a:t>
            </a:r>
          </a:p>
        </p:txBody>
      </p:sp>
      <p:sp>
        <p:nvSpPr>
          <p:cNvPr id="61453" name="AutoShape 61"/>
          <p:cNvSpPr>
            <a:spLocks noChangeArrowheads="1"/>
          </p:cNvSpPr>
          <p:nvPr/>
        </p:nvSpPr>
        <p:spPr bwMode="auto">
          <a:xfrm>
            <a:off x="6840354" y="5368925"/>
            <a:ext cx="1828800" cy="838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1,214</a:t>
            </a: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тыс. руб.</a:t>
            </a:r>
          </a:p>
        </p:txBody>
      </p:sp>
      <p:sp>
        <p:nvSpPr>
          <p:cNvPr id="66574" name="AutoShape 29"/>
          <p:cNvSpPr>
            <a:spLocks noChangeArrowheads="1"/>
          </p:cNvSpPr>
          <p:nvPr/>
        </p:nvSpPr>
        <p:spPr bwMode="auto">
          <a:xfrm>
            <a:off x="1143000" y="4953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66575" name="AutoShape 29"/>
          <p:cNvSpPr>
            <a:spLocks noChangeArrowheads="1"/>
          </p:cNvSpPr>
          <p:nvPr/>
        </p:nvSpPr>
        <p:spPr bwMode="auto">
          <a:xfrm>
            <a:off x="4572000" y="4953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66576" name="AutoShape 29"/>
          <p:cNvSpPr>
            <a:spLocks noChangeArrowheads="1"/>
          </p:cNvSpPr>
          <p:nvPr/>
        </p:nvSpPr>
        <p:spPr bwMode="auto">
          <a:xfrm>
            <a:off x="7620000" y="4953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65</a:t>
            </a:fld>
            <a:endParaRPr lang="ru-RU" altLang="ru-RU"/>
          </a:p>
        </p:txBody>
      </p:sp>
      <p:sp>
        <p:nvSpPr>
          <p:cNvPr id="17" name="AutoShape 29"/>
          <p:cNvSpPr>
            <a:spLocks noChangeArrowheads="1"/>
          </p:cNvSpPr>
          <p:nvPr/>
        </p:nvSpPr>
        <p:spPr bwMode="auto">
          <a:xfrm>
            <a:off x="4381500" y="1662112"/>
            <a:ext cx="457200" cy="70008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DED4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 rot="2961946">
            <a:off x="1600200" y="3173089"/>
            <a:ext cx="4572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 Light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549378">
            <a:off x="7183297" y="3237068"/>
            <a:ext cx="749873" cy="6950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29166">
            <a:off x="4349931" y="3287872"/>
            <a:ext cx="749873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7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6246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62470" name="AutoShape 11"/>
          <p:cNvSpPr>
            <a:spLocks noChangeArrowheads="1"/>
          </p:cNvSpPr>
          <p:nvPr/>
        </p:nvSpPr>
        <p:spPr bwMode="auto">
          <a:xfrm>
            <a:off x="150731" y="117475"/>
            <a:ext cx="8745619" cy="809801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3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Социальная </a:t>
            </a:r>
            <a:r>
              <a:rPr lang="ru-RU" altLang="ru-RU" sz="23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поддержка, </a:t>
            </a:r>
            <a:r>
              <a:rPr lang="ru-RU" altLang="ru-RU" sz="23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предоставляемая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3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отдельным категориям граждан</a:t>
            </a:r>
            <a:endParaRPr lang="ru-RU" altLang="ru-RU" sz="23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62475" name="AutoShape 61"/>
          <p:cNvSpPr>
            <a:spLocks noChangeArrowheads="1"/>
          </p:cNvSpPr>
          <p:nvPr/>
        </p:nvSpPr>
        <p:spPr bwMode="auto">
          <a:xfrm>
            <a:off x="609600" y="6164494"/>
            <a:ext cx="1600200" cy="541106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74,671</a:t>
            </a: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млн. </a:t>
            </a: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руб.</a:t>
            </a:r>
          </a:p>
        </p:txBody>
      </p:sp>
      <p:sp>
        <p:nvSpPr>
          <p:cNvPr id="128015" name="AutoShape 61"/>
          <p:cNvSpPr>
            <a:spLocks noChangeArrowheads="1"/>
          </p:cNvSpPr>
          <p:nvPr/>
        </p:nvSpPr>
        <p:spPr bwMode="auto">
          <a:xfrm>
            <a:off x="685800" y="5175553"/>
            <a:ext cx="1550986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77250" y="6202594"/>
            <a:ext cx="419100" cy="518881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66</a:t>
            </a:fld>
            <a:endParaRPr lang="ru-RU" altLang="ru-RU" dirty="0"/>
          </a:p>
        </p:txBody>
      </p:sp>
      <p:sp>
        <p:nvSpPr>
          <p:cNvPr id="67598" name="AutoShape 29"/>
          <p:cNvSpPr>
            <a:spLocks noChangeArrowheads="1"/>
          </p:cNvSpPr>
          <p:nvPr/>
        </p:nvSpPr>
        <p:spPr bwMode="auto">
          <a:xfrm>
            <a:off x="1181100" y="5715269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67591" name="AutoShape 11"/>
          <p:cNvSpPr>
            <a:spLocks noChangeArrowheads="1"/>
          </p:cNvSpPr>
          <p:nvPr/>
        </p:nvSpPr>
        <p:spPr bwMode="auto">
          <a:xfrm>
            <a:off x="150732" y="1034848"/>
            <a:ext cx="8745618" cy="4023769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buAutoNum type="arabicPeriod"/>
              <a:defRPr/>
            </a:pPr>
            <a:r>
              <a:rPr lang="ru-RU" sz="1500" b="1" u="sng" dirty="0" smtClean="0">
                <a:latin typeface="Segoe UI Light" panose="020B0502040204020203" pitchFamily="34" charset="0"/>
              </a:rPr>
              <a:t>Реализация мероприятий по обеспечению жильем молодых семей:</a:t>
            </a:r>
          </a:p>
          <a:p>
            <a:pPr algn="ctr" eaLnBrk="1" hangingPunct="1">
              <a:defRPr/>
            </a:pPr>
            <a:r>
              <a:rPr lang="ru-RU" sz="1500" dirty="0">
                <a:latin typeface="Segoe UI Light" panose="020B0502040204020203" pitchFamily="34" charset="0"/>
              </a:rPr>
              <a:t>(2025 год – 0</a:t>
            </a:r>
            <a:r>
              <a:rPr lang="ru-RU" sz="1500" dirty="0" smtClean="0">
                <a:latin typeface="Segoe UI Light" panose="020B0502040204020203" pitchFamily="34" charset="0"/>
              </a:rPr>
              <a:t> </a:t>
            </a:r>
            <a:r>
              <a:rPr lang="ru-RU" sz="1500" dirty="0">
                <a:latin typeface="Segoe UI Light" panose="020B0502040204020203" pitchFamily="34" charset="0"/>
              </a:rPr>
              <a:t>млн. руб., 2026 год – </a:t>
            </a:r>
            <a:r>
              <a:rPr lang="ru-RU" sz="1500" dirty="0" smtClean="0">
                <a:latin typeface="Segoe UI Light" panose="020B0502040204020203" pitchFamily="34" charset="0"/>
              </a:rPr>
              <a:t>3,024 </a:t>
            </a:r>
            <a:r>
              <a:rPr lang="ru-RU" sz="1500" dirty="0">
                <a:latin typeface="Segoe UI Light" panose="020B0502040204020203" pitchFamily="34" charset="0"/>
              </a:rPr>
              <a:t>млн. руб., 2027 год – </a:t>
            </a:r>
            <a:r>
              <a:rPr lang="ru-RU" sz="1500" dirty="0" smtClean="0">
                <a:latin typeface="Segoe UI Light" panose="020B0502040204020203" pitchFamily="34" charset="0"/>
              </a:rPr>
              <a:t>3,024 </a:t>
            </a:r>
            <a:r>
              <a:rPr lang="ru-RU" sz="1500" dirty="0">
                <a:latin typeface="Segoe UI Light" panose="020B0502040204020203" pitchFamily="34" charset="0"/>
              </a:rPr>
              <a:t>млн. руб.),</a:t>
            </a:r>
          </a:p>
          <a:p>
            <a:pPr algn="ctr" eaLnBrk="1" hangingPunct="1">
              <a:defRPr/>
            </a:pPr>
            <a:r>
              <a:rPr lang="ru-RU" sz="1500" b="1" dirty="0" smtClean="0">
                <a:latin typeface="Segoe UI Light" panose="020B0502040204020203" pitchFamily="34" charset="0"/>
              </a:rPr>
              <a:t>2. </a:t>
            </a:r>
            <a:r>
              <a:rPr lang="ru-RU" sz="1500" b="1" u="sng" dirty="0" smtClean="0">
                <a:latin typeface="Segoe UI Light" panose="020B0502040204020203" pitchFamily="34" charset="0"/>
              </a:rPr>
              <a:t>Социальная поддержка реабилитированных лиц и лиц, </a:t>
            </a:r>
          </a:p>
          <a:p>
            <a:pPr algn="ctr" eaLnBrk="1" hangingPunct="1">
              <a:defRPr/>
            </a:pPr>
            <a:r>
              <a:rPr lang="ru-RU" sz="1500" b="1" u="sng" dirty="0">
                <a:latin typeface="Segoe UI Light" panose="020B0502040204020203" pitchFamily="34" charset="0"/>
              </a:rPr>
              <a:t>п</a:t>
            </a:r>
            <a:r>
              <a:rPr lang="ru-RU" sz="1500" b="1" u="sng" dirty="0" smtClean="0">
                <a:latin typeface="Segoe UI Light" panose="020B0502040204020203" pitchFamily="34" charset="0"/>
              </a:rPr>
              <a:t>ризнанных пострадавшими от политических репрессий:</a:t>
            </a:r>
          </a:p>
          <a:p>
            <a:pPr algn="ctr" eaLnBrk="1" hangingPunct="1">
              <a:defRPr/>
            </a:pPr>
            <a:r>
              <a:rPr lang="ru-RU" sz="1500" dirty="0">
                <a:latin typeface="Segoe UI Light" panose="020B0502040204020203" pitchFamily="34" charset="0"/>
              </a:rPr>
              <a:t>(2025 год – </a:t>
            </a:r>
            <a:r>
              <a:rPr lang="ru-RU" sz="1500" dirty="0" smtClean="0">
                <a:latin typeface="Segoe UI Light" panose="020B0502040204020203" pitchFamily="34" charset="0"/>
              </a:rPr>
              <a:t>0,245 </a:t>
            </a:r>
            <a:r>
              <a:rPr lang="ru-RU" sz="1500" dirty="0">
                <a:latin typeface="Segoe UI Light" panose="020B0502040204020203" pitchFamily="34" charset="0"/>
              </a:rPr>
              <a:t>млн. руб., 2026 год – </a:t>
            </a:r>
            <a:r>
              <a:rPr lang="ru-RU" sz="1500" dirty="0" smtClean="0">
                <a:latin typeface="Segoe UI Light" panose="020B0502040204020203" pitchFamily="34" charset="0"/>
              </a:rPr>
              <a:t>0,218 </a:t>
            </a:r>
            <a:r>
              <a:rPr lang="ru-RU" sz="1500" dirty="0">
                <a:latin typeface="Segoe UI Light" panose="020B0502040204020203" pitchFamily="34" charset="0"/>
              </a:rPr>
              <a:t>млн. руб., 2027 год – </a:t>
            </a:r>
            <a:r>
              <a:rPr lang="ru-RU" sz="1500" dirty="0" smtClean="0">
                <a:latin typeface="Segoe UI Light" panose="020B0502040204020203" pitchFamily="34" charset="0"/>
              </a:rPr>
              <a:t>0,218 </a:t>
            </a:r>
            <a:r>
              <a:rPr lang="ru-RU" sz="1500" dirty="0">
                <a:latin typeface="Segoe UI Light" panose="020B0502040204020203" pitchFamily="34" charset="0"/>
              </a:rPr>
              <a:t>млн. руб</a:t>
            </a:r>
            <a:r>
              <a:rPr lang="ru-RU" sz="1500" dirty="0" smtClean="0">
                <a:latin typeface="Segoe UI Light" panose="020B0502040204020203" pitchFamily="34" charset="0"/>
              </a:rPr>
              <a:t>.),</a:t>
            </a:r>
            <a:endParaRPr lang="ru-RU" sz="1500" dirty="0"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500" b="1" dirty="0" smtClean="0">
                <a:latin typeface="Segoe UI Light" panose="020B0502040204020203" pitchFamily="34" charset="0"/>
              </a:rPr>
              <a:t>3. </a:t>
            </a:r>
            <a:r>
              <a:rPr lang="ru-RU" sz="1500" b="1" u="sng" dirty="0" smtClean="0">
                <a:latin typeface="Segoe UI Light" panose="020B0502040204020203" pitchFamily="34" charset="0"/>
              </a:rPr>
              <a:t>Предоставление социальной поддержки отдельным категориям </a:t>
            </a:r>
          </a:p>
          <a:p>
            <a:pPr algn="ctr" eaLnBrk="1" hangingPunct="1">
              <a:defRPr/>
            </a:pPr>
            <a:r>
              <a:rPr lang="ru-RU" sz="1500" b="1" u="sng" dirty="0">
                <a:latin typeface="Segoe UI Light" panose="020B0502040204020203" pitchFamily="34" charset="0"/>
              </a:rPr>
              <a:t>г</a:t>
            </a:r>
            <a:r>
              <a:rPr lang="ru-RU" sz="1500" b="1" u="sng" dirty="0" smtClean="0">
                <a:latin typeface="Segoe UI Light" panose="020B0502040204020203" pitchFamily="34" charset="0"/>
              </a:rPr>
              <a:t>раждан по обеспечению продовольственными товарами:</a:t>
            </a:r>
          </a:p>
          <a:p>
            <a:pPr algn="ctr" eaLnBrk="1" hangingPunct="1">
              <a:defRPr/>
            </a:pPr>
            <a:r>
              <a:rPr lang="ru-RU" sz="1500" dirty="0">
                <a:latin typeface="Segoe UI Light" panose="020B0502040204020203" pitchFamily="34" charset="0"/>
              </a:rPr>
              <a:t>(2025 год – </a:t>
            </a:r>
            <a:r>
              <a:rPr lang="ru-RU" sz="1500" dirty="0" smtClean="0">
                <a:latin typeface="Segoe UI Light" panose="020B0502040204020203" pitchFamily="34" charset="0"/>
              </a:rPr>
              <a:t>1,239 </a:t>
            </a:r>
            <a:r>
              <a:rPr lang="ru-RU" sz="1500" dirty="0">
                <a:latin typeface="Segoe UI Light" panose="020B0502040204020203" pitchFamily="34" charset="0"/>
              </a:rPr>
              <a:t>млн. руб., 2026 год – </a:t>
            </a:r>
            <a:r>
              <a:rPr lang="ru-RU" sz="1500" dirty="0" smtClean="0">
                <a:latin typeface="Segoe UI Light" panose="020B0502040204020203" pitchFamily="34" charset="0"/>
              </a:rPr>
              <a:t>1,239 </a:t>
            </a:r>
            <a:r>
              <a:rPr lang="ru-RU" sz="1500" dirty="0">
                <a:latin typeface="Segoe UI Light" panose="020B0502040204020203" pitchFamily="34" charset="0"/>
              </a:rPr>
              <a:t>млн. руб., 2027 год – </a:t>
            </a:r>
            <a:r>
              <a:rPr lang="ru-RU" sz="1500" dirty="0" smtClean="0">
                <a:latin typeface="Segoe UI Light" panose="020B0502040204020203" pitchFamily="34" charset="0"/>
              </a:rPr>
              <a:t>1,239 </a:t>
            </a:r>
            <a:r>
              <a:rPr lang="ru-RU" sz="1500" dirty="0">
                <a:latin typeface="Segoe UI Light" panose="020B0502040204020203" pitchFamily="34" charset="0"/>
              </a:rPr>
              <a:t>млн. руб.),</a:t>
            </a:r>
          </a:p>
          <a:p>
            <a:pPr algn="ctr" eaLnBrk="1" hangingPunct="1">
              <a:defRPr/>
            </a:pPr>
            <a:r>
              <a:rPr lang="ru-RU" sz="1500" b="1" dirty="0" smtClean="0">
                <a:latin typeface="Segoe UI Light" panose="020B0502040204020203" pitchFamily="34" charset="0"/>
              </a:rPr>
              <a:t>4. </a:t>
            </a:r>
            <a:r>
              <a:rPr lang="ru-RU" sz="1500" b="1" u="sng" dirty="0" smtClean="0">
                <a:latin typeface="Segoe UI Light" panose="020B0502040204020203" pitchFamily="34" charset="0"/>
              </a:rPr>
              <a:t>Меры социальной поддержки ветеранов труда:</a:t>
            </a:r>
          </a:p>
          <a:p>
            <a:pPr algn="ctr" eaLnBrk="1" hangingPunct="1">
              <a:defRPr/>
            </a:pPr>
            <a:r>
              <a:rPr lang="ru-RU" sz="1500" dirty="0">
                <a:latin typeface="Segoe UI Light" panose="020B0502040204020203" pitchFamily="34" charset="0"/>
              </a:rPr>
              <a:t>(2025 год – </a:t>
            </a:r>
            <a:r>
              <a:rPr lang="ru-RU" sz="1500" dirty="0" smtClean="0">
                <a:latin typeface="Segoe UI Light" panose="020B0502040204020203" pitchFamily="34" charset="0"/>
              </a:rPr>
              <a:t>18,237 </a:t>
            </a:r>
            <a:r>
              <a:rPr lang="ru-RU" sz="1500" dirty="0">
                <a:latin typeface="Segoe UI Light" panose="020B0502040204020203" pitchFamily="34" charset="0"/>
              </a:rPr>
              <a:t>млн. руб., 2026 год – </a:t>
            </a:r>
            <a:r>
              <a:rPr lang="ru-RU" sz="1500" dirty="0" smtClean="0">
                <a:latin typeface="Segoe UI Light" panose="020B0502040204020203" pitchFamily="34" charset="0"/>
              </a:rPr>
              <a:t>18,237 </a:t>
            </a:r>
            <a:r>
              <a:rPr lang="ru-RU" sz="1500" dirty="0">
                <a:latin typeface="Segoe UI Light" panose="020B0502040204020203" pitchFamily="34" charset="0"/>
              </a:rPr>
              <a:t>млн. руб., 2027 год – </a:t>
            </a:r>
            <a:r>
              <a:rPr lang="ru-RU" sz="1500" dirty="0" smtClean="0">
                <a:latin typeface="Segoe UI Light" panose="020B0502040204020203" pitchFamily="34" charset="0"/>
              </a:rPr>
              <a:t>18,237 </a:t>
            </a:r>
            <a:r>
              <a:rPr lang="ru-RU" sz="1500" dirty="0">
                <a:latin typeface="Segoe UI Light" panose="020B0502040204020203" pitchFamily="34" charset="0"/>
              </a:rPr>
              <a:t>млн. руб.),</a:t>
            </a:r>
          </a:p>
          <a:p>
            <a:pPr algn="ctr" eaLnBrk="1" hangingPunct="1">
              <a:defRPr/>
            </a:pPr>
            <a:r>
              <a:rPr lang="ru-RU" sz="1500" b="1" dirty="0">
                <a:latin typeface="Segoe UI Light" panose="020B0502040204020203" pitchFamily="34" charset="0"/>
              </a:rPr>
              <a:t>5</a:t>
            </a:r>
            <a:r>
              <a:rPr lang="ru-RU" sz="1500" b="1" dirty="0" smtClean="0">
                <a:latin typeface="Segoe UI Light" panose="020B0502040204020203" pitchFamily="34" charset="0"/>
              </a:rPr>
              <a:t>. </a:t>
            </a:r>
            <a:r>
              <a:rPr lang="ru-RU" sz="1500" b="1" u="sng" dirty="0" smtClean="0">
                <a:latin typeface="Segoe UI Light" panose="020B0502040204020203" pitchFamily="34" charset="0"/>
              </a:rPr>
              <a:t>Выплата компенсации части родительской платы: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(2025 год – </a:t>
            </a:r>
            <a:r>
              <a:rPr lang="ru-RU" sz="14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4,280 </a:t>
            </a:r>
            <a:r>
              <a:rPr 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2026 год – </a:t>
            </a:r>
            <a:r>
              <a:rPr lang="ru-RU" sz="14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4,280 </a:t>
            </a:r>
            <a:r>
              <a:rPr 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2027 год – </a:t>
            </a:r>
            <a:r>
              <a:rPr lang="ru-RU" sz="14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4,280 млн</a:t>
            </a:r>
            <a:r>
              <a:rPr 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. руб.),</a:t>
            </a:r>
          </a:p>
          <a:p>
            <a:pPr algn="ctr" eaLnBrk="1" hangingPunct="1">
              <a:defRPr/>
            </a:pPr>
            <a:r>
              <a:rPr lang="ru-RU" sz="1500" b="1" u="sng" dirty="0">
                <a:latin typeface="Segoe UI Light" panose="020B0502040204020203" pitchFamily="34" charset="0"/>
              </a:rPr>
              <a:t>6</a:t>
            </a:r>
            <a:r>
              <a:rPr lang="ru-RU" sz="1500" b="1" u="sng" dirty="0" smtClean="0">
                <a:latin typeface="Segoe UI Light" panose="020B0502040204020203" pitchFamily="34" charset="0"/>
              </a:rPr>
              <a:t>. Обеспечение жилыми помещениями детей – сирот и детей, </a:t>
            </a:r>
          </a:p>
          <a:p>
            <a:pPr algn="ctr" eaLnBrk="1" hangingPunct="1">
              <a:defRPr/>
            </a:pPr>
            <a:r>
              <a:rPr lang="ru-RU" sz="1500" b="1" u="sng" dirty="0" smtClean="0">
                <a:latin typeface="Segoe UI Light" panose="020B0502040204020203" pitchFamily="34" charset="0"/>
              </a:rPr>
              <a:t>оставшихся без попечения родителей, лиц из их числа: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(2025 год – </a:t>
            </a:r>
            <a:r>
              <a:rPr lang="ru-RU" sz="14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16,875 </a:t>
            </a:r>
            <a:r>
              <a:rPr 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2026 год – </a:t>
            </a:r>
            <a:r>
              <a:rPr lang="ru-RU" sz="14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0,004 </a:t>
            </a:r>
            <a:r>
              <a:rPr 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руб., 2027 год – </a:t>
            </a:r>
            <a:r>
              <a:rPr lang="ru-RU" sz="14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0,004 </a:t>
            </a:r>
            <a:r>
              <a:rPr 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руб.),</a:t>
            </a:r>
          </a:p>
          <a:p>
            <a:pPr algn="ctr" eaLnBrk="1" hangingPunct="1">
              <a:defRPr/>
            </a:pPr>
            <a:r>
              <a:rPr lang="ru-RU" sz="1500" b="1" dirty="0" smtClean="0">
                <a:latin typeface="Segoe UI Light" panose="020B0502040204020203" pitchFamily="34" charset="0"/>
              </a:rPr>
              <a:t>7. </a:t>
            </a:r>
            <a:r>
              <a:rPr lang="ru-RU" sz="1500" b="1" u="sng" dirty="0" smtClean="0">
                <a:latin typeface="Segoe UI Light" panose="020B0502040204020203" pitchFamily="34" charset="0"/>
              </a:rPr>
              <a:t>Содержание ребенка в семье опекуна и приемной семье, </a:t>
            </a:r>
          </a:p>
          <a:p>
            <a:pPr algn="ctr" eaLnBrk="1" hangingPunct="1">
              <a:defRPr/>
            </a:pPr>
            <a:r>
              <a:rPr lang="ru-RU" sz="1500" b="1" u="sng" dirty="0" smtClean="0">
                <a:latin typeface="Segoe UI Light" panose="020B0502040204020203" pitchFamily="34" charset="0"/>
              </a:rPr>
              <a:t>а также вознаграждение, причитающееся приемному родителю:</a:t>
            </a:r>
            <a:endParaRPr lang="ru-RU" sz="1500" b="1" u="sng" dirty="0">
              <a:latin typeface="Segoe UI Light" panose="020B0502040204020203" pitchFamily="34" charset="0"/>
            </a:endParaRPr>
          </a:p>
          <a:p>
            <a:pPr marL="342900" indent="-342900" algn="ctr" eaLnBrk="1" hangingPunct="1">
              <a:defRPr/>
            </a:pPr>
            <a:r>
              <a:rPr lang="ru-RU" sz="1500" dirty="0">
                <a:solidFill>
                  <a:schemeClr val="tx2"/>
                </a:solidFill>
                <a:latin typeface="Segoe UI Light" panose="020B0502040204020203" pitchFamily="34" charset="0"/>
              </a:rPr>
              <a:t>(2025 год –  </a:t>
            </a:r>
            <a:r>
              <a:rPr lang="ru-RU" sz="15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33,795 млн</a:t>
            </a:r>
            <a:r>
              <a:rPr lang="ru-RU" sz="1500" dirty="0">
                <a:solidFill>
                  <a:schemeClr val="tx2"/>
                </a:solidFill>
                <a:latin typeface="Segoe UI Light" panose="020B0502040204020203" pitchFamily="34" charset="0"/>
              </a:rPr>
              <a:t>. руб., 2026 год – </a:t>
            </a:r>
            <a:r>
              <a:rPr lang="ru-RU" sz="15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33,795 млн</a:t>
            </a:r>
            <a:r>
              <a:rPr lang="ru-RU" sz="1500" dirty="0">
                <a:solidFill>
                  <a:schemeClr val="tx2"/>
                </a:solidFill>
                <a:latin typeface="Segoe UI Light" panose="020B0502040204020203" pitchFamily="34" charset="0"/>
              </a:rPr>
              <a:t>. руб., 2027 год – </a:t>
            </a:r>
            <a:r>
              <a:rPr lang="ru-RU" sz="15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33,795 </a:t>
            </a:r>
            <a:r>
              <a:rPr lang="ru-RU" sz="15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руб.),</a:t>
            </a:r>
          </a:p>
          <a:p>
            <a:pPr algn="ctr" eaLnBrk="1" hangingPunct="1">
              <a:defRPr/>
            </a:pPr>
            <a:endParaRPr lang="ru-RU" sz="1500" dirty="0" smtClean="0">
              <a:latin typeface="Segoe UI Light" panose="020B0502040204020203" pitchFamily="34" charset="0"/>
            </a:endParaRPr>
          </a:p>
        </p:txBody>
      </p:sp>
      <p:sp>
        <p:nvSpPr>
          <p:cNvPr id="20" name="AutoShape 61"/>
          <p:cNvSpPr>
            <a:spLocks noChangeArrowheads="1"/>
          </p:cNvSpPr>
          <p:nvPr/>
        </p:nvSpPr>
        <p:spPr bwMode="auto">
          <a:xfrm>
            <a:off x="4009750" y="6202050"/>
            <a:ext cx="1600200" cy="541106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60,797</a:t>
            </a: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млн. </a:t>
            </a: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руб.</a:t>
            </a:r>
          </a:p>
        </p:txBody>
      </p:sp>
      <p:sp>
        <p:nvSpPr>
          <p:cNvPr id="21" name="AutoShape 61"/>
          <p:cNvSpPr>
            <a:spLocks noChangeArrowheads="1"/>
          </p:cNvSpPr>
          <p:nvPr/>
        </p:nvSpPr>
        <p:spPr bwMode="auto">
          <a:xfrm>
            <a:off x="4030744" y="5202176"/>
            <a:ext cx="1600200" cy="457200"/>
          </a:xfrm>
          <a:prstGeom prst="roundRect">
            <a:avLst>
              <a:gd name="adj" fmla="val 16667"/>
            </a:avLst>
          </a:prstGeom>
          <a:solidFill>
            <a:srgbClr val="BB91B8"/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2026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25" name="AutoShape 61"/>
          <p:cNvSpPr>
            <a:spLocks noChangeArrowheads="1"/>
          </p:cNvSpPr>
          <p:nvPr/>
        </p:nvSpPr>
        <p:spPr bwMode="auto">
          <a:xfrm>
            <a:off x="6801506" y="6200153"/>
            <a:ext cx="1600200" cy="541106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60,797</a:t>
            </a: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млн. </a:t>
            </a: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руб.</a:t>
            </a:r>
          </a:p>
        </p:txBody>
      </p:sp>
      <p:sp>
        <p:nvSpPr>
          <p:cNvPr id="26" name="AutoShape 61"/>
          <p:cNvSpPr>
            <a:spLocks noChangeArrowheads="1"/>
          </p:cNvSpPr>
          <p:nvPr/>
        </p:nvSpPr>
        <p:spPr bwMode="auto">
          <a:xfrm>
            <a:off x="6874422" y="5211017"/>
            <a:ext cx="16002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7</a:t>
            </a: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19" name="AutoShape 29"/>
          <p:cNvSpPr>
            <a:spLocks noChangeArrowheads="1"/>
          </p:cNvSpPr>
          <p:nvPr/>
        </p:nvSpPr>
        <p:spPr bwMode="auto">
          <a:xfrm>
            <a:off x="4581250" y="5740485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23" name="AutoShape 29"/>
          <p:cNvSpPr>
            <a:spLocks noChangeArrowheads="1"/>
          </p:cNvSpPr>
          <p:nvPr/>
        </p:nvSpPr>
        <p:spPr bwMode="auto">
          <a:xfrm>
            <a:off x="7445922" y="5743685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36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6349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63494" name="AutoShape 11"/>
          <p:cNvSpPr>
            <a:spLocks noChangeArrowheads="1"/>
          </p:cNvSpPr>
          <p:nvPr/>
        </p:nvSpPr>
        <p:spPr bwMode="auto">
          <a:xfrm>
            <a:off x="381000" y="304800"/>
            <a:ext cx="8534400" cy="7620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Что такое дорожный фонд?</a:t>
            </a:r>
          </a:p>
        </p:txBody>
      </p:sp>
      <p:sp>
        <p:nvSpPr>
          <p:cNvPr id="68615" name="AutoShape 11"/>
          <p:cNvSpPr>
            <a:spLocks noChangeArrowheads="1"/>
          </p:cNvSpPr>
          <p:nvPr/>
        </p:nvSpPr>
        <p:spPr bwMode="auto">
          <a:xfrm>
            <a:off x="457200" y="3200400"/>
            <a:ext cx="19050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68616" name="AutoShape 11"/>
          <p:cNvSpPr>
            <a:spLocks noChangeArrowheads="1"/>
          </p:cNvSpPr>
          <p:nvPr/>
        </p:nvSpPr>
        <p:spPr bwMode="auto">
          <a:xfrm>
            <a:off x="3429000" y="3200400"/>
            <a:ext cx="1828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6</a:t>
            </a: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68617" name="AutoShape 11"/>
          <p:cNvSpPr>
            <a:spLocks noChangeArrowheads="1"/>
          </p:cNvSpPr>
          <p:nvPr/>
        </p:nvSpPr>
        <p:spPr bwMode="auto">
          <a:xfrm>
            <a:off x="6629400" y="3200400"/>
            <a:ext cx="17526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7</a:t>
            </a: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63498" name="AutoShape 11"/>
          <p:cNvSpPr>
            <a:spLocks noChangeArrowheads="1"/>
          </p:cNvSpPr>
          <p:nvPr/>
        </p:nvSpPr>
        <p:spPr bwMode="auto">
          <a:xfrm>
            <a:off x="457200" y="3886200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113,585 </a:t>
            </a: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</a:t>
            </a:r>
          </a:p>
        </p:txBody>
      </p:sp>
      <p:sp>
        <p:nvSpPr>
          <p:cNvPr id="68619" name="AutoShape 29"/>
          <p:cNvSpPr>
            <a:spLocks noChangeArrowheads="1"/>
          </p:cNvSpPr>
          <p:nvPr/>
        </p:nvSpPr>
        <p:spPr bwMode="auto">
          <a:xfrm>
            <a:off x="1143000" y="3657600"/>
            <a:ext cx="4572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68620" name="AutoShape 11"/>
          <p:cNvSpPr>
            <a:spLocks noChangeArrowheads="1"/>
          </p:cNvSpPr>
          <p:nvPr/>
        </p:nvSpPr>
        <p:spPr bwMode="auto">
          <a:xfrm>
            <a:off x="381000" y="1295400"/>
            <a:ext cx="5562600" cy="179546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1600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2"/>
                </a:solidFill>
                <a:latin typeface="Segoe UI Light" panose="020B0502040204020203" pitchFamily="34" charset="0"/>
              </a:rPr>
              <a:t>Дорожный фонд </a:t>
            </a:r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</a:rPr>
              <a:t>–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</a:rPr>
              <a:t> это часть средств бюджета, подлежащая </a:t>
            </a:r>
            <a:endParaRPr lang="ru-RU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использованию в </a:t>
            </a:r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</a:rPr>
              <a:t>целях финансирования дорожной </a:t>
            </a:r>
            <a:endParaRPr lang="ru-RU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деятельности в </a:t>
            </a:r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</a:rPr>
              <a:t>отношении </a:t>
            </a:r>
            <a:r>
              <a:rPr lang="ru-RU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автомобильных </a:t>
            </a:r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</a:rPr>
              <a:t>дорог </a:t>
            </a:r>
            <a:endParaRPr lang="ru-RU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общего </a:t>
            </a:r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</a:rPr>
              <a:t>пользования</a:t>
            </a:r>
          </a:p>
          <a:p>
            <a:pPr algn="ctr" eaLnBrk="1" hangingPunct="1">
              <a:defRPr/>
            </a:pPr>
            <a:endParaRPr lang="ru-RU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63501" name="AutoShape 11"/>
          <p:cNvSpPr>
            <a:spLocks noChangeArrowheads="1"/>
          </p:cNvSpPr>
          <p:nvPr/>
        </p:nvSpPr>
        <p:spPr bwMode="auto">
          <a:xfrm>
            <a:off x="3505200" y="3886200"/>
            <a:ext cx="18288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33,237 </a:t>
            </a: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</a:t>
            </a:r>
          </a:p>
        </p:txBody>
      </p:sp>
      <p:sp>
        <p:nvSpPr>
          <p:cNvPr id="63502" name="AutoShape 11"/>
          <p:cNvSpPr>
            <a:spLocks noChangeArrowheads="1"/>
          </p:cNvSpPr>
          <p:nvPr/>
        </p:nvSpPr>
        <p:spPr bwMode="auto">
          <a:xfrm>
            <a:off x="6629400" y="3886200"/>
            <a:ext cx="18288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36,600 </a:t>
            </a: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</a:t>
            </a:r>
          </a:p>
        </p:txBody>
      </p:sp>
      <p:sp>
        <p:nvSpPr>
          <p:cNvPr id="63503" name="AutoShape 11"/>
          <p:cNvSpPr>
            <a:spLocks noChangeArrowheads="1"/>
          </p:cNvSpPr>
          <p:nvPr/>
        </p:nvSpPr>
        <p:spPr bwMode="auto">
          <a:xfrm>
            <a:off x="152400" y="4572000"/>
            <a:ext cx="2743200" cy="2133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32,481 </a:t>
            </a:r>
            <a:r>
              <a:rPr lang="ru-RU" alt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 за счет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акцизов на нефтепродукты;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2,704 млн</a:t>
            </a:r>
            <a:r>
              <a:rPr lang="ru-RU" alt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. руб. за счет доходов от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иных поступлений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в бюджет Курского района;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78,320 </a:t>
            </a:r>
            <a:r>
              <a:rPr lang="ru-RU" alt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 за счет прочих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субсидий из областного бюджета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0,08 </a:t>
            </a:r>
            <a:r>
              <a:rPr lang="ru-RU" alt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 за счет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tx2"/>
                </a:solidFill>
                <a:latin typeface="Segoe UI Light" panose="020B0502040204020203" pitchFamily="34" charset="0"/>
              </a:rPr>
              <a:t>инициативных платежей</a:t>
            </a:r>
          </a:p>
        </p:txBody>
      </p:sp>
      <p:sp>
        <p:nvSpPr>
          <p:cNvPr id="63504" name="AutoShape 11"/>
          <p:cNvSpPr>
            <a:spLocks noChangeArrowheads="1"/>
          </p:cNvSpPr>
          <p:nvPr/>
        </p:nvSpPr>
        <p:spPr bwMode="auto">
          <a:xfrm>
            <a:off x="2971800" y="4572000"/>
            <a:ext cx="2895600" cy="2133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32,713 </a:t>
            </a:r>
            <a:r>
              <a:rPr lang="ru-RU" altLang="ru-RU" sz="15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 за счет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chemeClr val="tx2"/>
                </a:solidFill>
                <a:latin typeface="Segoe UI Light" panose="020B0502040204020203" pitchFamily="34" charset="0"/>
              </a:rPr>
              <a:t>акцизов на нефтепродукты;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0,524 млн. руб. за счет доходов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chemeClr val="tx2"/>
                </a:solidFill>
                <a:latin typeface="Segoe UI Light" panose="020B0502040204020203" pitchFamily="34" charset="0"/>
              </a:rPr>
              <a:t>о</a:t>
            </a:r>
            <a:r>
              <a:rPr lang="ru-RU" altLang="ru-RU" sz="15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т иных поступлений в бюджет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Курского района </a:t>
            </a:r>
            <a:endParaRPr lang="ru-RU" altLang="ru-RU" sz="15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63505" name="AutoShape 11"/>
          <p:cNvSpPr>
            <a:spLocks noChangeArrowheads="1"/>
          </p:cNvSpPr>
          <p:nvPr/>
        </p:nvSpPr>
        <p:spPr bwMode="auto">
          <a:xfrm>
            <a:off x="5943600" y="4572000"/>
            <a:ext cx="3048000" cy="2133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32,713 </a:t>
            </a:r>
            <a:r>
              <a:rPr lang="ru-RU" altLang="ru-RU" sz="1500" dirty="0">
                <a:solidFill>
                  <a:schemeClr val="tx2"/>
                </a:solidFill>
                <a:latin typeface="Segoe UI Light" panose="020B0502040204020203" pitchFamily="34" charset="0"/>
              </a:rPr>
              <a:t>млн. руб. за счет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chemeClr val="tx2"/>
                </a:solidFill>
                <a:latin typeface="Segoe UI Light" panose="020B0502040204020203" pitchFamily="34" charset="0"/>
              </a:rPr>
              <a:t>акцизов на </a:t>
            </a:r>
            <a:r>
              <a:rPr lang="ru-RU" altLang="ru-RU" sz="15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нефтепродукты;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3,887 млн. руб. за счет доходов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chemeClr val="tx2"/>
                </a:solidFill>
                <a:latin typeface="Segoe UI Light" panose="020B0502040204020203" pitchFamily="34" charset="0"/>
              </a:rPr>
              <a:t>о</a:t>
            </a:r>
            <a:r>
              <a:rPr lang="ru-RU" altLang="ru-RU" sz="15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т иных поступлений в бюджет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Курского района</a:t>
            </a:r>
            <a:endParaRPr lang="ru-RU" altLang="ru-RU" sz="15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68626" name="AutoShape 29"/>
          <p:cNvSpPr>
            <a:spLocks noChangeArrowheads="1"/>
          </p:cNvSpPr>
          <p:nvPr/>
        </p:nvSpPr>
        <p:spPr bwMode="auto">
          <a:xfrm>
            <a:off x="1143000" y="4343400"/>
            <a:ext cx="4572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68627" name="AutoShape 29"/>
          <p:cNvSpPr>
            <a:spLocks noChangeArrowheads="1"/>
          </p:cNvSpPr>
          <p:nvPr/>
        </p:nvSpPr>
        <p:spPr bwMode="auto">
          <a:xfrm>
            <a:off x="4114800" y="43434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68628" name="AutoShape 29"/>
          <p:cNvSpPr>
            <a:spLocks noChangeArrowheads="1"/>
          </p:cNvSpPr>
          <p:nvPr/>
        </p:nvSpPr>
        <p:spPr bwMode="auto">
          <a:xfrm>
            <a:off x="7315200" y="43434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68630" name="AutoShape 29"/>
          <p:cNvSpPr>
            <a:spLocks noChangeArrowheads="1"/>
          </p:cNvSpPr>
          <p:nvPr/>
        </p:nvSpPr>
        <p:spPr bwMode="auto">
          <a:xfrm>
            <a:off x="4114800" y="3657600"/>
            <a:ext cx="4572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68631" name="AutoShape 29"/>
          <p:cNvSpPr>
            <a:spLocks noChangeArrowheads="1"/>
          </p:cNvSpPr>
          <p:nvPr/>
        </p:nvSpPr>
        <p:spPr bwMode="auto">
          <a:xfrm>
            <a:off x="7239000" y="3657600"/>
            <a:ext cx="4572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05600" y="6338887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67</a:t>
            </a:fld>
            <a:endParaRPr lang="ru-RU" alt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69" y="1174948"/>
            <a:ext cx="2743555" cy="19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9114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68</a:t>
            </a:fld>
            <a:endParaRPr lang="ru-RU" altLang="ru-RU"/>
          </a:p>
        </p:txBody>
      </p:sp>
      <p:sp>
        <p:nvSpPr>
          <p:cNvPr id="91142" name="AutoShape 11"/>
          <p:cNvSpPr>
            <a:spLocks noChangeArrowheads="1"/>
          </p:cNvSpPr>
          <p:nvPr/>
        </p:nvSpPr>
        <p:spPr bwMode="auto">
          <a:xfrm>
            <a:off x="304800" y="228600"/>
            <a:ext cx="8534400" cy="14478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 smtClean="0">
                <a:latin typeface="Segoe UI Light" panose="020B0502040204020203" pitchFamily="34" charset="0"/>
              </a:rPr>
              <a:t>Почему расходы на дорожное строительство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 smtClean="0">
                <a:latin typeface="Segoe UI Light" panose="020B0502040204020203" pitchFamily="34" charset="0"/>
              </a:rPr>
              <a:t>являются приоритетными расходами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 smtClean="0">
                <a:latin typeface="Segoe UI Light" panose="020B0502040204020203" pitchFamily="34" charset="0"/>
              </a:rPr>
              <a:t>бюджета Курского района Курской области?  </a:t>
            </a:r>
            <a:endParaRPr lang="ru-RU" altLang="ru-RU" sz="2500" dirty="0">
              <a:latin typeface="Segoe UI Ligh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1890713"/>
            <a:ext cx="4038599" cy="30468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841643"/>
            <a:ext cx="2168218" cy="3859538"/>
          </a:xfrm>
          <a:prstGeom prst="rect">
            <a:avLst/>
          </a:prstGeom>
        </p:spPr>
      </p:pic>
      <p:sp>
        <p:nvSpPr>
          <p:cNvPr id="89097" name="AutoShape 11"/>
          <p:cNvSpPr>
            <a:spLocks noChangeArrowheads="1"/>
          </p:cNvSpPr>
          <p:nvPr/>
        </p:nvSpPr>
        <p:spPr bwMode="auto">
          <a:xfrm>
            <a:off x="533400" y="5003800"/>
            <a:ext cx="7924800" cy="1539875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Строительство новых и ремонт действующих автодорог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 населенным пунктам Курского района Курской области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способствует улучшению качества жизни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12378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6554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65542" name="AutoShape 11"/>
          <p:cNvSpPr>
            <a:spLocks noChangeArrowheads="1"/>
          </p:cNvSpPr>
          <p:nvPr/>
        </p:nvSpPr>
        <p:spPr bwMode="auto">
          <a:xfrm>
            <a:off x="304800" y="220663"/>
            <a:ext cx="8534400" cy="7620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Проект «Народный бюджет»</a:t>
            </a:r>
          </a:p>
        </p:txBody>
      </p:sp>
      <p:sp>
        <p:nvSpPr>
          <p:cNvPr id="69642" name="AutoShape 11"/>
          <p:cNvSpPr>
            <a:spLocks noChangeArrowheads="1"/>
          </p:cNvSpPr>
          <p:nvPr/>
        </p:nvSpPr>
        <p:spPr bwMode="auto">
          <a:xfrm>
            <a:off x="381000" y="1062832"/>
            <a:ext cx="8382000" cy="170301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1600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sz="20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65545" name="Прямоугольник 18"/>
          <p:cNvSpPr>
            <a:spLocks noChangeArrowheads="1"/>
          </p:cNvSpPr>
          <p:nvPr/>
        </p:nvSpPr>
        <p:spPr bwMode="auto">
          <a:xfrm>
            <a:off x="564776" y="1038529"/>
            <a:ext cx="7848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Народный бюджет </a:t>
            </a:r>
            <a:r>
              <a:rPr lang="ru-RU" altLang="ru-RU" sz="18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</a:t>
            </a:r>
            <a:r>
              <a:rPr lang="ru-RU" altLang="ru-RU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это проект, в котором население путем софинансирования участвует в распределении части бюджетных средств.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Дополнительный механизм решения приоритетных для жителей муниципального образования (его части)  </a:t>
            </a:r>
            <a:r>
              <a:rPr lang="ru-RU" altLang="ru-RU" sz="1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вопросов </a:t>
            </a:r>
            <a:r>
              <a:rPr lang="ru-RU" altLang="ru-RU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местного значения или иных вопросов,  право решения которых предоставлено органам местного самоуправления.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412376" y="2811532"/>
            <a:ext cx="8364071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2"/>
                </a:solidFill>
                <a:latin typeface="Segoe UI Light" panose="020B0502040204020203" pitchFamily="34" charset="0"/>
              </a:rPr>
              <a:t>Источники финансирования проекта</a:t>
            </a:r>
          </a:p>
        </p:txBody>
      </p:sp>
      <p:sp>
        <p:nvSpPr>
          <p:cNvPr id="65547" name="AutoShape 11"/>
          <p:cNvSpPr>
            <a:spLocks noChangeArrowheads="1"/>
          </p:cNvSpPr>
          <p:nvPr/>
        </p:nvSpPr>
        <p:spPr bwMode="auto">
          <a:xfrm>
            <a:off x="384362" y="3381956"/>
            <a:ext cx="8378638" cy="511317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Бюджет Курской области – </a:t>
            </a:r>
            <a:r>
              <a:rPr lang="ru-RU" altLang="ru-RU" sz="16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не более 60</a:t>
            </a:r>
            <a:r>
              <a:rPr lang="ru-RU" altLang="ru-RU" sz="1600" dirty="0">
                <a:solidFill>
                  <a:schemeClr val="tx2"/>
                </a:solidFill>
                <a:latin typeface="Segoe UI Light" panose="020B0502040204020203" pitchFamily="34" charset="0"/>
              </a:rPr>
              <a:t>%</a:t>
            </a:r>
          </a:p>
        </p:txBody>
      </p:sp>
      <p:sp>
        <p:nvSpPr>
          <p:cNvPr id="65548" name="AutoShape 11"/>
          <p:cNvSpPr>
            <a:spLocks noChangeArrowheads="1"/>
          </p:cNvSpPr>
          <p:nvPr/>
        </p:nvSpPr>
        <p:spPr bwMode="auto">
          <a:xfrm>
            <a:off x="348504" y="3940933"/>
            <a:ext cx="8427943" cy="494827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solidFill>
                  <a:schemeClr val="tx2"/>
                </a:solidFill>
                <a:latin typeface="Segoe UI Light" panose="020B0502040204020203" pitchFamily="34" charset="0"/>
              </a:rPr>
              <a:t>Бюджет Курского района </a:t>
            </a:r>
            <a:r>
              <a:rPr lang="ru-RU" altLang="ru-RU" sz="17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Курской </a:t>
            </a:r>
            <a:r>
              <a:rPr lang="ru-RU" altLang="ru-RU" sz="1700" dirty="0">
                <a:solidFill>
                  <a:schemeClr val="tx2"/>
                </a:solidFill>
                <a:latin typeface="Segoe UI Light" panose="020B0502040204020203" pitchFamily="34" charset="0"/>
              </a:rPr>
              <a:t>области – </a:t>
            </a:r>
            <a:r>
              <a:rPr lang="ru-RU" altLang="ru-RU" sz="17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не менее 38 </a:t>
            </a:r>
            <a:r>
              <a:rPr lang="ru-RU" altLang="ru-RU" sz="1700" dirty="0">
                <a:solidFill>
                  <a:schemeClr val="tx2"/>
                </a:solidFill>
                <a:latin typeface="Segoe UI Light" panose="020B0502040204020203" pitchFamily="34" charset="0"/>
              </a:rPr>
              <a:t>% </a:t>
            </a:r>
          </a:p>
        </p:txBody>
      </p:sp>
      <p:sp>
        <p:nvSpPr>
          <p:cNvPr id="65549" name="AutoShape 11"/>
          <p:cNvSpPr>
            <a:spLocks noChangeArrowheads="1"/>
          </p:cNvSpPr>
          <p:nvPr/>
        </p:nvSpPr>
        <p:spPr bwMode="auto">
          <a:xfrm>
            <a:off x="304800" y="4509384"/>
            <a:ext cx="8414496" cy="890397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Добровольные пожертвования населения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solidFill>
                  <a:schemeClr val="tx2"/>
                </a:solidFill>
                <a:latin typeface="Segoe UI Light" panose="020B0502040204020203" pitchFamily="34" charset="0"/>
              </a:rPr>
              <a:t>и</a:t>
            </a:r>
            <a:r>
              <a:rPr lang="ru-RU" altLang="ru-RU" sz="17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 (или) юридических лиц и индивидуальных предпринимателей -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solidFill>
                  <a:schemeClr val="tx2"/>
                </a:solidFill>
                <a:latin typeface="Segoe UI Light" panose="020B0502040204020203" pitchFamily="34" charset="0"/>
              </a:rPr>
              <a:t>н</a:t>
            </a:r>
            <a:r>
              <a:rPr lang="ru-RU" altLang="ru-RU" sz="17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е менее 2 </a:t>
            </a:r>
            <a:r>
              <a:rPr lang="ru-RU" altLang="ru-RU" sz="1700" dirty="0">
                <a:solidFill>
                  <a:schemeClr val="tx2"/>
                </a:solidFill>
                <a:latin typeface="Segoe UI Light" panose="020B0502040204020203" pitchFamily="34" charset="0"/>
              </a:rPr>
              <a:t>%</a:t>
            </a:r>
          </a:p>
        </p:txBody>
      </p:sp>
      <p:sp>
        <p:nvSpPr>
          <p:cNvPr id="65554" name="AutoShape 11"/>
          <p:cNvSpPr>
            <a:spLocks noChangeArrowheads="1"/>
          </p:cNvSpPr>
          <p:nvPr/>
        </p:nvSpPr>
        <p:spPr bwMode="auto">
          <a:xfrm>
            <a:off x="358386" y="5454686"/>
            <a:ext cx="8430853" cy="1427389"/>
          </a:xfrm>
          <a:prstGeom prst="roundRect">
            <a:avLst>
              <a:gd name="adj" fmla="val 15182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altLang="ru-RU" sz="15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Стоимость проектов, превышающая 2 млн. руб. в сельских поселениях (за исключением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</a:t>
            </a:r>
            <a:r>
              <a:rPr lang="ru-RU" altLang="ru-RU" sz="15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ельских поселений, на территории которых расположен населенный пункт, являющийся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Segoe UI Light" panose="020B0502040204020203" pitchFamily="34" charset="0"/>
                <a:cs typeface="Segoe UI Light" panose="020B0502040204020203" pitchFamily="34" charset="0"/>
              </a:rPr>
              <a:t>а</a:t>
            </a:r>
            <a:r>
              <a:rPr lang="ru-RU" altLang="ru-RU" sz="15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дминистративным центром района) и 4 млн. руб. в остальных муниципальных образованиях,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финансируется из </a:t>
            </a:r>
            <a:r>
              <a:rPr lang="ru-RU" altLang="ru-RU" sz="1500" dirty="0">
                <a:latin typeface="Segoe UI Light" panose="020B0502040204020203" pitchFamily="34" charset="0"/>
                <a:cs typeface="Segoe UI Light" panose="020B0502040204020203" pitchFamily="34" charset="0"/>
              </a:rPr>
              <a:t>бюджета Курского района Курской </a:t>
            </a:r>
            <a:r>
              <a:rPr lang="ru-RU" altLang="ru-RU" sz="15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области и (или) средств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добровольных пожертвований населения, юридических лиц и индивидуальных предпринимателей. </a:t>
            </a:r>
            <a:endParaRPr lang="ru-RU" altLang="ru-RU" sz="15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55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819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8198" name="AutoShape 11"/>
          <p:cNvSpPr>
            <a:spLocks noChangeArrowheads="1"/>
          </p:cNvSpPr>
          <p:nvPr/>
        </p:nvSpPr>
        <p:spPr bwMode="auto">
          <a:xfrm>
            <a:off x="533400" y="1219200"/>
            <a:ext cx="8153400" cy="6096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2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8199" name="AutoShape 11"/>
          <p:cNvSpPr>
            <a:spLocks noChangeArrowheads="1"/>
          </p:cNvSpPr>
          <p:nvPr/>
        </p:nvSpPr>
        <p:spPr bwMode="auto">
          <a:xfrm>
            <a:off x="381000" y="228600"/>
            <a:ext cx="8382000" cy="13716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35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Бюджетный процесс,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с</a:t>
            </a:r>
            <a:r>
              <a:rPr lang="ru-RU" altLang="ru-RU" sz="36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тадии бюджетного процесса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35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8200" name="AutoShape 20" descr="c8f643c4375b73c8d9acb260b5df32a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Segoe UI Light" panose="020B0502040204020203" pitchFamily="34" charset="0"/>
            </a:endParaRPr>
          </a:p>
        </p:txBody>
      </p:sp>
      <p:sp>
        <p:nvSpPr>
          <p:cNvPr id="8201" name="AutoShape 22" descr="c8f643c4375b73c8d9acb260b5df32a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Segoe UI Light" panose="020B0502040204020203" pitchFamily="34" charset="0"/>
            </a:endParaRPr>
          </a:p>
        </p:txBody>
      </p:sp>
      <p:sp>
        <p:nvSpPr>
          <p:cNvPr id="8202" name="AutoShape 24" descr="front-z-70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Segoe UI Light" panose="020B0502040204020203" pitchFamily="34" charset="0"/>
            </a:endParaRPr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533400" y="2133600"/>
            <a:ext cx="83058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Разработка проекта бюджета</a:t>
            </a:r>
          </a:p>
        </p:txBody>
      </p:sp>
      <p:sp>
        <p:nvSpPr>
          <p:cNvPr id="22540" name="AutoShape 11"/>
          <p:cNvSpPr>
            <a:spLocks noChangeArrowheads="1"/>
          </p:cNvSpPr>
          <p:nvPr/>
        </p:nvSpPr>
        <p:spPr bwMode="auto">
          <a:xfrm>
            <a:off x="533400" y="2971800"/>
            <a:ext cx="83058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Рассмотрение проекта бюджета</a:t>
            </a:r>
          </a:p>
        </p:txBody>
      </p:sp>
      <p:sp>
        <p:nvSpPr>
          <p:cNvPr id="22541" name="AutoShape 11"/>
          <p:cNvSpPr>
            <a:spLocks noChangeArrowheads="1"/>
          </p:cNvSpPr>
          <p:nvPr/>
        </p:nvSpPr>
        <p:spPr bwMode="auto">
          <a:xfrm>
            <a:off x="609600" y="3810000"/>
            <a:ext cx="83058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Утверждение проекта бюджета</a:t>
            </a:r>
          </a:p>
        </p:txBody>
      </p:sp>
      <p:sp>
        <p:nvSpPr>
          <p:cNvPr id="22542" name="AutoShape 11"/>
          <p:cNvSpPr>
            <a:spLocks noChangeArrowheads="1"/>
          </p:cNvSpPr>
          <p:nvPr/>
        </p:nvSpPr>
        <p:spPr bwMode="auto">
          <a:xfrm>
            <a:off x="609600" y="4648200"/>
            <a:ext cx="83058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Исполнение бюджета</a:t>
            </a:r>
          </a:p>
        </p:txBody>
      </p:sp>
      <p:sp>
        <p:nvSpPr>
          <p:cNvPr id="22543" name="AutoShape 11"/>
          <p:cNvSpPr>
            <a:spLocks noChangeArrowheads="1"/>
          </p:cNvSpPr>
          <p:nvPr/>
        </p:nvSpPr>
        <p:spPr bwMode="auto">
          <a:xfrm>
            <a:off x="609600" y="5486400"/>
            <a:ext cx="83058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Рассмотрение и утверждение отчета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об исполнении бюджета</a:t>
            </a:r>
          </a:p>
        </p:txBody>
      </p:sp>
      <p:sp>
        <p:nvSpPr>
          <p:cNvPr id="22545" name="AutoShape 29"/>
          <p:cNvSpPr>
            <a:spLocks noChangeArrowheads="1"/>
          </p:cNvSpPr>
          <p:nvPr/>
        </p:nvSpPr>
        <p:spPr bwMode="auto">
          <a:xfrm>
            <a:off x="4114800" y="2590800"/>
            <a:ext cx="5334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DED4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22546" name="AutoShape 29"/>
          <p:cNvSpPr>
            <a:spLocks noChangeArrowheads="1"/>
          </p:cNvSpPr>
          <p:nvPr/>
        </p:nvSpPr>
        <p:spPr bwMode="auto">
          <a:xfrm>
            <a:off x="4191000" y="3429000"/>
            <a:ext cx="5334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DED4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22547" name="AutoShape 29"/>
          <p:cNvSpPr>
            <a:spLocks noChangeArrowheads="1"/>
          </p:cNvSpPr>
          <p:nvPr/>
        </p:nvSpPr>
        <p:spPr bwMode="auto">
          <a:xfrm>
            <a:off x="4191000" y="4267200"/>
            <a:ext cx="5334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DED4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22548" name="AutoShape 29"/>
          <p:cNvSpPr>
            <a:spLocks noChangeArrowheads="1"/>
          </p:cNvSpPr>
          <p:nvPr/>
        </p:nvSpPr>
        <p:spPr bwMode="auto">
          <a:xfrm>
            <a:off x="4191000" y="5105400"/>
            <a:ext cx="5334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DED4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41459" y="6296445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3054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6861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68614" name="AutoShape 11"/>
          <p:cNvSpPr>
            <a:spLocks noChangeArrowheads="1"/>
          </p:cNvSpPr>
          <p:nvPr/>
        </p:nvSpPr>
        <p:spPr bwMode="auto">
          <a:xfrm>
            <a:off x="152400" y="152400"/>
            <a:ext cx="8839200" cy="9144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5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Планируемые </a:t>
            </a:r>
            <a:r>
              <a:rPr lang="ru-RU" alt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объекты</a:t>
            </a:r>
            <a:endParaRPr lang="ru-RU" altLang="ru-RU" sz="25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 </a:t>
            </a:r>
            <a:r>
              <a:rPr lang="ru-RU" altLang="ru-RU" sz="25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в рамках реализации </a:t>
            </a:r>
            <a:r>
              <a:rPr lang="ru-RU" altLang="ru-RU" sz="2500" dirty="0">
                <a:solidFill>
                  <a:schemeClr val="tx2"/>
                </a:solidFill>
                <a:latin typeface="Segoe UI Light" panose="020B0502040204020203" pitchFamily="34" charset="0"/>
              </a:rPr>
              <a:t>проекта «Народный бюджет» в </a:t>
            </a:r>
            <a:r>
              <a:rPr lang="ru-RU" altLang="ru-RU" sz="25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2025 </a:t>
            </a:r>
            <a:r>
              <a:rPr lang="ru-RU" altLang="ru-RU" sz="2500" dirty="0">
                <a:solidFill>
                  <a:schemeClr val="tx2"/>
                </a:solidFill>
                <a:latin typeface="Segoe UI Light" panose="020B0502040204020203" pitchFamily="34" charset="0"/>
              </a:rPr>
              <a:t>году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5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40266" y="6585240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70</a:t>
            </a:fld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47913"/>
            <a:ext cx="5836172" cy="4371429"/>
          </a:xfrm>
          <a:prstGeom prst="rect">
            <a:avLst/>
          </a:prstGeom>
        </p:spPr>
      </p:pic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3810000" y="1357516"/>
            <a:ext cx="4746057" cy="1995283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Проезд по улице Рябиновая </a:t>
            </a: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в д. Халино Клюквинского сельсовета </a:t>
            </a: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Курского района курской области </a:t>
            </a:r>
            <a:endParaRPr lang="ru-RU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67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7168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71686" name="AutoShape 11"/>
          <p:cNvSpPr>
            <a:spLocks noChangeArrowheads="1"/>
          </p:cNvSpPr>
          <p:nvPr/>
        </p:nvSpPr>
        <p:spPr bwMode="auto">
          <a:xfrm>
            <a:off x="533400" y="884238"/>
            <a:ext cx="8001000" cy="2362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Segoe UI Light" panose="020B0502040204020203" pitchFamily="34" charset="0"/>
              </a:rPr>
              <a:t>Муниципальная программа </a:t>
            </a:r>
            <a:r>
              <a:rPr lang="ru-RU" altLang="ru-RU" sz="2500" dirty="0" smtClean="0">
                <a:latin typeface="Segoe UI Light" panose="020B0502040204020203" pitchFamily="34" charset="0"/>
              </a:rPr>
              <a:t>определяет </a:t>
            </a:r>
            <a:r>
              <a:rPr lang="ru-RU" altLang="ru-RU" sz="2500" dirty="0">
                <a:latin typeface="Segoe UI Light" panose="020B0502040204020203" pitchFamily="34" charset="0"/>
              </a:rPr>
              <a:t>цели и задачи </a:t>
            </a:r>
            <a:endParaRPr lang="en-US" altLang="ru-RU" sz="2500" dirty="0"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latin typeface="Segoe UI Light" panose="020B0502040204020203" pitchFamily="34" charset="0"/>
              </a:rPr>
              <a:t>муниципальной политики в определенной сфере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latin typeface="Segoe UI Light" panose="020B0502040204020203" pitchFamily="34" charset="0"/>
              </a:rPr>
              <a:t> социально-экономического развития района,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latin typeface="Segoe UI Light" panose="020B0502040204020203" pitchFamily="34" charset="0"/>
              </a:rPr>
              <a:t>способы их достижения, объемы используемых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latin typeface="Segoe UI Light" panose="020B0502040204020203" pitchFamily="34" charset="0"/>
              </a:rPr>
              <a:t>финансовых ресурсов для реализации </a:t>
            </a:r>
            <a:r>
              <a:rPr lang="ru-RU" altLang="ru-RU" sz="2500" dirty="0" smtClean="0">
                <a:latin typeface="Segoe UI Light" panose="020B0502040204020203" pitchFamily="34" charset="0"/>
              </a:rPr>
              <a:t>этих целей</a:t>
            </a:r>
            <a:endParaRPr lang="ru-RU" altLang="ru-RU" sz="25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71687" name="AutoShape 15"/>
          <p:cNvSpPr>
            <a:spLocks noChangeArrowheads="1"/>
          </p:cNvSpPr>
          <p:nvPr/>
        </p:nvSpPr>
        <p:spPr bwMode="auto">
          <a:xfrm>
            <a:off x="152400" y="4114800"/>
            <a:ext cx="2286000" cy="2514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Повышение </a:t>
            </a:r>
          </a:p>
          <a:p>
            <a:pPr algn="ctr" eaLnBrk="1" hangingPunct="1"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эффективности </a:t>
            </a:r>
          </a:p>
          <a:p>
            <a:pPr algn="ctr" eaLnBrk="1" hangingPunct="1"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и </a:t>
            </a:r>
          </a:p>
          <a:p>
            <a:pPr algn="ctr" eaLnBrk="1" hangingPunct="1"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результативности </a:t>
            </a:r>
          </a:p>
          <a:p>
            <a:pPr algn="ctr" eaLnBrk="1" hangingPunct="1"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бюджетных </a:t>
            </a:r>
          </a:p>
          <a:p>
            <a:pPr algn="ctr" eaLnBrk="1" hangingPunct="1"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расходов</a:t>
            </a:r>
          </a:p>
        </p:txBody>
      </p:sp>
      <p:sp>
        <p:nvSpPr>
          <p:cNvPr id="71688" name="AutoShape 16"/>
          <p:cNvSpPr>
            <a:spLocks noChangeArrowheads="1"/>
          </p:cNvSpPr>
          <p:nvPr/>
        </p:nvSpPr>
        <p:spPr bwMode="auto">
          <a:xfrm>
            <a:off x="2590800" y="4191000"/>
            <a:ext cx="3886200" cy="2514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Значения показателей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программы являются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индикатором по направлению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 действия программы и сигнализируют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о плохом или хорошем результате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функционирования программы,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необходимости принятия новых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решений</a:t>
            </a:r>
          </a:p>
        </p:txBody>
      </p:sp>
      <p:sp>
        <p:nvSpPr>
          <p:cNvPr id="71689" name="AutoShape 17"/>
          <p:cNvSpPr>
            <a:spLocks noChangeArrowheads="1"/>
          </p:cNvSpPr>
          <p:nvPr/>
        </p:nvSpPr>
        <p:spPr bwMode="auto">
          <a:xfrm>
            <a:off x="6629400" y="4191000"/>
            <a:ext cx="2286000" cy="2438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Бюджетные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средства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 в рамках программы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направлены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на достижение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заданного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программой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результата</a:t>
            </a:r>
          </a:p>
        </p:txBody>
      </p:sp>
      <p:sp>
        <p:nvSpPr>
          <p:cNvPr id="70666" name="AutoShape 11"/>
          <p:cNvSpPr>
            <a:spLocks noChangeArrowheads="1"/>
          </p:cNvSpPr>
          <p:nvPr/>
        </p:nvSpPr>
        <p:spPr bwMode="auto">
          <a:xfrm>
            <a:off x="241169" y="3475038"/>
            <a:ext cx="8686800" cy="487362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300" b="1" dirty="0">
                <a:solidFill>
                  <a:schemeClr val="tx2"/>
                </a:solidFill>
                <a:latin typeface="Segoe UI Light" panose="020B0502040204020203" pitchFamily="34" charset="0"/>
              </a:rPr>
              <a:t>Цели формирования </a:t>
            </a:r>
            <a:r>
              <a:rPr lang="ru-RU" sz="23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муниципальной </a:t>
            </a:r>
            <a:r>
              <a:rPr lang="ru-RU" sz="23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программы 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41169" y="168274"/>
            <a:ext cx="8674231" cy="563563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Зачем нужен программный бюджет?</a:t>
            </a:r>
            <a:endParaRPr lang="ru-RU" altLang="ru-RU" sz="25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32812" y="6496050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71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3484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70660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70661" name="AutoShape 11"/>
          <p:cNvSpPr>
            <a:spLocks noChangeArrowheads="1"/>
          </p:cNvSpPr>
          <p:nvPr/>
        </p:nvSpPr>
        <p:spPr bwMode="auto">
          <a:xfrm>
            <a:off x="76200" y="1300589"/>
            <a:ext cx="8991599" cy="1366411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2"/>
                </a:solidFill>
                <a:latin typeface="Segoe UI Light" panose="020B0502040204020203" pitchFamily="34" charset="0"/>
              </a:rPr>
              <a:t>Бюджет Курского района Курской области </a:t>
            </a:r>
            <a:r>
              <a:rPr lang="ru-RU" altLang="ru-RU" sz="22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формируется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по </a:t>
            </a:r>
            <a:r>
              <a:rPr lang="ru-RU" altLang="ru-RU" sz="2200" dirty="0">
                <a:solidFill>
                  <a:schemeClr val="tx2"/>
                </a:solidFill>
                <a:latin typeface="Segoe UI Light" panose="020B0502040204020203" pitchFamily="34" charset="0"/>
              </a:rPr>
              <a:t>программному </a:t>
            </a:r>
            <a:r>
              <a:rPr lang="ru-RU" altLang="ru-RU" sz="22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принципу, т.е</a:t>
            </a:r>
            <a:r>
              <a:rPr lang="ru-RU" altLang="ru-RU" sz="2200" dirty="0">
                <a:solidFill>
                  <a:schemeClr val="tx2"/>
                </a:solidFill>
                <a:latin typeface="Segoe UI Light" panose="020B0502040204020203" pitchFamily="34" charset="0"/>
              </a:rPr>
              <a:t>. основная часть расходов </a:t>
            </a:r>
            <a:endParaRPr lang="ru-RU" altLang="ru-RU" sz="2200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бюджета </a:t>
            </a:r>
            <a:r>
              <a:rPr lang="ru-RU" altLang="ru-RU" sz="2200" dirty="0">
                <a:solidFill>
                  <a:schemeClr val="tx2"/>
                </a:solidFill>
                <a:latin typeface="Segoe UI Light" panose="020B0502040204020203" pitchFamily="34" charset="0"/>
              </a:rPr>
              <a:t>направляется  </a:t>
            </a:r>
            <a:r>
              <a:rPr lang="ru-RU" altLang="ru-RU" sz="22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на </a:t>
            </a:r>
            <a:r>
              <a:rPr lang="ru-RU" altLang="ru-RU" sz="2200" dirty="0">
                <a:solidFill>
                  <a:schemeClr val="tx2"/>
                </a:solidFill>
                <a:latin typeface="Segoe UI Light" panose="020B0502040204020203" pitchFamily="34" charset="0"/>
              </a:rPr>
              <a:t>достижение конкретных целей, </a:t>
            </a:r>
            <a:endParaRPr lang="ru-RU" altLang="ru-RU" sz="2200" dirty="0" smtClean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определенных программами развития </a:t>
            </a:r>
            <a:r>
              <a:rPr lang="ru-RU" altLang="ru-RU" sz="2200" dirty="0">
                <a:solidFill>
                  <a:schemeClr val="tx2"/>
                </a:solidFill>
                <a:latin typeface="Segoe UI Light" panose="020B0502040204020203" pitchFamily="34" charset="0"/>
              </a:rPr>
              <a:t>Курского района Курской области</a:t>
            </a:r>
          </a:p>
        </p:txBody>
      </p:sp>
      <p:sp>
        <p:nvSpPr>
          <p:cNvPr id="59413" name="AutoShape 61"/>
          <p:cNvSpPr>
            <a:spLocks noChangeArrowheads="1"/>
          </p:cNvSpPr>
          <p:nvPr/>
        </p:nvSpPr>
        <p:spPr bwMode="auto">
          <a:xfrm>
            <a:off x="838201" y="2740086"/>
            <a:ext cx="1676400" cy="325315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2025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59414" name="AutoShape 61"/>
          <p:cNvSpPr>
            <a:spLocks noChangeArrowheads="1"/>
          </p:cNvSpPr>
          <p:nvPr/>
        </p:nvSpPr>
        <p:spPr bwMode="auto">
          <a:xfrm>
            <a:off x="3657600" y="2722501"/>
            <a:ext cx="1600200" cy="3429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2026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59415" name="AutoShape 61"/>
          <p:cNvSpPr>
            <a:spLocks noChangeArrowheads="1"/>
          </p:cNvSpPr>
          <p:nvPr/>
        </p:nvSpPr>
        <p:spPr bwMode="auto">
          <a:xfrm>
            <a:off x="6844553" y="2729828"/>
            <a:ext cx="1689847" cy="335573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2027 </a:t>
            </a:r>
            <a:r>
              <a:rPr lang="ru-RU" sz="2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год</a:t>
            </a:r>
          </a:p>
        </p:txBody>
      </p:sp>
      <p:sp>
        <p:nvSpPr>
          <p:cNvPr id="70665" name="Line 24"/>
          <p:cNvSpPr>
            <a:spLocks noChangeShapeType="1"/>
          </p:cNvSpPr>
          <p:nvPr/>
        </p:nvSpPr>
        <p:spPr bwMode="auto">
          <a:xfrm>
            <a:off x="2971800" y="34290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70666" name="Line 25"/>
          <p:cNvSpPr>
            <a:spLocks noChangeShapeType="1"/>
          </p:cNvSpPr>
          <p:nvPr/>
        </p:nvSpPr>
        <p:spPr bwMode="auto">
          <a:xfrm>
            <a:off x="6019800" y="34290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latin typeface="Segoe UI Light" panose="020B0502040204020203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99659940"/>
              </p:ext>
            </p:extLst>
          </p:nvPr>
        </p:nvGraphicFramePr>
        <p:xfrm>
          <a:off x="0" y="3429000"/>
          <a:ext cx="2971800" cy="3428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4889C-D942-4FFC-8999-23F5342B94F5}" type="slidenum">
              <a:rPr lang="ru-RU" altLang="ru-RU" smtClean="0"/>
              <a:pPr>
                <a:defRPr/>
              </a:pPr>
              <a:t>72</a:t>
            </a:fld>
            <a:endParaRPr lang="ru-RU" altLang="ru-RU"/>
          </a:p>
        </p:txBody>
      </p:sp>
      <p:sp>
        <p:nvSpPr>
          <p:cNvPr id="14" name="AutoShape 61"/>
          <p:cNvSpPr>
            <a:spLocks noChangeArrowheads="1"/>
          </p:cNvSpPr>
          <p:nvPr/>
        </p:nvSpPr>
        <p:spPr bwMode="auto">
          <a:xfrm>
            <a:off x="193249" y="250029"/>
            <a:ext cx="8798351" cy="823913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Какую часть занимают расходы на реализацию программ </a:t>
            </a:r>
          </a:p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в общем объеме расходов бюджета Курского района?</a:t>
            </a:r>
            <a:endParaRPr lang="ru-RU" sz="25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96269930"/>
              </p:ext>
            </p:extLst>
          </p:nvPr>
        </p:nvGraphicFramePr>
        <p:xfrm>
          <a:off x="2819400" y="3437966"/>
          <a:ext cx="3162299" cy="3428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46072789"/>
              </p:ext>
            </p:extLst>
          </p:nvPr>
        </p:nvGraphicFramePr>
        <p:xfrm>
          <a:off x="5943600" y="3446931"/>
          <a:ext cx="2971799" cy="3428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2241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70660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11455264"/>
              </p:ext>
            </p:extLst>
          </p:nvPr>
        </p:nvGraphicFramePr>
        <p:xfrm>
          <a:off x="63953" y="3000832"/>
          <a:ext cx="4024461" cy="4466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4889C-D942-4FFC-8999-23F5342B94F5}" type="slidenum">
              <a:rPr lang="ru-RU" altLang="ru-RU" smtClean="0"/>
              <a:pPr>
                <a:defRPr/>
              </a:pPr>
              <a:t>73</a:t>
            </a:fld>
            <a:endParaRPr lang="ru-RU" altLang="ru-RU"/>
          </a:p>
        </p:txBody>
      </p:sp>
      <p:sp>
        <p:nvSpPr>
          <p:cNvPr id="14" name="AutoShape 61"/>
          <p:cNvSpPr>
            <a:spLocks noChangeArrowheads="1"/>
          </p:cNvSpPr>
          <p:nvPr/>
        </p:nvSpPr>
        <p:spPr bwMode="auto">
          <a:xfrm>
            <a:off x="172824" y="108345"/>
            <a:ext cx="8798351" cy="1640684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Какую долю в расходах бюджета Курского района </a:t>
            </a:r>
          </a:p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Курской области занимают расходы на содержание </a:t>
            </a:r>
          </a:p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муниципальных служащих Администрации </a:t>
            </a:r>
          </a:p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Курского района Курской области?</a:t>
            </a:r>
            <a:endParaRPr lang="ru-RU" sz="25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4634680" y="2092778"/>
            <a:ext cx="4336493" cy="1509248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Численность муниципальных служащих </a:t>
            </a:r>
          </a:p>
          <a:p>
            <a:pPr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Администрации Курского района </a:t>
            </a:r>
          </a:p>
          <a:p>
            <a:pPr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Курской области – 74 человека </a:t>
            </a:r>
          </a:p>
          <a:p>
            <a:pPr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(по состоянию на 01.11.2024 г.)</a:t>
            </a:r>
            <a:endParaRPr lang="ru-RU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74620" y="1901429"/>
            <a:ext cx="3200400" cy="1507851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 smtClean="0"/>
              <a:t>Доля расходов на оплату труда </a:t>
            </a:r>
            <a:r>
              <a:rPr lang="ru-RU" sz="1600" dirty="0"/>
              <a:t>муниципальных </a:t>
            </a:r>
            <a:r>
              <a:rPr lang="ru-RU" sz="1600" dirty="0" smtClean="0"/>
              <a:t>служащих в </a:t>
            </a:r>
            <a:r>
              <a:rPr lang="ru-RU" sz="1600" dirty="0"/>
              <a:t>расходах бюджета Курского района Курской </a:t>
            </a:r>
            <a:r>
              <a:rPr lang="ru-RU" sz="1600" dirty="0" smtClean="0"/>
              <a:t>области – 3,9% </a:t>
            </a:r>
            <a:endParaRPr lang="ru-RU" sz="1600" dirty="0"/>
          </a:p>
        </p:txBody>
      </p:sp>
      <p:sp>
        <p:nvSpPr>
          <p:cNvPr id="23" name="AutoShape 15"/>
          <p:cNvSpPr>
            <a:spLocks noChangeArrowheads="1"/>
          </p:cNvSpPr>
          <p:nvPr/>
        </p:nvSpPr>
        <p:spPr bwMode="auto">
          <a:xfrm>
            <a:off x="4610099" y="3945775"/>
            <a:ext cx="4361075" cy="2514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1800" dirty="0" smtClean="0">
                <a:latin typeface="Segoe UI Light" panose="020B0502040204020203" pitchFamily="34" charset="0"/>
              </a:rPr>
              <a:t>На одного муниципального служащего </a:t>
            </a:r>
          </a:p>
          <a:p>
            <a:pPr algn="ctr" eaLnBrk="1" hangingPunct="1"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в</a:t>
            </a:r>
            <a:r>
              <a:rPr lang="ru-RU" altLang="ru-RU" sz="1800" dirty="0" smtClean="0">
                <a:latin typeface="Segoe UI Light" panose="020B0502040204020203" pitchFamily="34" charset="0"/>
              </a:rPr>
              <a:t> 2025 году запланировано в среднем </a:t>
            </a:r>
          </a:p>
          <a:p>
            <a:pPr algn="ctr" eaLnBrk="1" hangingPunct="1">
              <a:buFontTx/>
              <a:buNone/>
            </a:pPr>
            <a:r>
              <a:rPr lang="ru-RU" altLang="ru-RU" sz="1800" dirty="0" smtClean="0">
                <a:latin typeface="Segoe UI Light" panose="020B0502040204020203" pitchFamily="34" charset="0"/>
              </a:rPr>
              <a:t>722 767 рублей расходов бюджета </a:t>
            </a:r>
          </a:p>
          <a:p>
            <a:pPr algn="ctr" eaLnBrk="1" hangingPunct="1">
              <a:buFontTx/>
              <a:buNone/>
            </a:pPr>
            <a:r>
              <a:rPr lang="ru-RU" altLang="ru-RU" sz="1800" dirty="0" smtClean="0">
                <a:latin typeface="Segoe UI Light" panose="020B0502040204020203" pitchFamily="34" charset="0"/>
              </a:rPr>
              <a:t>Курского района Курской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18557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7270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32039" name="Group 29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996320082"/>
              </p:ext>
            </p:extLst>
          </p:nvPr>
        </p:nvGraphicFramePr>
        <p:xfrm>
          <a:off x="381000" y="779460"/>
          <a:ext cx="8382000" cy="5703885"/>
        </p:xfrm>
        <a:graphic>
          <a:graphicData uri="http://schemas.openxmlformats.org/drawingml/2006/table">
            <a:tbl>
              <a:tblPr/>
              <a:tblGrid>
                <a:gridCol w="593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8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93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Развитие образования в Курском районе Курской области </a:t>
                      </a: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93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Социальная поддержка граждан в Курском районе Курской области 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93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Управление муниципальным имуществом и земельными ресурсами в Курском районе Курской области</a:t>
                      </a: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93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Охрана окружающей среды в Курском районе Курской области 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93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Развитие муниципальной службы в Курском районе Курской области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93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Развитие культуры в Курском районе Курской области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93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Сохранение и развитие архивного дела в Курском районе Курской области </a:t>
                      </a: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93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Развитие малого и среднего предпринимательства в Курском районе Курской области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62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Повышение эффективности управления финансами в Курском районе Курской области</a:t>
                      </a: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93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Содействие занятости населения Курского района Курской области</a:t>
                      </a: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393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11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Профилактика правонарушений в Курском районе Курской области</a:t>
                      </a: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393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Энергосбережение и повышение энергетической эффективности в Курском районе Курской области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498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13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Обеспечение доступным и комфортным жильем и коммунальными услугами граждан в Курском районе Курской области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0498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14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Развитие транспортной системы, обеспечение перевозки пассажиров в Курском районе Курской области и безопасности дорожного движения в Курском районе Курской области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0498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15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Повышение эффективности работы с молодежью, организация отдыха и оздоровления детей, молодежи, развитие физической культуры и спорта в Курском районе Курской области 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0498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16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Защита населения и территории от чрезвычайных ситуаций, обеспечение пожарной безопасности и безопасности людей на водных объектах в Курском районе Курской области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72769" name="AutoShape 61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Муниципальные программы</a:t>
            </a:r>
            <a:endParaRPr lang="ru-RU" altLang="ru-RU" sz="25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Segoe UI Light" panose="020B0502040204020203" pitchFamily="34" charset="0"/>
              </a:rPr>
              <a:t>Курского района Курской области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83346"/>
            <a:ext cx="2133600" cy="476250"/>
          </a:xfrm>
        </p:spPr>
        <p:txBody>
          <a:bodyPr/>
          <a:lstStyle/>
          <a:p>
            <a:pPr>
              <a:defRPr/>
            </a:pPr>
            <a:fld id="{3FD2B8EF-3715-491F-921E-31F4BF5FA522}" type="slidenum">
              <a:rPr lang="ru-RU" altLang="ru-RU" smtClean="0"/>
              <a:pPr>
                <a:defRPr/>
              </a:pPr>
              <a:t>74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4883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7373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73734" name="AutoShape 11"/>
          <p:cNvSpPr>
            <a:spLocks noChangeArrowheads="1"/>
          </p:cNvSpPr>
          <p:nvPr/>
        </p:nvSpPr>
        <p:spPr bwMode="auto">
          <a:xfrm>
            <a:off x="228600" y="228600"/>
            <a:ext cx="8763000" cy="9144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Segoe UI Light" panose="020B0502040204020203" pitchFamily="34" charset="0"/>
                <a:cs typeface="Segoe UI Light" panose="020B0502040204020203" pitchFamily="34" charset="0"/>
              </a:rPr>
              <a:t>«Развитие образования в Курском районе Курской области»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58000" y="6457950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75</a:t>
            </a:fld>
            <a:endParaRPr lang="ru-RU" alt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870" y="4195602"/>
            <a:ext cx="3838730" cy="2262348"/>
          </a:xfrm>
          <a:prstGeom prst="rect">
            <a:avLst/>
          </a:prstGeom>
        </p:spPr>
      </p:pic>
      <p:sp>
        <p:nvSpPr>
          <p:cNvPr id="73736" name="AutoShape 11"/>
          <p:cNvSpPr>
            <a:spLocks noChangeArrowheads="1"/>
          </p:cNvSpPr>
          <p:nvPr/>
        </p:nvSpPr>
        <p:spPr bwMode="auto">
          <a:xfrm>
            <a:off x="76200" y="1447800"/>
            <a:ext cx="4866526" cy="5181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b="1" u="sng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Общий объем финансирования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муниципальной программы: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400" b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2025 год – 904,279 млн. руб.;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2026 год – 905,137 млн. руб.;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2027 год – 913,316 млн. руб.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Бюджетные средства будут направлены на</a:t>
            </a:r>
            <a:r>
              <a:rPr lang="ru-RU" alt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</a:p>
          <a:p>
            <a:pPr marL="342900" indent="-342900" algn="ctr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14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Реализацию национальных проектов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altLang="ru-RU" sz="14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«Все лучшее детям»,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«Педагоги и наставники»;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 организацию питания обучающихся;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 приобретение ГСМ для обеспечения подвоза обучающихся;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 заработную плату, налоги, услуги связи,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dirty="0" err="1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ТЭРы</a:t>
            </a:r>
            <a:r>
              <a:rPr lang="ru-RU" altLang="ru-RU" sz="14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содержание имущества;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 меры социальной поддержки работникам образовательных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учреждений и др. расходы.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dirty="0" smtClean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870" y="1439385"/>
            <a:ext cx="3838730" cy="256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5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7475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74758" name="AutoShape 11"/>
          <p:cNvSpPr>
            <a:spLocks noChangeArrowheads="1"/>
          </p:cNvSpPr>
          <p:nvPr/>
        </p:nvSpPr>
        <p:spPr bwMode="auto">
          <a:xfrm>
            <a:off x="381000" y="124956"/>
            <a:ext cx="8534400" cy="1246644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Segoe UI Light" panose="020B0502040204020203" pitchFamily="34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Segoe UI Light" panose="020B0502040204020203" pitchFamily="34" charset="0"/>
              </a:rPr>
              <a:t>«Социальная поддержка </a:t>
            </a:r>
            <a:r>
              <a:rPr lang="ru-RU" altLang="ru-RU" sz="2500" dirty="0" smtClean="0">
                <a:latin typeface="Segoe UI Light" panose="020B0502040204020203" pitchFamily="34" charset="0"/>
              </a:rPr>
              <a:t>граждан в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Segoe UI Light" panose="020B0502040204020203" pitchFamily="34" charset="0"/>
              </a:rPr>
              <a:t>Курском районе </a:t>
            </a:r>
            <a:r>
              <a:rPr lang="ru-RU" altLang="ru-RU" sz="2500" dirty="0">
                <a:latin typeface="Segoe UI Light" panose="020B0502040204020203" pitchFamily="34" charset="0"/>
              </a:rPr>
              <a:t>Курской области» </a:t>
            </a:r>
          </a:p>
        </p:txBody>
      </p:sp>
      <p:sp>
        <p:nvSpPr>
          <p:cNvPr id="74762" name="AutoShape 11"/>
          <p:cNvSpPr>
            <a:spLocks noChangeArrowheads="1"/>
          </p:cNvSpPr>
          <p:nvPr/>
        </p:nvSpPr>
        <p:spPr bwMode="auto">
          <a:xfrm>
            <a:off x="152400" y="1600200"/>
            <a:ext cx="5334000" cy="5105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Общий </a:t>
            </a:r>
            <a:r>
              <a:rPr lang="ru-RU" altLang="ru-RU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объем финансирования </a:t>
            </a:r>
            <a:endParaRPr lang="ru-RU" altLang="ru-RU" sz="1600" b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муниципальной </a:t>
            </a:r>
            <a:r>
              <a:rPr lang="ru-RU" altLang="ru-RU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программы: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2025 год – </a:t>
            </a:r>
            <a:r>
              <a:rPr lang="ru-RU" alt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78,897 </a:t>
            </a:r>
            <a:r>
              <a:rPr lang="ru-RU" alt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млн. руб.;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2026 год – </a:t>
            </a:r>
            <a:r>
              <a:rPr lang="ru-RU" alt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61,998 </a:t>
            </a:r>
            <a:r>
              <a:rPr lang="ru-RU" alt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млн. руб.;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2027 год – </a:t>
            </a:r>
            <a:r>
              <a:rPr lang="ru-RU" alt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61,998 </a:t>
            </a:r>
            <a:r>
              <a:rPr lang="ru-RU" alt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млн. руб.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Бюджетные средства будут направлены на</a:t>
            </a:r>
            <a:r>
              <a:rPr lang="ru-RU" alt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</a:p>
          <a:p>
            <a:pPr marL="342900" indent="-342900" algn="ctr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социальную </a:t>
            </a:r>
            <a:r>
              <a:rPr lang="ru-RU" alt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поддержку отдельным категориям граждан: </a:t>
            </a:r>
            <a:endParaRPr lang="ru-RU" alt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труженики </a:t>
            </a:r>
            <a:r>
              <a:rPr lang="ru-RU" alt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тыла;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ветераны труда; реабилитированные лица;  лица, признанные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пострадавшими от политических репрессий;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дети-сироты, дети, оставшиеся без попечения родителей,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дети, находящиеся под опекой (попечительством);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семьи с детьми и прочие категории;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2. доплату к пенсиям муниципальным служащим;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3. обеспечение жилыми помещениями детей – сирот и детей,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оставшихся без попечения родителей, лиц из их числа;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4. организацию поздравлений с юбилейными датами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ветеранов ВОВ, тружеников тыла старше 90 лет,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проведение декады инвалидов, проведение районной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спартакиады среди инвалидов, проведение мероприятия,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посвященного Дню Победы в ВОВ и др. мероприятия.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82454" y="6431511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76</a:t>
            </a:fld>
            <a:endParaRPr lang="ru-RU" alt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054" y="1669256"/>
            <a:ext cx="3429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8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7680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76806" name="AutoShape 11"/>
          <p:cNvSpPr>
            <a:spLocks noChangeArrowheads="1"/>
          </p:cNvSpPr>
          <p:nvPr/>
        </p:nvSpPr>
        <p:spPr bwMode="auto">
          <a:xfrm>
            <a:off x="152400" y="228599"/>
            <a:ext cx="8686800" cy="1203325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Segoe UI Light" panose="020B0502040204020203" pitchFamily="34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Segoe UI Light" panose="020B0502040204020203" pitchFamily="34" charset="0"/>
              </a:rPr>
              <a:t>«Управление муниципальным имуществом и земельными </a:t>
            </a:r>
            <a:endParaRPr lang="ru-RU" altLang="ru-RU" sz="2500" dirty="0" smtClean="0"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Segoe UI Light" panose="020B0502040204020203" pitchFamily="34" charset="0"/>
              </a:rPr>
              <a:t>ресурсами в </a:t>
            </a:r>
            <a:r>
              <a:rPr lang="ru-RU" altLang="ru-RU" sz="2500" dirty="0">
                <a:latin typeface="Segoe UI Light" panose="020B0502040204020203" pitchFamily="34" charset="0"/>
              </a:rPr>
              <a:t>Курском районе Курской области» </a:t>
            </a:r>
          </a:p>
        </p:txBody>
      </p:sp>
      <p:sp>
        <p:nvSpPr>
          <p:cNvPr id="76807" name="AutoShape 11"/>
          <p:cNvSpPr>
            <a:spLocks noChangeArrowheads="1"/>
          </p:cNvSpPr>
          <p:nvPr/>
        </p:nvSpPr>
        <p:spPr bwMode="auto">
          <a:xfrm>
            <a:off x="266700" y="1524000"/>
            <a:ext cx="5905500" cy="5197475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Общий объем финансирования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муниципальной программы: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2025 год – </a:t>
            </a:r>
            <a:r>
              <a:rPr lang="ru-RU" alt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3,685 </a:t>
            </a:r>
            <a:r>
              <a:rPr lang="ru-RU" alt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млн. руб.;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2026 год – </a:t>
            </a:r>
            <a:r>
              <a:rPr lang="ru-RU" alt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2,520 </a:t>
            </a:r>
            <a:r>
              <a:rPr lang="ru-RU" alt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млн. руб.;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2027 год – </a:t>
            </a:r>
            <a:r>
              <a:rPr lang="ru-RU" alt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9,366 </a:t>
            </a:r>
            <a:r>
              <a:rPr lang="ru-RU" alt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млн. руб.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Бюджетные средства будут направлены на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1. изготовление схем расположения земельных участков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на кадастровом плане или кадастровой карте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соответствующих территорий, изготовление межевых планов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земельных участков с постановкой 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государственный кадастровый учет;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2. оценку земельных участков, государственная собственность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на которые не разграничена и (или) находящихся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в муниципальной собственности;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3. услуги по лицензионному обслуживанию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программных продуктов (</a:t>
            </a:r>
            <a:r>
              <a:rPr lang="ru-RU" altLang="ru-RU" sz="1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БарсАренда</a:t>
            </a:r>
            <a:r>
              <a:rPr lang="ru-RU" alt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);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4. изготовление технической документации, необходимой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для постановки на государственный кадастровый учет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объектов недвижимого имущества, включенных 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реестр муниципальной собственности, для последующей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регистрации права муниципальной собственности;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5. содержание муниципального имущества.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pic>
        <p:nvPicPr>
          <p:cNvPr id="76809" name="Picture 9" descr="D:\documents\БЮДЖЕТ ДЛЯ ГРАЖДАН\Бюджет для граждан на 2020-2022\Фото 2\IMG_48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30861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0" name="Picture 11" descr="https://i.mycdn.me/i?r=AyH4iRPQ2q0otWIFepML2LxRexMcd4gdawPYQ8p75r9s2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91000"/>
            <a:ext cx="2554288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77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498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7782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77830" name="AutoShape 11"/>
          <p:cNvSpPr>
            <a:spLocks noChangeArrowheads="1"/>
          </p:cNvSpPr>
          <p:nvPr/>
        </p:nvSpPr>
        <p:spPr bwMode="auto">
          <a:xfrm>
            <a:off x="304800" y="228600"/>
            <a:ext cx="8534400" cy="1304926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Segoe UI Light" panose="020B0502040204020203" pitchFamily="34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Segoe UI Light" panose="020B0502040204020203" pitchFamily="34" charset="0"/>
              </a:rPr>
              <a:t>«Охрана окружающей среды в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Segoe UI Light" panose="020B0502040204020203" pitchFamily="34" charset="0"/>
              </a:rPr>
              <a:t>Курском районе  Курской области» </a:t>
            </a:r>
          </a:p>
        </p:txBody>
      </p:sp>
      <p:sp>
        <p:nvSpPr>
          <p:cNvPr id="76808" name="AutoShape 11"/>
          <p:cNvSpPr>
            <a:spLocks noChangeArrowheads="1"/>
          </p:cNvSpPr>
          <p:nvPr/>
        </p:nvSpPr>
        <p:spPr bwMode="auto">
          <a:xfrm>
            <a:off x="152400" y="1762126"/>
            <a:ext cx="4010346" cy="4714874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b="1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 eaLnBrk="1" hangingPunct="1">
              <a:defRPr/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2025 год –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16,484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2026 год –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14,502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2027 год –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17,074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млн. руб.</a:t>
            </a:r>
          </a:p>
          <a:p>
            <a:pPr marL="342900" indent="-342900" algn="ctr" eaLnBrk="1" hangingPunct="1">
              <a:defRPr/>
            </a:pP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Бюджетные 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ликвидацию несанкционированных свалок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на территории Курского района Курской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области,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а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также на ремонт водозаборной скважины в </a:t>
            </a: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д. Татаренкова, ул. Трудовая </a:t>
            </a: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Нижнемедведицкого сельсовета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К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урского района Курской области (2025 г.),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р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азработку схем водоснабжения и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одоотведения для Бесединского, Брежневского, </a:t>
            </a: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Рышковского сельсоветов Курского района </a:t>
            </a: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Курской области (2025 год).</a:t>
            </a: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 eaLnBrk="1" hangingPunct="1">
              <a:defRPr/>
            </a:pPr>
            <a:endParaRPr lang="ru-RU" sz="1400" b="1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78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146" y="1799893"/>
            <a:ext cx="4524054" cy="20267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146" y="3962510"/>
            <a:ext cx="4524054" cy="2270755"/>
          </a:xfrm>
          <a:prstGeom prst="rect">
            <a:avLst/>
          </a:prstGeom>
        </p:spPr>
      </p:pic>
      <p:sp>
        <p:nvSpPr>
          <p:cNvPr id="11" name="AutoShape 29"/>
          <p:cNvSpPr>
            <a:spLocks noChangeArrowheads="1"/>
          </p:cNvSpPr>
          <p:nvPr/>
        </p:nvSpPr>
        <p:spPr bwMode="auto">
          <a:xfrm>
            <a:off x="6348573" y="3678084"/>
            <a:ext cx="457200" cy="592326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65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7885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78854" name="AutoShape 11"/>
          <p:cNvSpPr>
            <a:spLocks noChangeArrowheads="1"/>
          </p:cNvSpPr>
          <p:nvPr/>
        </p:nvSpPr>
        <p:spPr bwMode="auto">
          <a:xfrm>
            <a:off x="304800" y="152400"/>
            <a:ext cx="8534400" cy="12192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Segoe UI Light" panose="020B0502040204020203" pitchFamily="34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Segoe UI Light" panose="020B0502040204020203" pitchFamily="34" charset="0"/>
              </a:rPr>
              <a:t>«Развитие муниципальной службы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Segoe UI Light" panose="020B0502040204020203" pitchFamily="34" charset="0"/>
              </a:rPr>
              <a:t>в Курском районе Курской области» </a:t>
            </a:r>
          </a:p>
        </p:txBody>
      </p:sp>
      <p:pic>
        <p:nvPicPr>
          <p:cNvPr id="78855" name="Picture 6" descr="_DSC82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95600"/>
            <a:ext cx="335280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2" name="AutoShape 11"/>
          <p:cNvSpPr>
            <a:spLocks noChangeArrowheads="1"/>
          </p:cNvSpPr>
          <p:nvPr/>
        </p:nvSpPr>
        <p:spPr bwMode="auto">
          <a:xfrm>
            <a:off x="152400" y="1447800"/>
            <a:ext cx="5181600" cy="5181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sz="1400" b="1" u="sng" dirty="0">
              <a:latin typeface="Segoe UI Light" panose="020B0502040204020203" pitchFamily="34" charset="0"/>
            </a:endParaRPr>
          </a:p>
          <a:p>
            <a:pPr marL="342900" indent="-342900" algn="ctr" eaLnBrk="1" hangingPunct="1">
              <a:defRPr/>
            </a:pPr>
            <a:endParaRPr lang="ru-RU" sz="1400" b="1" u="sng" dirty="0">
              <a:latin typeface="Segoe UI Light" panose="020B0502040204020203" pitchFamily="34" charset="0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b="1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2025 год –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0,380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2026 год –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0,380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2027 год –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0,380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млн. руб.</a:t>
            </a:r>
          </a:p>
          <a:p>
            <a:pPr marL="342900" indent="-342900" algn="ctr" eaLnBrk="1" hangingPunct="1">
              <a:defRPr/>
            </a:pP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Бюджетные 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повышение квалификации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муниципальных служащих и предупреждение рисков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развития заболеваний путем проведения </a:t>
            </a: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диспансеризации.</a:t>
            </a: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Segoe UI Light" panose="020B0502040204020203" pitchFamily="34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Segoe UI Light" panose="020B0502040204020203" pitchFamily="34" charset="0"/>
            </a:endParaRPr>
          </a:p>
          <a:p>
            <a:pPr marL="342900" indent="-342900" algn="ctr" eaLnBrk="1" hangingPunct="1">
              <a:defRPr/>
            </a:pPr>
            <a:endParaRPr lang="ru-RU" sz="14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79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303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23557" name="AutoShape 11"/>
          <p:cNvSpPr>
            <a:spLocks noChangeArrowheads="1"/>
          </p:cNvSpPr>
          <p:nvPr/>
        </p:nvSpPr>
        <p:spPr bwMode="auto">
          <a:xfrm>
            <a:off x="152400" y="1981200"/>
            <a:ext cx="5638800" cy="1600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dirty="0"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latin typeface="Segoe UI Light" panose="020B0502040204020203" pitchFamily="34" charset="0"/>
              </a:rPr>
              <a:t>ГРАЖДАНИН </a:t>
            </a:r>
            <a:r>
              <a:rPr lang="ru-RU" sz="2400" b="1" dirty="0" smtClean="0">
                <a:latin typeface="Segoe UI Light" panose="020B0502040204020203" pitchFamily="34" charset="0"/>
              </a:rPr>
              <a:t>- как </a:t>
            </a:r>
            <a:r>
              <a:rPr lang="ru-RU" sz="2400" dirty="0">
                <a:latin typeface="Segoe UI Light" panose="020B0502040204020203" pitchFamily="34" charset="0"/>
              </a:rPr>
              <a:t>налогоплательщик,</a:t>
            </a:r>
            <a:r>
              <a:rPr lang="ru-RU" sz="2400" i="1" dirty="0">
                <a:latin typeface="Segoe UI Light" panose="020B0502040204020203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2400" dirty="0">
                <a:latin typeface="Segoe UI Light" panose="020B0502040204020203" pitchFamily="34" charset="0"/>
              </a:rPr>
              <a:t>формирует </a:t>
            </a:r>
            <a:r>
              <a:rPr lang="ru-RU" sz="2400" b="1" dirty="0">
                <a:latin typeface="Segoe UI Light" panose="020B0502040204020203" pitchFamily="34" charset="0"/>
              </a:rPr>
              <a:t>доходную часть бюджета</a:t>
            </a:r>
            <a:endParaRPr lang="en-US" sz="2400" b="1" dirty="0"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Segoe UI Light" panose="020B0502040204020203" pitchFamily="34" charset="0"/>
            </a:endParaRPr>
          </a:p>
          <a:p>
            <a:pPr algn="ctr">
              <a:defRPr/>
            </a:pPr>
            <a:endParaRPr lang="ru-RU" sz="2200" dirty="0">
              <a:latin typeface="Segoe UI Light" panose="020B0502040204020203" pitchFamily="34" charset="0"/>
            </a:endParaRPr>
          </a:p>
        </p:txBody>
      </p:sp>
      <p:sp>
        <p:nvSpPr>
          <p:cNvPr id="9222" name="AutoShape 11"/>
          <p:cNvSpPr>
            <a:spLocks noChangeArrowheads="1"/>
          </p:cNvSpPr>
          <p:nvPr/>
        </p:nvSpPr>
        <p:spPr bwMode="auto">
          <a:xfrm>
            <a:off x="381000" y="288671"/>
            <a:ext cx="8305800" cy="1067053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Как граждане участвуют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500" b="1" dirty="0" smtClean="0">
                <a:solidFill>
                  <a:schemeClr val="tx2"/>
                </a:solidFill>
                <a:latin typeface="Segoe UI Light" panose="020B0502040204020203" pitchFamily="34" charset="0"/>
              </a:rPr>
              <a:t>в </a:t>
            </a:r>
            <a:r>
              <a:rPr lang="ru-RU" altLang="ru-RU" sz="35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бюджетном процессе</a:t>
            </a:r>
          </a:p>
        </p:txBody>
      </p:sp>
      <p:sp>
        <p:nvSpPr>
          <p:cNvPr id="13" name="Выгнутая влево стрелка 12"/>
          <p:cNvSpPr/>
          <p:nvPr/>
        </p:nvSpPr>
        <p:spPr>
          <a:xfrm rot="7296956">
            <a:off x="5000587" y="396875"/>
            <a:ext cx="1778000" cy="4295775"/>
          </a:xfrm>
          <a:prstGeom prst="curvedRightArrow">
            <a:avLst>
              <a:gd name="adj1" fmla="val 25000"/>
              <a:gd name="adj2" fmla="val 52688"/>
              <a:gd name="adj3" fmla="val 25000"/>
            </a:avLst>
          </a:prstGeom>
          <a:solidFill>
            <a:srgbClr val="DED4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23558" name="AutoShape 11"/>
          <p:cNvSpPr>
            <a:spLocks noChangeArrowheads="1"/>
          </p:cNvSpPr>
          <p:nvPr/>
        </p:nvSpPr>
        <p:spPr bwMode="auto">
          <a:xfrm>
            <a:off x="3429000" y="3733800"/>
            <a:ext cx="5257800" cy="2667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b="1" dirty="0">
              <a:latin typeface="Segoe UI Light" panose="020B0502040204020203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b="1" dirty="0">
                <a:latin typeface="Segoe UI Light" panose="020B0502040204020203" pitchFamily="34" charset="0"/>
              </a:rPr>
              <a:t>ГРАЖДАНИН</a:t>
            </a:r>
            <a:r>
              <a:rPr lang="en-US" sz="2400" dirty="0">
                <a:latin typeface="Segoe UI Light" panose="020B0502040204020203" pitchFamily="34" charset="0"/>
              </a:rPr>
              <a:t> – </a:t>
            </a:r>
            <a:r>
              <a:rPr lang="ru-RU" sz="2400" dirty="0" smtClean="0">
                <a:latin typeface="Segoe UI Light" panose="020B0502040204020203" pitchFamily="34" charset="0"/>
              </a:rPr>
              <a:t>как получатель </a:t>
            </a:r>
            <a:endParaRPr lang="ru-RU" sz="2400" dirty="0">
              <a:latin typeface="Segoe UI Light" panose="020B0502040204020203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dirty="0">
                <a:latin typeface="Segoe UI Light" panose="020B0502040204020203" pitchFamily="34" charset="0"/>
              </a:rPr>
              <a:t>социальных гарантий в области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dirty="0">
                <a:latin typeface="Segoe UI Light" panose="020B0502040204020203" pitchFamily="34" charset="0"/>
              </a:rPr>
              <a:t>образования,</a:t>
            </a:r>
            <a:r>
              <a:rPr lang="en-US" sz="2400" dirty="0">
                <a:latin typeface="Segoe UI Light" panose="020B0502040204020203" pitchFamily="34" charset="0"/>
              </a:rPr>
              <a:t> </a:t>
            </a:r>
            <a:r>
              <a:rPr lang="ru-RU" sz="2400" dirty="0">
                <a:latin typeface="Segoe UI Light" panose="020B0502040204020203" pitchFamily="34" charset="0"/>
              </a:rPr>
              <a:t>ЖКХ, культуры,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dirty="0">
                <a:latin typeface="Segoe UI Light" panose="020B0502040204020203" pitchFamily="34" charset="0"/>
              </a:rPr>
              <a:t>физической культуры,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dirty="0">
                <a:latin typeface="Segoe UI Light" panose="020B0502040204020203" pitchFamily="34" charset="0"/>
              </a:rPr>
              <a:t>спорта и других</a:t>
            </a:r>
            <a:r>
              <a:rPr lang="en-US" sz="2400" dirty="0">
                <a:latin typeface="Segoe UI Light" panose="020B0502040204020203" pitchFamily="34" charset="0"/>
              </a:rPr>
              <a:t> </a:t>
            </a:r>
            <a:r>
              <a:rPr lang="ru-RU" sz="2400" dirty="0">
                <a:latin typeface="Segoe UI Light" panose="020B0502040204020203" pitchFamily="34" charset="0"/>
              </a:rPr>
              <a:t>направлений 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dirty="0">
                <a:latin typeface="Segoe UI Light" panose="020B0502040204020203" pitchFamily="34" charset="0"/>
              </a:rPr>
              <a:t>социальных гарантий населению</a:t>
            </a:r>
            <a:r>
              <a:rPr lang="en-US" sz="2400" dirty="0">
                <a:latin typeface="Segoe UI Light" panose="020B0502040204020203" pitchFamily="34" charset="0"/>
              </a:rPr>
              <a:t> </a:t>
            </a:r>
            <a:endParaRPr lang="ru-RU" sz="2400" dirty="0">
              <a:latin typeface="Segoe UI Light" panose="020B0502040204020203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dirty="0">
                <a:latin typeface="Segoe UI Light" panose="020B0502040204020203" pitchFamily="34" charset="0"/>
              </a:rPr>
              <a:t> </a:t>
            </a:r>
            <a:r>
              <a:rPr lang="ru-RU" sz="2400" dirty="0" smtClean="0">
                <a:latin typeface="Segoe UI Light" panose="020B0502040204020203" pitchFamily="34" charset="0"/>
              </a:rPr>
              <a:t>формирует </a:t>
            </a:r>
            <a:r>
              <a:rPr lang="ru-RU" sz="2400" b="1" dirty="0" smtClean="0">
                <a:latin typeface="Segoe UI Light" panose="020B0502040204020203" pitchFamily="34" charset="0"/>
              </a:rPr>
              <a:t>расходную </a:t>
            </a:r>
            <a:r>
              <a:rPr lang="ru-RU" sz="2400" b="1" dirty="0">
                <a:latin typeface="Segoe UI Light" panose="020B0502040204020203" pitchFamily="34" charset="0"/>
              </a:rPr>
              <a:t>часть </a:t>
            </a:r>
            <a:r>
              <a:rPr lang="ru-RU" sz="2400" b="1" dirty="0" smtClean="0">
                <a:latin typeface="Segoe UI Light" panose="020B0502040204020203" pitchFamily="34" charset="0"/>
              </a:rPr>
              <a:t>бюджета</a:t>
            </a:r>
            <a:endParaRPr lang="ru-RU" sz="2400" dirty="0"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sz="22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 rot="18101207">
            <a:off x="925708" y="2957512"/>
            <a:ext cx="1804987" cy="4371976"/>
          </a:xfrm>
          <a:prstGeom prst="curvedRightArrow">
            <a:avLst>
              <a:gd name="adj1" fmla="val 25000"/>
              <a:gd name="adj2" fmla="val 52688"/>
              <a:gd name="adj3" fmla="val 25000"/>
            </a:avLst>
          </a:prstGeom>
          <a:solidFill>
            <a:srgbClr val="DED4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05600" y="6456363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14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7987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79878" name="AutoShape 11"/>
          <p:cNvSpPr>
            <a:spLocks noChangeArrowheads="1"/>
          </p:cNvSpPr>
          <p:nvPr/>
        </p:nvSpPr>
        <p:spPr bwMode="auto">
          <a:xfrm>
            <a:off x="381000" y="304800"/>
            <a:ext cx="8534400" cy="9144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Segoe UI Light" panose="020B0502040204020203" pitchFamily="34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Segoe UI Light" panose="020B0502040204020203" pitchFamily="34" charset="0"/>
              </a:rPr>
              <a:t>«Развитие культуры в Курском районе Курской области» </a:t>
            </a:r>
          </a:p>
        </p:txBody>
      </p:sp>
      <p:sp>
        <p:nvSpPr>
          <p:cNvPr id="78855" name="AutoShape 11"/>
          <p:cNvSpPr>
            <a:spLocks noChangeArrowheads="1"/>
          </p:cNvSpPr>
          <p:nvPr/>
        </p:nvSpPr>
        <p:spPr bwMode="auto">
          <a:xfrm>
            <a:off x="76200" y="1738313"/>
            <a:ext cx="4876800" cy="4433887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1500" b="1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sz="1500" b="1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2025 год –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73,440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2026 год –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68,555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2027 год –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68,982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Бюджетные средства будут направлены на:</a:t>
            </a: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1.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проведение районных мероприятий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согласно календарному плану;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3. заработную плату работников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Районного </a:t>
            </a: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Дома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культуры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имени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заслуженного работника культуры </a:t>
            </a:r>
            <a:endPara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Российской Федерации Владимира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Дмитриевича </a:t>
            </a:r>
            <a:r>
              <a:rPr lang="ru-RU" sz="1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Неведрова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" </a:t>
            </a:r>
            <a:endPara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и </a:t>
            </a:r>
            <a:r>
              <a:rPr lang="ru-RU" sz="1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Бесединской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центральной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районной библиотеки, </a:t>
            </a:r>
            <a:endPara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налоги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услуги связи, </a:t>
            </a:r>
            <a:r>
              <a:rPr lang="ru-RU" sz="14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ТЭРы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endPara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расходы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на содержание имущества и др.</a:t>
            </a:r>
          </a:p>
          <a:p>
            <a:pPr algn="ctr" eaLnBrk="1" hangingPunct="1">
              <a:defRPr/>
            </a:pPr>
            <a:endParaRPr lang="ru-RU" sz="15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13176" y="6451086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80</a:t>
            </a:fld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50" y="1688306"/>
            <a:ext cx="3581400" cy="2686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076700"/>
            <a:ext cx="31242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9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8090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80902" name="AutoShape 11"/>
          <p:cNvSpPr>
            <a:spLocks noChangeArrowheads="1"/>
          </p:cNvSpPr>
          <p:nvPr/>
        </p:nvSpPr>
        <p:spPr bwMode="auto">
          <a:xfrm>
            <a:off x="381000" y="304799"/>
            <a:ext cx="8458200" cy="1235075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Segoe UI Light" panose="020B0502040204020203" pitchFamily="34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Segoe UI Light" panose="020B0502040204020203" pitchFamily="34" charset="0"/>
              </a:rPr>
              <a:t>«Сохранение и развитие архивного дела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Segoe UI Light" panose="020B0502040204020203" pitchFamily="34" charset="0"/>
              </a:rPr>
              <a:t>в Курском районе Курской области» </a:t>
            </a:r>
          </a:p>
        </p:txBody>
      </p:sp>
      <p:pic>
        <p:nvPicPr>
          <p:cNvPr id="80903" name="Picture 6" descr="IMG_17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670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0" name="AutoShape 11"/>
          <p:cNvSpPr>
            <a:spLocks noChangeArrowheads="1"/>
          </p:cNvSpPr>
          <p:nvPr/>
        </p:nvSpPr>
        <p:spPr bwMode="auto">
          <a:xfrm>
            <a:off x="228600" y="1828800"/>
            <a:ext cx="4648200" cy="44958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sz="1600" b="1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 eaLnBrk="1" hangingPunct="1">
              <a:defRPr/>
            </a:pPr>
            <a:endParaRPr lang="ru-RU" sz="1600" b="1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2025 год –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0,490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2026 год –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0,490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2027 год –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0,490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Бюджетные 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мероприятия по укреплению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материально-технической базы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отдела архивной работы и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межведомственного взаимодействия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Администрации Курского района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Курской области, а также на заработную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плату работников отдела в связи с исполнением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переданных государственных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полномочий в сфере архивного дела.</a:t>
            </a:r>
          </a:p>
          <a:p>
            <a:pPr marL="342900" indent="-342900" algn="ctr" eaLnBrk="1" hangingPunct="1">
              <a:defRPr/>
            </a:pPr>
            <a:endParaRPr lang="ru-RU" sz="14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462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8192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81926" name="AutoShape 11"/>
          <p:cNvSpPr>
            <a:spLocks noChangeArrowheads="1"/>
          </p:cNvSpPr>
          <p:nvPr/>
        </p:nvSpPr>
        <p:spPr bwMode="auto">
          <a:xfrm>
            <a:off x="381000" y="228599"/>
            <a:ext cx="8534400" cy="1271743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Segoe UI Light" panose="020B0502040204020203" pitchFamily="34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Segoe UI Light" panose="020B0502040204020203" pitchFamily="34" charset="0"/>
              </a:rPr>
              <a:t>«Развитие малого и среднего предпринимательства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Segoe UI Light" panose="020B0502040204020203" pitchFamily="34" charset="0"/>
              </a:rPr>
              <a:t>в Курском районе Курской области»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1800" y="6379369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82</a:t>
            </a:fld>
            <a:endParaRPr lang="ru-RU" altLang="ru-RU" dirty="0"/>
          </a:p>
        </p:txBody>
      </p:sp>
      <p:sp>
        <p:nvSpPr>
          <p:cNvPr id="75783" name="AutoShape 11"/>
          <p:cNvSpPr>
            <a:spLocks noChangeArrowheads="1"/>
          </p:cNvSpPr>
          <p:nvPr/>
        </p:nvSpPr>
        <p:spPr bwMode="auto">
          <a:xfrm>
            <a:off x="228600" y="2057400"/>
            <a:ext cx="4114800" cy="3657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b="1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2025 год –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0,180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2026 год – 0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2027 год – 0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млн. руб.</a:t>
            </a:r>
          </a:p>
          <a:p>
            <a:pPr marL="342900" indent="-342900" algn="ctr" eaLnBrk="1" hangingPunct="1">
              <a:defRPr/>
            </a:pP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Бюджетные 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мероприятия по оказанию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финансовой поддержки  предпринимателям,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начинающим собственное дело, а также </a:t>
            </a:r>
          </a:p>
          <a:p>
            <a:pPr marL="342900" indent="-342900" algn="ctr" eaLnBrk="1" hangingPunct="1">
              <a:defRPr/>
            </a:pPr>
            <a:r>
              <a:rPr lang="ru-RU" sz="1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самозанятым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гражданам.</a:t>
            </a:r>
          </a:p>
          <a:p>
            <a:pPr marL="342900" indent="-342900" algn="ctr" eaLnBrk="1" hangingPunct="1">
              <a:defRPr/>
            </a:pPr>
            <a:endParaRPr lang="ru-RU" sz="14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83" y="2455223"/>
            <a:ext cx="4589633" cy="306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8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8397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83974" name="AutoShape 11"/>
          <p:cNvSpPr>
            <a:spLocks noChangeArrowheads="1"/>
          </p:cNvSpPr>
          <p:nvPr/>
        </p:nvSpPr>
        <p:spPr bwMode="auto">
          <a:xfrm>
            <a:off x="304800" y="304800"/>
            <a:ext cx="8534400" cy="12192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ru-RU" altLang="ru-RU" sz="1800" b="1" dirty="0"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Segoe UI Light" panose="020B0502040204020203" pitchFamily="34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Segoe UI Light" panose="020B0502040204020203" pitchFamily="34" charset="0"/>
              </a:rPr>
              <a:t>«Повышение эффективности управления финансами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Segoe UI Light" panose="020B0502040204020203" pitchFamily="34" charset="0"/>
              </a:rPr>
              <a:t>в Курском районе Курской области» </a:t>
            </a:r>
          </a:p>
          <a:p>
            <a:pPr algn="ctr" eaLnBrk="1" hangingPunct="1">
              <a:buFontTx/>
              <a:buNone/>
            </a:pPr>
            <a:endParaRPr lang="ru-RU" altLang="ru-RU" sz="1800" b="1" dirty="0">
              <a:latin typeface="Segoe UI Light" panose="020B0502040204020203" pitchFamily="34" charset="0"/>
            </a:endParaRPr>
          </a:p>
        </p:txBody>
      </p:sp>
      <p:pic>
        <p:nvPicPr>
          <p:cNvPr id="83975" name="Picture 14" descr="калькулят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363" y="2362200"/>
            <a:ext cx="3746837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8" name="AutoShape 11"/>
          <p:cNvSpPr>
            <a:spLocks noChangeArrowheads="1"/>
          </p:cNvSpPr>
          <p:nvPr/>
        </p:nvSpPr>
        <p:spPr bwMode="auto">
          <a:xfrm>
            <a:off x="266700" y="1890713"/>
            <a:ext cx="4343400" cy="41148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1600" b="1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2025 год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– 36,313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2026 год –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30,866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2027 год –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29,050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Бюджетные средства будут направлены на</a:t>
            </a:r>
          </a:p>
          <a:p>
            <a:pPr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1. выплату дотации на выравнивание </a:t>
            </a:r>
          </a:p>
          <a:p>
            <a:pPr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бюджетной обеспеченности </a:t>
            </a:r>
          </a:p>
          <a:p>
            <a:pPr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поселениям Курского района Курской области;</a:t>
            </a:r>
          </a:p>
          <a:p>
            <a:pPr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2.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обслуживание муниципального долга</a:t>
            </a:r>
          </a:p>
          <a:p>
            <a:pPr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Курского района Курской области.</a:t>
            </a:r>
          </a:p>
          <a:p>
            <a:pPr algn="ctr" eaLnBrk="1" hangingPunct="1">
              <a:defRPr/>
            </a:pPr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sz="14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63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8499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84998" name="AutoShape 11"/>
          <p:cNvSpPr>
            <a:spLocks noChangeArrowheads="1"/>
          </p:cNvSpPr>
          <p:nvPr/>
        </p:nvSpPr>
        <p:spPr bwMode="auto">
          <a:xfrm>
            <a:off x="228600" y="210941"/>
            <a:ext cx="8610600" cy="1328933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Segoe UI Light" panose="020B0502040204020203" pitchFamily="34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Segoe UI Light" panose="020B0502040204020203" pitchFamily="34" charset="0"/>
              </a:rPr>
              <a:t>«Содействие занятости населения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Segoe UI Light" panose="020B0502040204020203" pitchFamily="34" charset="0"/>
              </a:rPr>
              <a:t>Курского района Курской области»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112" y="1503166"/>
            <a:ext cx="3068834" cy="30688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72" y="4130674"/>
            <a:ext cx="2819401" cy="2114551"/>
          </a:xfrm>
          <a:prstGeom prst="rect">
            <a:avLst/>
          </a:prstGeom>
        </p:spPr>
      </p:pic>
      <p:sp>
        <p:nvSpPr>
          <p:cNvPr id="82951" name="AutoShape 11"/>
          <p:cNvSpPr>
            <a:spLocks noChangeArrowheads="1"/>
          </p:cNvSpPr>
          <p:nvPr/>
        </p:nvSpPr>
        <p:spPr bwMode="auto">
          <a:xfrm>
            <a:off x="228600" y="1600200"/>
            <a:ext cx="5410200" cy="5105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sz="1400" b="1" u="sng" dirty="0">
              <a:latin typeface="Segoe UI Light" panose="020B0502040204020203" pitchFamily="34" charset="0"/>
            </a:endParaRPr>
          </a:p>
          <a:p>
            <a:pPr marL="342900" indent="-342900" algn="ctr" eaLnBrk="1" hangingPunct="1">
              <a:defRPr/>
            </a:pPr>
            <a:endParaRPr lang="ru-RU" sz="1600" b="1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2025 год –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0,712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2026 год –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0,712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2027 год –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0,712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Бюджетные 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мероприятия по организации общественных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оплачиваемых работ в муниципальных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общеобразовательных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учреждениях Курского района, создание временных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рабочих мест для трудоустройства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несовершеннолетних граждан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 возрасте от 14 до 18 лет в свободное от учебы время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 общеобразовательных учреждениях Курского района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Курской области.</a:t>
            </a:r>
          </a:p>
          <a:p>
            <a:pPr marL="342900" indent="-342900" algn="ctr" eaLnBrk="1" hangingPunct="1">
              <a:defRPr/>
            </a:pPr>
            <a:endParaRPr lang="ru-RU" sz="14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58000" y="6450012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6513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8602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86022" name="AutoShape 11"/>
          <p:cNvSpPr>
            <a:spLocks noChangeArrowheads="1"/>
          </p:cNvSpPr>
          <p:nvPr/>
        </p:nvSpPr>
        <p:spPr bwMode="auto">
          <a:xfrm>
            <a:off x="228600" y="152400"/>
            <a:ext cx="8763000" cy="12192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Segoe UI Light" panose="020B0502040204020203" pitchFamily="34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Segoe UI Light" panose="020B0502040204020203" pitchFamily="34" charset="0"/>
              </a:rPr>
              <a:t>«Профилактика правонарушений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Segoe UI Light" panose="020B0502040204020203" pitchFamily="34" charset="0"/>
              </a:rPr>
              <a:t>в Курском районе Курской области» </a:t>
            </a:r>
          </a:p>
        </p:txBody>
      </p:sp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228600" y="1447800"/>
            <a:ext cx="5867400" cy="52578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2025 год –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1,481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2026 год –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1,481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2027 год –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1,481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Бюджетные 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мероприятия по профилактике наркомании,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медико-социальной реабилитации больных наркоманией,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профилактике рецидивной преступности, </a:t>
            </a:r>
          </a:p>
          <a:p>
            <a:pPr marL="342900" indent="-342900" algn="ctr" eaLnBrk="1" hangingPunct="1">
              <a:defRPr/>
            </a:pPr>
            <a:r>
              <a:rPr lang="ru-RU" sz="1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ресоциализации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и социальной адаптации лиц, освободившихся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из учреждений исполнения наказания, а также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осужденным к мерам наказания, не связанных с лишением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свободы, изготовление наглядной агитации, установка камер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видеонаблюдения и др. мероприятия.</a:t>
            </a:r>
          </a:p>
          <a:p>
            <a:pPr marL="342900" indent="-342900" algn="ctr" eaLnBrk="1" hangingPunct="1">
              <a:defRPr/>
            </a:pP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01" y="2444750"/>
            <a:ext cx="3263899" cy="326389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598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8704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87046" name="AutoShape 11"/>
          <p:cNvSpPr>
            <a:spLocks noChangeArrowheads="1"/>
          </p:cNvSpPr>
          <p:nvPr/>
        </p:nvSpPr>
        <p:spPr bwMode="auto">
          <a:xfrm>
            <a:off x="228600" y="304799"/>
            <a:ext cx="8686800" cy="1355725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Segoe UI Light" panose="020B0502040204020203" pitchFamily="34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Segoe UI Light" panose="020B0502040204020203" pitchFamily="34" charset="0"/>
              </a:rPr>
              <a:t>«Энергосбережение и повышение энергетической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Segoe UI Light" panose="020B0502040204020203" pitchFamily="34" charset="0"/>
              </a:rPr>
              <a:t>эффективности в </a:t>
            </a:r>
            <a:r>
              <a:rPr lang="ru-RU" altLang="ru-RU" sz="2500" dirty="0">
                <a:latin typeface="Segoe UI Light" panose="020B0502040204020203" pitchFamily="34" charset="0"/>
              </a:rPr>
              <a:t>Курском районе Курской области» </a:t>
            </a:r>
          </a:p>
        </p:txBody>
      </p:sp>
      <p:pic>
        <p:nvPicPr>
          <p:cNvPr id="87047" name="Picture 9" descr="P10101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3429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228600" y="1890712"/>
            <a:ext cx="4800600" cy="4510087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b="1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 eaLnBrk="1" hangingPunct="1">
              <a:defRPr/>
            </a:pPr>
            <a:endParaRPr lang="ru-RU" sz="1400" b="1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   2025 год – </a:t>
            </a: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0,200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2026 год – </a:t>
            </a: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0,200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2027 год – 0</a:t>
            </a: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Бюджетные 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мероприятия по замене ламп освещения помещений </a:t>
            </a:r>
            <a:endParaRPr lang="ru-RU" sz="16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 eaLnBrk="1" hangingPunct="1">
              <a:defRPr/>
            </a:pP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и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территории муниципальных </a:t>
            </a: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учреждений.</a:t>
            </a:r>
            <a:endParaRPr lang="ru-RU" sz="1600" b="1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15953" y="6413126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1422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8806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88070" name="AutoShape 11"/>
          <p:cNvSpPr>
            <a:spLocks noChangeArrowheads="1"/>
          </p:cNvSpPr>
          <p:nvPr/>
        </p:nvSpPr>
        <p:spPr bwMode="auto">
          <a:xfrm>
            <a:off x="228600" y="152400"/>
            <a:ext cx="8610600" cy="17526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Segoe UI Light" panose="020B0502040204020203" pitchFamily="34" charset="0"/>
              </a:rPr>
              <a:t>Муниципальная </a:t>
            </a:r>
            <a:r>
              <a:rPr lang="ru-RU" altLang="ru-RU" sz="2500" b="1" dirty="0" smtClean="0">
                <a:latin typeface="Segoe UI Light" panose="020B0502040204020203" pitchFamily="34" charset="0"/>
              </a:rPr>
              <a:t>программа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Segoe UI Light" panose="020B0502040204020203" pitchFamily="34" charset="0"/>
              </a:rPr>
              <a:t>«Обеспечение </a:t>
            </a:r>
            <a:r>
              <a:rPr lang="ru-RU" altLang="ru-RU" sz="2500" dirty="0">
                <a:latin typeface="Segoe UI Light" panose="020B0502040204020203" pitchFamily="34" charset="0"/>
              </a:rPr>
              <a:t>доступным и комфортным жильем и </a:t>
            </a:r>
            <a:endParaRPr lang="ru-RU" altLang="ru-RU" sz="2500" dirty="0" smtClean="0"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Segoe UI Light" panose="020B0502040204020203" pitchFamily="34" charset="0"/>
              </a:rPr>
              <a:t>коммунальными </a:t>
            </a:r>
            <a:r>
              <a:rPr lang="ru-RU" altLang="ru-RU" sz="2500" dirty="0">
                <a:latin typeface="Segoe UI Light" panose="020B0502040204020203" pitchFamily="34" charset="0"/>
              </a:rPr>
              <a:t>услугами </a:t>
            </a:r>
            <a:r>
              <a:rPr lang="ru-RU" altLang="ru-RU" sz="2500" dirty="0" smtClean="0">
                <a:latin typeface="Segoe UI Light" panose="020B0502040204020203" pitchFamily="34" charset="0"/>
              </a:rPr>
              <a:t>граждан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Segoe UI Light" panose="020B0502040204020203" pitchFamily="34" charset="0"/>
              </a:rPr>
              <a:t>в </a:t>
            </a:r>
            <a:r>
              <a:rPr lang="ru-RU" altLang="ru-RU" sz="2500" dirty="0">
                <a:latin typeface="Segoe UI Light" panose="020B0502040204020203" pitchFamily="34" charset="0"/>
              </a:rPr>
              <a:t>Курском районе Курской области</a:t>
            </a:r>
            <a:r>
              <a:rPr lang="ru-RU" altLang="ru-RU" sz="2500" b="1" dirty="0">
                <a:latin typeface="Segoe UI Light" panose="020B0502040204020203" pitchFamily="34" charset="0"/>
              </a:rPr>
              <a:t>» </a:t>
            </a:r>
          </a:p>
        </p:txBody>
      </p:sp>
      <p:sp>
        <p:nvSpPr>
          <p:cNvPr id="86024" name="AutoShape 11"/>
          <p:cNvSpPr>
            <a:spLocks noChangeArrowheads="1"/>
          </p:cNvSpPr>
          <p:nvPr/>
        </p:nvSpPr>
        <p:spPr bwMode="auto">
          <a:xfrm>
            <a:off x="304800" y="2043113"/>
            <a:ext cx="3657600" cy="2452687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sz="14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sz="14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Общий </a:t>
            </a:r>
            <a:r>
              <a:rPr lang="ru-RU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2025 год –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6,139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2026 год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– 4,820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2027 год –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3,996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87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66" y="2105025"/>
            <a:ext cx="4707467" cy="2647950"/>
          </a:xfrm>
          <a:prstGeom prst="rect">
            <a:avLst/>
          </a:prstGeom>
        </p:spPr>
      </p:pic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457200" y="4953000"/>
            <a:ext cx="7810499" cy="1676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sz="14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sz="14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sz="14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Бюджетные </a:t>
            </a:r>
            <a:r>
              <a:rPr lang="ru-RU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софинансирование государственной поддержки молодых семей в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улучшении жилищных условий в Курском районе Курской области,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взносы по капитальному ремонту,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мероприятия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 внесению в Единый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государственный реестр недвижимости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сведений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 границах муниципальных образований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и границах населенных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пунктов.</a:t>
            </a: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56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8909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158340" y="2615862"/>
            <a:ext cx="3250399" cy="38100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b="1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 eaLnBrk="1" hangingPunct="1">
              <a:defRPr/>
            </a:pPr>
            <a:endParaRPr lang="ru-RU" b="1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2025 год –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113,585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2026 год –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33,237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2027 год –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36,600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sz="14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Бюджетные средства </a:t>
            </a:r>
            <a:endParaRPr lang="ru-RU" sz="1400" b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будут </a:t>
            </a:r>
            <a:r>
              <a:rPr lang="ru-RU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на мероприятия по строительству,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ремонту и содержанию  автомобильных </a:t>
            </a:r>
            <a:endPara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дорог на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территории Курского района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Курской области.</a:t>
            </a:r>
          </a:p>
          <a:p>
            <a:pPr marL="342900" indent="-342900" algn="ctr" eaLnBrk="1" hangingPunct="1">
              <a:defRPr/>
            </a:pPr>
            <a:endParaRPr lang="ru-RU" sz="14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58000" y="6425862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88</a:t>
            </a:fld>
            <a:endParaRPr lang="ru-RU" altLang="ru-RU" dirty="0"/>
          </a:p>
        </p:txBody>
      </p:sp>
      <p:sp>
        <p:nvSpPr>
          <p:cNvPr id="89094" name="AutoShape 11"/>
          <p:cNvSpPr>
            <a:spLocks noChangeArrowheads="1"/>
          </p:cNvSpPr>
          <p:nvPr/>
        </p:nvSpPr>
        <p:spPr bwMode="auto">
          <a:xfrm>
            <a:off x="381000" y="76200"/>
            <a:ext cx="8382000" cy="23622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Segoe UI Light" panose="020B0502040204020203" pitchFamily="34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Segoe UI Light" panose="020B0502040204020203" pitchFamily="34" charset="0"/>
              </a:rPr>
              <a:t>«Развитие транспортной системы, </a:t>
            </a:r>
            <a:endParaRPr lang="ru-RU" altLang="ru-RU" sz="2500" dirty="0" smtClean="0"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Segoe UI Light" panose="020B0502040204020203" pitchFamily="34" charset="0"/>
              </a:rPr>
              <a:t>обеспечение </a:t>
            </a:r>
            <a:r>
              <a:rPr lang="ru-RU" altLang="ru-RU" sz="2500" dirty="0">
                <a:latin typeface="Segoe UI Light" panose="020B0502040204020203" pitchFamily="34" charset="0"/>
              </a:rPr>
              <a:t>перевозки пассажиров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Segoe UI Light" panose="020B0502040204020203" pitchFamily="34" charset="0"/>
              </a:rPr>
              <a:t>в Курском районе Курской области и безопасности </a:t>
            </a:r>
            <a:endParaRPr lang="ru-RU" altLang="ru-RU" sz="2500" dirty="0" smtClean="0"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Segoe UI Light" panose="020B0502040204020203" pitchFamily="34" charset="0"/>
              </a:rPr>
              <a:t>дорожного движения в </a:t>
            </a:r>
            <a:r>
              <a:rPr lang="ru-RU" altLang="ru-RU" sz="2500" dirty="0">
                <a:latin typeface="Segoe UI Light" panose="020B0502040204020203" pitchFamily="34" charset="0"/>
              </a:rPr>
              <a:t>Курском районе Курской области»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615862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5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9011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24650" y="6359103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89</a:t>
            </a:fld>
            <a:endParaRPr lang="ru-RU" altLang="ru-RU" dirty="0"/>
          </a:p>
        </p:txBody>
      </p:sp>
      <p:sp>
        <p:nvSpPr>
          <p:cNvPr id="90121" name="AutoShape 11"/>
          <p:cNvSpPr>
            <a:spLocks noChangeArrowheads="1"/>
          </p:cNvSpPr>
          <p:nvPr/>
        </p:nvSpPr>
        <p:spPr bwMode="auto">
          <a:xfrm>
            <a:off x="304800" y="152400"/>
            <a:ext cx="8534400" cy="20336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Segoe UI Light" panose="020B0502040204020203" pitchFamily="34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Segoe UI Light" panose="020B0502040204020203" pitchFamily="34" charset="0"/>
              </a:rPr>
              <a:t>«Повышение эффективности работы с молодежью, </a:t>
            </a:r>
            <a:endParaRPr lang="ru-RU" altLang="ru-RU" sz="2500" dirty="0" smtClean="0"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Segoe UI Light" panose="020B0502040204020203" pitchFamily="34" charset="0"/>
              </a:rPr>
              <a:t>организация </a:t>
            </a:r>
            <a:r>
              <a:rPr lang="ru-RU" altLang="ru-RU" sz="2500" dirty="0">
                <a:latin typeface="Segoe UI Light" panose="020B0502040204020203" pitchFamily="34" charset="0"/>
              </a:rPr>
              <a:t>отдыха </a:t>
            </a:r>
            <a:r>
              <a:rPr lang="ru-RU" altLang="ru-RU" sz="2500" dirty="0" smtClean="0">
                <a:latin typeface="Segoe UI Light" panose="020B0502040204020203" pitchFamily="34" charset="0"/>
              </a:rPr>
              <a:t>и оздоровления </a:t>
            </a:r>
            <a:r>
              <a:rPr lang="ru-RU" altLang="ru-RU" sz="2500" dirty="0">
                <a:latin typeface="Segoe UI Light" panose="020B0502040204020203" pitchFamily="34" charset="0"/>
              </a:rPr>
              <a:t>детей, молодежи, </a:t>
            </a:r>
            <a:endParaRPr lang="ru-RU" altLang="ru-RU" sz="2500" dirty="0" smtClean="0"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Segoe UI Light" panose="020B0502040204020203" pitchFamily="34" charset="0"/>
              </a:rPr>
              <a:t>развитие </a:t>
            </a:r>
            <a:r>
              <a:rPr lang="ru-RU" altLang="ru-RU" sz="2500" dirty="0">
                <a:latin typeface="Segoe UI Light" panose="020B0502040204020203" pitchFamily="34" charset="0"/>
              </a:rPr>
              <a:t>физической культуры и спорта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Segoe UI Light" panose="020B0502040204020203" pitchFamily="34" charset="0"/>
              </a:rPr>
              <a:t>в Курском районе Курской области»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696" y="2411425"/>
            <a:ext cx="5280504" cy="3960378"/>
          </a:xfrm>
          <a:prstGeom prst="rect">
            <a:avLst/>
          </a:prstGeom>
        </p:spPr>
      </p:pic>
      <p:sp>
        <p:nvSpPr>
          <p:cNvPr id="88071" name="AutoShape 11"/>
          <p:cNvSpPr>
            <a:spLocks noChangeArrowheads="1"/>
          </p:cNvSpPr>
          <p:nvPr/>
        </p:nvSpPr>
        <p:spPr bwMode="auto">
          <a:xfrm>
            <a:off x="152401" y="2542754"/>
            <a:ext cx="3962400" cy="3546225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sz="1400" b="1" u="sng" dirty="0"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sz="1400" b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sz="14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endParaRPr lang="ru-RU" sz="1400" b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Общий </a:t>
            </a:r>
            <a:r>
              <a:rPr lang="ru-RU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2025 год –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8,611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2026 год –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0,257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2027 год –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0,357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Бюджетные </a:t>
            </a:r>
            <a:r>
              <a:rPr lang="ru-RU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проведение спортивных соревнований,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софинансирование мероприятий,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связанных с организацией отдыха детей в </a:t>
            </a:r>
            <a:endPara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каникулярное время</a:t>
            </a: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и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др. мероприятия.</a:t>
            </a:r>
          </a:p>
          <a:p>
            <a:pPr marL="342900" indent="-342900" algn="ctr" eaLnBrk="1" hangingPunct="1">
              <a:defRPr/>
            </a:pP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 eaLnBrk="1" hangingPunct="1">
              <a:defRPr/>
            </a:pPr>
            <a:endParaRPr lang="ru-RU" b="1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89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AutoShape 11"/>
          <p:cNvSpPr>
            <a:spLocks noChangeArrowheads="1"/>
          </p:cNvSpPr>
          <p:nvPr/>
        </p:nvSpPr>
        <p:spPr bwMode="auto">
          <a:xfrm>
            <a:off x="381000" y="381000"/>
            <a:ext cx="8382000" cy="9144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Возможности влияния граждан на состав бюджета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tx2"/>
                </a:solidFill>
                <a:latin typeface="Segoe UI Light" panose="020B0502040204020203" pitchFamily="34" charset="0"/>
              </a:rPr>
              <a:t>Курского района Курской области</a:t>
            </a:r>
          </a:p>
        </p:txBody>
      </p:sp>
      <p:sp>
        <p:nvSpPr>
          <p:cNvPr id="24583" name="AutoShape 29"/>
          <p:cNvSpPr>
            <a:spLocks noChangeArrowheads="1"/>
          </p:cNvSpPr>
          <p:nvPr/>
        </p:nvSpPr>
        <p:spPr bwMode="auto">
          <a:xfrm>
            <a:off x="2095500" y="1282609"/>
            <a:ext cx="685800" cy="533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DED4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24586" name="AutoShape 29"/>
          <p:cNvSpPr>
            <a:spLocks noChangeArrowheads="1"/>
          </p:cNvSpPr>
          <p:nvPr/>
        </p:nvSpPr>
        <p:spPr bwMode="auto">
          <a:xfrm>
            <a:off x="6400800" y="1278818"/>
            <a:ext cx="685800" cy="5334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DED4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 dirty="0">
              <a:latin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05352"/>
            <a:ext cx="6920806" cy="4616123"/>
          </a:xfrm>
          <a:prstGeom prst="rect">
            <a:avLst/>
          </a:prstGeom>
        </p:spPr>
      </p:pic>
      <p:sp>
        <p:nvSpPr>
          <p:cNvPr id="24580" name="AutoShape 11"/>
          <p:cNvSpPr>
            <a:spLocks noChangeArrowheads="1"/>
          </p:cNvSpPr>
          <p:nvPr/>
        </p:nvSpPr>
        <p:spPr bwMode="auto">
          <a:xfrm>
            <a:off x="428090" y="1845002"/>
            <a:ext cx="3962400" cy="1600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2200" dirty="0">
              <a:solidFill>
                <a:schemeClr val="tx2"/>
              </a:solidFill>
              <a:latin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2400" dirty="0">
                <a:solidFill>
                  <a:schemeClr val="tx2"/>
                </a:solidFill>
                <a:latin typeface="Segoe UI Light" panose="020B0502040204020203" pitchFamily="34" charset="0"/>
              </a:rPr>
              <a:t>Публичные слушания</a:t>
            </a:r>
          </a:p>
          <a:p>
            <a:pPr algn="ctr" eaLnBrk="1" hangingPunct="1">
              <a:defRPr/>
            </a:pPr>
            <a:r>
              <a:rPr lang="ru-RU" sz="2400" dirty="0">
                <a:solidFill>
                  <a:schemeClr val="tx2"/>
                </a:solidFill>
                <a:latin typeface="Segoe UI Light" panose="020B0502040204020203" pitchFamily="34" charset="0"/>
              </a:rPr>
              <a:t>по рассмотрению </a:t>
            </a:r>
          </a:p>
          <a:p>
            <a:pPr algn="ctr" eaLnBrk="1" hangingPunct="1">
              <a:defRPr/>
            </a:pPr>
            <a:r>
              <a:rPr lang="ru-RU" sz="2400" dirty="0">
                <a:solidFill>
                  <a:schemeClr val="tx2"/>
                </a:solidFill>
                <a:latin typeface="Segoe UI Light" panose="020B0502040204020203" pitchFamily="34" charset="0"/>
              </a:rPr>
              <a:t>проекта бюджета </a:t>
            </a:r>
          </a:p>
          <a:p>
            <a:pPr algn="ctr" eaLnBrk="1" hangingPunct="1">
              <a:defRPr/>
            </a:pPr>
            <a:r>
              <a:rPr lang="ru-RU" sz="2400" dirty="0">
                <a:solidFill>
                  <a:schemeClr val="tx2"/>
                </a:solidFill>
                <a:latin typeface="Segoe UI Light" panose="020B0502040204020203" pitchFamily="34" charset="0"/>
              </a:rPr>
              <a:t>Курского района</a:t>
            </a:r>
          </a:p>
          <a:p>
            <a:pPr algn="ctr">
              <a:defRPr/>
            </a:pPr>
            <a:endParaRPr lang="ru-RU" sz="2200" dirty="0">
              <a:latin typeface="Segoe UI Light" panose="020B0502040204020203" pitchFamily="34" charset="0"/>
            </a:endParaRPr>
          </a:p>
        </p:txBody>
      </p:sp>
      <p:sp>
        <p:nvSpPr>
          <p:cNvPr id="24581" name="AutoShape 11"/>
          <p:cNvSpPr>
            <a:spLocks noChangeArrowheads="1"/>
          </p:cNvSpPr>
          <p:nvPr/>
        </p:nvSpPr>
        <p:spPr bwMode="auto">
          <a:xfrm>
            <a:off x="4724400" y="1834956"/>
            <a:ext cx="3962400" cy="1600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tx2"/>
                </a:solidFill>
                <a:latin typeface="Segoe UI Light" panose="020B0502040204020203" pitchFamily="34" charset="0"/>
              </a:rPr>
              <a:t>Публичные слушания </a:t>
            </a:r>
          </a:p>
          <a:p>
            <a:pPr algn="ctr" eaLnBrk="1" hangingPunct="1">
              <a:defRPr/>
            </a:pPr>
            <a:r>
              <a:rPr lang="ru-RU" sz="2400" dirty="0">
                <a:solidFill>
                  <a:schemeClr val="tx2"/>
                </a:solidFill>
                <a:latin typeface="Segoe UI Light" panose="020B0502040204020203" pitchFamily="34" charset="0"/>
              </a:rPr>
              <a:t>по рассмотрению проекта</a:t>
            </a:r>
          </a:p>
          <a:p>
            <a:pPr algn="ctr" eaLnBrk="1" hangingPunct="1">
              <a:defRPr/>
            </a:pPr>
            <a:r>
              <a:rPr lang="ru-RU" sz="2400" dirty="0">
                <a:solidFill>
                  <a:schemeClr val="tx2"/>
                </a:solidFill>
                <a:latin typeface="Segoe UI Light" panose="020B0502040204020203" pitchFamily="34" charset="0"/>
              </a:rPr>
              <a:t> решения об исполнении </a:t>
            </a:r>
          </a:p>
          <a:p>
            <a:pPr algn="ctr" eaLnBrk="1" hangingPunct="1">
              <a:defRPr/>
            </a:pPr>
            <a:r>
              <a:rPr lang="ru-RU" sz="2400" dirty="0">
                <a:solidFill>
                  <a:schemeClr val="tx2"/>
                </a:solidFill>
                <a:latin typeface="Segoe UI Light" panose="020B0502040204020203" pitchFamily="34" charset="0"/>
              </a:rPr>
              <a:t>бюджета Курского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288367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9114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91142" name="AutoShape 11"/>
          <p:cNvSpPr>
            <a:spLocks noChangeArrowheads="1"/>
          </p:cNvSpPr>
          <p:nvPr/>
        </p:nvSpPr>
        <p:spPr bwMode="auto">
          <a:xfrm>
            <a:off x="76200" y="228600"/>
            <a:ext cx="8991600" cy="20574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Segoe UI Light" panose="020B0502040204020203" pitchFamily="34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Segoe UI Light" panose="020B0502040204020203" pitchFamily="34" charset="0"/>
              </a:rPr>
              <a:t>«Защита населения и территории от чрезвычайных ситуаций, </a:t>
            </a:r>
            <a:endParaRPr lang="ru-RU" altLang="ru-RU" sz="2500" dirty="0" smtClean="0"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Segoe UI Light" panose="020B0502040204020203" pitchFamily="34" charset="0"/>
              </a:rPr>
              <a:t>Обеспечение пожарной </a:t>
            </a:r>
            <a:r>
              <a:rPr lang="ru-RU" altLang="ru-RU" sz="2500" dirty="0">
                <a:latin typeface="Segoe UI Light" panose="020B0502040204020203" pitchFamily="34" charset="0"/>
              </a:rPr>
              <a:t>безопасности и безопасности людей </a:t>
            </a:r>
            <a:endParaRPr lang="ru-RU" altLang="ru-RU" sz="2500" dirty="0" smtClean="0"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Segoe UI Light" panose="020B0502040204020203" pitchFamily="34" charset="0"/>
              </a:rPr>
              <a:t>на </a:t>
            </a:r>
            <a:r>
              <a:rPr lang="ru-RU" altLang="ru-RU" sz="2500" dirty="0">
                <a:latin typeface="Segoe UI Light" panose="020B0502040204020203" pitchFamily="34" charset="0"/>
              </a:rPr>
              <a:t>водных объектах </a:t>
            </a:r>
            <a:r>
              <a:rPr lang="ru-RU" altLang="ru-RU" sz="2500" dirty="0" smtClean="0">
                <a:latin typeface="Segoe UI Light" panose="020B0502040204020203" pitchFamily="34" charset="0"/>
              </a:rPr>
              <a:t>в Курском </a:t>
            </a:r>
            <a:r>
              <a:rPr lang="ru-RU" altLang="ru-RU" sz="2500" dirty="0">
                <a:latin typeface="Segoe UI Light" panose="020B0502040204020203" pitchFamily="34" charset="0"/>
              </a:rPr>
              <a:t>районе Курской области» </a:t>
            </a:r>
          </a:p>
        </p:txBody>
      </p:sp>
      <p:sp>
        <p:nvSpPr>
          <p:cNvPr id="89097" name="AutoShape 11"/>
          <p:cNvSpPr>
            <a:spLocks noChangeArrowheads="1"/>
          </p:cNvSpPr>
          <p:nvPr/>
        </p:nvSpPr>
        <p:spPr bwMode="auto">
          <a:xfrm>
            <a:off x="533400" y="2514600"/>
            <a:ext cx="4114800" cy="3962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2025 год –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4,820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2026 год –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6,137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2027 год –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2,0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Бюджетные 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мероприятия по устранению последствий после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пожаров и на тушение </a:t>
            </a:r>
            <a:r>
              <a:rPr lang="ru-RU" sz="1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торфянников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расположенных на территории Курского района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Курской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области, на установку автоматизированной </a:t>
            </a: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системы центрального оповещения населения </a:t>
            </a: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Курского района Курской области, </a:t>
            </a: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отдельные мероприятия в области </a:t>
            </a: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гражданской обороны, защиты населения и </a:t>
            </a: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территории от чрезвычайных ситуаций.</a:t>
            </a: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 eaLnBrk="1" hangingPunct="1">
              <a:defRPr/>
            </a:pPr>
            <a:endParaRPr lang="ru-RU" sz="1400" b="1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90</a:t>
            </a:fld>
            <a:endParaRPr lang="ru-RU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549525"/>
            <a:ext cx="29718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0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9318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93190" name="AutoShape 11"/>
          <p:cNvSpPr>
            <a:spLocks noChangeArrowheads="1"/>
          </p:cNvSpPr>
          <p:nvPr/>
        </p:nvSpPr>
        <p:spPr bwMode="auto">
          <a:xfrm>
            <a:off x="342900" y="914400"/>
            <a:ext cx="8534400" cy="40386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u="sng" dirty="0">
                <a:latin typeface="Segoe UI Light" panose="020B0502040204020203" pitchFamily="34" charset="0"/>
              </a:rPr>
              <a:t>КОНТАКТНАЯ ИНФОРМАЦИЯ</a:t>
            </a:r>
            <a:r>
              <a:rPr lang="ru-RU" altLang="ru-RU" sz="2800" b="1" dirty="0">
                <a:latin typeface="Segoe UI Light" panose="020B0502040204020203" pitchFamily="34" charset="0"/>
              </a:rPr>
              <a:t>:</a:t>
            </a:r>
          </a:p>
          <a:p>
            <a:pPr algn="ctr" eaLnBrk="1" hangingPunct="1">
              <a:buFontTx/>
              <a:buNone/>
            </a:pPr>
            <a:r>
              <a:rPr lang="ru-RU" altLang="ru-RU" sz="2400" dirty="0">
                <a:latin typeface="Segoe UI Light" panose="020B0502040204020203" pitchFamily="34" charset="0"/>
              </a:rPr>
              <a:t>УПРАВЛЕНИЕ ПО БЮДЖЕТУ И НАЛОГАМ </a:t>
            </a:r>
          </a:p>
          <a:p>
            <a:pPr algn="ctr" eaLnBrk="1" hangingPunct="1">
              <a:buFontTx/>
              <a:buNone/>
            </a:pPr>
            <a:r>
              <a:rPr lang="ru-RU" altLang="ru-RU" sz="2400" dirty="0">
                <a:latin typeface="Segoe UI Light" panose="020B0502040204020203" pitchFamily="34" charset="0"/>
              </a:rPr>
              <a:t>АДМИНИСТРАЦИИ КУРСКОГО РАЙОНА </a:t>
            </a:r>
          </a:p>
          <a:p>
            <a:pPr algn="ctr" eaLnBrk="1" hangingPunct="1">
              <a:buFontTx/>
              <a:buNone/>
            </a:pPr>
            <a:r>
              <a:rPr lang="ru-RU" altLang="ru-RU" sz="2400" dirty="0">
                <a:latin typeface="Segoe UI Light" panose="020B0502040204020203" pitchFamily="34" charset="0"/>
              </a:rPr>
              <a:t>КУРСКОЙ ОБЛАСТИ.</a:t>
            </a:r>
          </a:p>
          <a:p>
            <a:pPr algn="ctr" eaLnBrk="1" hangingPunct="1">
              <a:buFontTx/>
              <a:buNone/>
            </a:pPr>
            <a:r>
              <a:rPr lang="ru-RU" altLang="ru-RU" sz="2400" dirty="0">
                <a:latin typeface="Segoe UI Light" panose="020B0502040204020203" pitchFamily="34" charset="0"/>
              </a:rPr>
              <a:t>АДРЕС: Г. КУРСК, УЛ. БЕЛИНСКОГО, Д. 21.</a:t>
            </a:r>
          </a:p>
          <a:p>
            <a:pPr algn="ctr" eaLnBrk="1" hangingPunct="1">
              <a:buFontTx/>
              <a:buNone/>
            </a:pPr>
            <a:r>
              <a:rPr lang="ru-RU" altLang="ru-RU" sz="2400" dirty="0">
                <a:latin typeface="Segoe UI Light" panose="020B0502040204020203" pitchFamily="34" charset="0"/>
              </a:rPr>
              <a:t>ТЕЛЕФОН: 8(4712) 52-77-90.</a:t>
            </a:r>
          </a:p>
          <a:p>
            <a:pPr algn="ctr" eaLnBrk="1" hangingPunct="1">
              <a:buFontTx/>
              <a:buNone/>
            </a:pPr>
            <a:r>
              <a:rPr lang="ru-RU" altLang="ru-RU" sz="2400" dirty="0">
                <a:latin typeface="Segoe UI Light" panose="020B0502040204020203" pitchFamily="34" charset="0"/>
              </a:rPr>
              <a:t>Адрес электронной почты: </a:t>
            </a:r>
            <a:r>
              <a:rPr lang="en-US" altLang="ru-RU" sz="2400" dirty="0">
                <a:latin typeface="Segoe UI Light" panose="020B0502040204020203" pitchFamily="34" charset="0"/>
              </a:rPr>
              <a:t>uprfinkurr@mail.ru</a:t>
            </a:r>
            <a:endParaRPr lang="ru-RU" altLang="ru-RU" sz="2400" dirty="0">
              <a:latin typeface="Segoe UI Light" panose="020B0502040204020203" pitchFamily="34" charset="0"/>
            </a:endParaRPr>
          </a:p>
          <a:p>
            <a:pPr algn="ctr" eaLnBrk="1" hangingPunct="1">
              <a:buFontTx/>
              <a:buNone/>
            </a:pPr>
            <a:r>
              <a:rPr lang="ru-RU" altLang="ru-RU" sz="2400" dirty="0">
                <a:latin typeface="Segoe UI Light" panose="020B0502040204020203" pitchFamily="34" charset="0"/>
              </a:rPr>
              <a:t>График работы: с 9.00. до 18.00. </a:t>
            </a:r>
          </a:p>
          <a:p>
            <a:pPr algn="ctr" eaLnBrk="1" hangingPunct="1">
              <a:buFontTx/>
              <a:buNone/>
            </a:pPr>
            <a:r>
              <a:rPr lang="ru-RU" altLang="ru-RU" sz="2400" dirty="0">
                <a:latin typeface="Segoe UI Light" panose="020B0502040204020203" pitchFamily="34" charset="0"/>
              </a:rPr>
              <a:t>(выходные: суббота и воскресенье)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91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68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9421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94214" name="AutoShape 11"/>
          <p:cNvSpPr>
            <a:spLocks noChangeArrowheads="1"/>
          </p:cNvSpPr>
          <p:nvPr/>
        </p:nvSpPr>
        <p:spPr bwMode="auto">
          <a:xfrm>
            <a:off x="381000" y="609600"/>
            <a:ext cx="8534400" cy="51054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1800" b="1" dirty="0">
                <a:latin typeface="Segoe UI Light" panose="020B0502040204020203" pitchFamily="34" charset="0"/>
              </a:rPr>
              <a:t>Уважаемые жители и гости Курского района!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Обращаем Ваше внимание, </a:t>
            </a:r>
            <a:endParaRPr lang="ru-RU" altLang="ru-RU" sz="1800" dirty="0" smtClean="0"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Segoe UI Light" panose="020B0502040204020203" pitchFamily="34" charset="0"/>
              </a:rPr>
              <a:t>с решением </a:t>
            </a:r>
            <a:r>
              <a:rPr lang="ru-RU" altLang="ru-RU" sz="1800" dirty="0">
                <a:latin typeface="Segoe UI Light" panose="020B0502040204020203" pitchFamily="34" charset="0"/>
              </a:rPr>
              <a:t>Представительного Собрания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Курского района Курской </a:t>
            </a:r>
            <a:r>
              <a:rPr lang="ru-RU" altLang="ru-RU" sz="1800" dirty="0" smtClean="0">
                <a:latin typeface="Segoe UI Light" panose="020B0502040204020203" pitchFamily="34" charset="0"/>
              </a:rPr>
              <a:t>области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Segoe UI Light" panose="020B0502040204020203" pitchFamily="34" charset="0"/>
              </a:rPr>
              <a:t>«О </a:t>
            </a:r>
            <a:r>
              <a:rPr lang="ru-RU" altLang="ru-RU" sz="1800" dirty="0">
                <a:latin typeface="Segoe UI Light" panose="020B0502040204020203" pitchFamily="34" charset="0"/>
              </a:rPr>
              <a:t>бюджете Курского района Курской 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на </a:t>
            </a:r>
            <a:r>
              <a:rPr lang="ru-RU" altLang="ru-RU" sz="1800" dirty="0" smtClean="0">
                <a:latin typeface="Segoe UI Light" panose="020B0502040204020203" pitchFamily="34" charset="0"/>
              </a:rPr>
              <a:t>2025 </a:t>
            </a:r>
            <a:r>
              <a:rPr lang="ru-RU" altLang="ru-RU" sz="1800" dirty="0">
                <a:latin typeface="Segoe UI Light" panose="020B0502040204020203" pitchFamily="34" charset="0"/>
              </a:rPr>
              <a:t>год и на плановый период </a:t>
            </a:r>
            <a:r>
              <a:rPr lang="ru-RU" altLang="ru-RU" sz="1800" dirty="0" smtClean="0">
                <a:latin typeface="Segoe UI Light" panose="020B0502040204020203" pitchFamily="34" charset="0"/>
              </a:rPr>
              <a:t>2026 </a:t>
            </a:r>
            <a:r>
              <a:rPr lang="ru-RU" altLang="ru-RU" sz="1800" dirty="0">
                <a:latin typeface="Segoe UI Light" panose="020B0502040204020203" pitchFamily="34" charset="0"/>
              </a:rPr>
              <a:t>и </a:t>
            </a:r>
            <a:r>
              <a:rPr lang="ru-RU" altLang="ru-RU" sz="1800" dirty="0" smtClean="0">
                <a:latin typeface="Segoe UI Light" panose="020B0502040204020203" pitchFamily="34" charset="0"/>
              </a:rPr>
              <a:t>2027 </a:t>
            </a:r>
            <a:r>
              <a:rPr lang="ru-RU" altLang="ru-RU" sz="1800" dirty="0">
                <a:latin typeface="Segoe UI Light" panose="020B0502040204020203" pitchFamily="34" charset="0"/>
              </a:rPr>
              <a:t>годы», </a:t>
            </a:r>
            <a:endParaRPr lang="ru-RU" altLang="ru-RU" sz="1800" dirty="0" smtClean="0"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Segoe UI Light" panose="020B0502040204020203" pitchFamily="34" charset="0"/>
              </a:rPr>
              <a:t>а </a:t>
            </a:r>
            <a:r>
              <a:rPr lang="ru-RU" altLang="ru-RU" sz="1800" dirty="0">
                <a:latin typeface="Segoe UI Light" panose="020B0502040204020203" pitchFamily="34" charset="0"/>
              </a:rPr>
              <a:t>также с последующими </a:t>
            </a:r>
            <a:r>
              <a:rPr lang="ru-RU" altLang="ru-RU" sz="1800" dirty="0" smtClean="0">
                <a:latin typeface="Segoe UI Light" panose="020B0502040204020203" pitchFamily="34" charset="0"/>
              </a:rPr>
              <a:t>внесенными </a:t>
            </a:r>
            <a:r>
              <a:rPr lang="ru-RU" altLang="ru-RU" sz="1800" dirty="0">
                <a:latin typeface="Segoe UI Light" panose="020B0502040204020203" pitchFamily="34" charset="0"/>
              </a:rPr>
              <a:t>изменениями </a:t>
            </a:r>
            <a:endParaRPr lang="ru-RU" altLang="ru-RU" sz="1800" dirty="0" smtClean="0"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Segoe UI Light" panose="020B0502040204020203" pitchFamily="34" charset="0"/>
              </a:rPr>
              <a:t>в </a:t>
            </a:r>
            <a:r>
              <a:rPr lang="ru-RU" altLang="ru-RU" sz="1800" dirty="0">
                <a:latin typeface="Segoe UI Light" panose="020B0502040204020203" pitchFamily="34" charset="0"/>
              </a:rPr>
              <a:t>данное решение можно </a:t>
            </a:r>
            <a:r>
              <a:rPr lang="ru-RU" altLang="ru-RU" sz="1800" dirty="0" smtClean="0">
                <a:latin typeface="Segoe UI Light" panose="020B0502040204020203" pitchFamily="34" charset="0"/>
              </a:rPr>
              <a:t>будет ознакомиться </a:t>
            </a:r>
            <a:endParaRPr lang="ru-RU" altLang="ru-RU" sz="1800" dirty="0"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Segoe UI Light" panose="020B0502040204020203" pitchFamily="34" charset="0"/>
              </a:rPr>
              <a:t>на официальном сайте </a:t>
            </a:r>
            <a:r>
              <a:rPr lang="ru-RU" altLang="ru-RU" sz="1800" dirty="0" smtClean="0">
                <a:latin typeface="Segoe UI Light" panose="020B0502040204020203" pitchFamily="34" charset="0"/>
              </a:rPr>
              <a:t>Администрации Курского </a:t>
            </a:r>
            <a:r>
              <a:rPr lang="ru-RU" altLang="ru-RU" sz="1800" dirty="0">
                <a:latin typeface="Segoe UI Light" panose="020B0502040204020203" pitchFamily="34" charset="0"/>
              </a:rPr>
              <a:t>района </a:t>
            </a:r>
            <a:endParaRPr lang="ru-RU" altLang="ru-RU" sz="1800" dirty="0" smtClean="0">
              <a:latin typeface="Segoe UI Ligh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Segoe UI Light" panose="020B0502040204020203" pitchFamily="34" charset="0"/>
              </a:rPr>
              <a:t>Курской области</a:t>
            </a:r>
            <a:endParaRPr lang="ru-RU" altLang="ru-RU" sz="1800" dirty="0">
              <a:latin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92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066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9523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sp>
        <p:nvSpPr>
          <p:cNvPr id="95238" name="AutoShape 11"/>
          <p:cNvSpPr>
            <a:spLocks noChangeArrowheads="1"/>
          </p:cNvSpPr>
          <p:nvPr/>
        </p:nvSpPr>
        <p:spPr bwMode="auto">
          <a:xfrm>
            <a:off x="381000" y="990600"/>
            <a:ext cx="8534400" cy="40386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b="1" dirty="0">
                <a:latin typeface="Segoe UI Light" panose="020B0502040204020203" pitchFamily="34" charset="0"/>
              </a:rPr>
              <a:t>СПАСИБО, </a:t>
            </a:r>
          </a:p>
          <a:p>
            <a:pPr algn="ctr" eaLnBrk="1" hangingPunct="1">
              <a:buFontTx/>
              <a:buNone/>
            </a:pPr>
            <a:r>
              <a:rPr lang="ru-RU" altLang="ru-RU" dirty="0">
                <a:latin typeface="Segoe UI Light" panose="020B0502040204020203" pitchFamily="34" charset="0"/>
              </a:rPr>
              <a:t>ЧТО ПОСЕТИЛИ </a:t>
            </a:r>
          </a:p>
          <a:p>
            <a:pPr algn="ctr" eaLnBrk="1" hangingPunct="1">
              <a:buFontTx/>
              <a:buNone/>
            </a:pPr>
            <a:r>
              <a:rPr lang="ru-RU" altLang="ru-RU" dirty="0">
                <a:latin typeface="Segoe UI Light" panose="020B0502040204020203" pitchFamily="34" charset="0"/>
              </a:rPr>
              <a:t>ИНФОРМАЦИОННЫЙ РЕСУРС </a:t>
            </a:r>
          </a:p>
          <a:p>
            <a:pPr algn="ctr" eaLnBrk="1" hangingPunct="1">
              <a:buFontTx/>
              <a:buNone/>
            </a:pPr>
            <a:r>
              <a:rPr lang="ru-RU" altLang="ru-RU" dirty="0">
                <a:latin typeface="Segoe UI Light" panose="020B0502040204020203" pitchFamily="34" charset="0"/>
              </a:rPr>
              <a:t>«БЮДЖЕТ ДЛЯ ГРАЖДАН»</a:t>
            </a:r>
          </a:p>
          <a:p>
            <a:pPr algn="ctr" eaLnBrk="1" hangingPunct="1">
              <a:buFontTx/>
              <a:buNone/>
            </a:pPr>
            <a:r>
              <a:rPr lang="ru-RU" altLang="ru-RU" dirty="0">
                <a:latin typeface="Segoe UI Light" panose="020B0502040204020203" pitchFamily="34" charset="0"/>
              </a:rPr>
              <a:t>КУРСКОГО РАЙОНА </a:t>
            </a:r>
          </a:p>
          <a:p>
            <a:pPr algn="ctr" eaLnBrk="1" hangingPunct="1">
              <a:buFontTx/>
              <a:buNone/>
            </a:pPr>
            <a:r>
              <a:rPr lang="ru-RU" altLang="ru-RU" dirty="0">
                <a:latin typeface="Segoe UI Light" panose="020B0502040204020203" pitchFamily="34" charset="0"/>
              </a:rPr>
              <a:t>КУРСКОЙ ОБЛАСТИ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93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15630</TotalTime>
  <Words>8314</Words>
  <Application>Microsoft Office PowerPoint</Application>
  <PresentationFormat>Экран (4:3)</PresentationFormat>
  <Paragraphs>1932</Paragraphs>
  <Slides>93</Slides>
  <Notes>39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93</vt:i4>
      </vt:variant>
    </vt:vector>
  </HeadingPairs>
  <TitlesOfParts>
    <vt:vector size="98" baseType="lpstr">
      <vt:lpstr>Arial</vt:lpstr>
      <vt:lpstr>Monotype Corsiva</vt:lpstr>
      <vt:lpstr>Segoe UI Light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 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Яковлева</dc:creator>
  <cp:lastModifiedBy>user</cp:lastModifiedBy>
  <cp:revision>2741</cp:revision>
  <cp:lastPrinted>2024-11-15T07:15:45Z</cp:lastPrinted>
  <dcterms:created xsi:type="dcterms:W3CDTF">1601-01-01T00:00:00Z</dcterms:created>
  <dcterms:modified xsi:type="dcterms:W3CDTF">2024-11-15T12:44:35Z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