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3358.2</c:v>
                </c:pt>
                <c:pt idx="1">
                  <c:v>3434.7</c:v>
                </c:pt>
                <c:pt idx="2">
                  <c:v>3737.2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4846.9000000000005</c:v>
                </c:pt>
                <c:pt idx="1">
                  <c:v>3732.9</c:v>
                </c:pt>
                <c:pt idx="2">
                  <c:v>4037.4</c:v>
                </c:pt>
              </c:numCache>
            </c:numRef>
          </c:val>
        </c:ser>
        <c:shape val="cone"/>
        <c:axId val="70601728"/>
        <c:axId val="97891072"/>
        <c:axId val="0"/>
      </c:bar3DChart>
      <c:catAx>
        <c:axId val="70601728"/>
        <c:scaling>
          <c:orientation val="minMax"/>
        </c:scaling>
        <c:axPos val="b"/>
        <c:numFmt formatCode="General" sourceLinked="1"/>
        <c:tickLblPos val="nextTo"/>
        <c:crossAx val="97891072"/>
        <c:crosses val="autoZero"/>
        <c:auto val="1"/>
        <c:lblAlgn val="ctr"/>
        <c:lblOffset val="100"/>
      </c:catAx>
      <c:valAx>
        <c:axId val="97891072"/>
        <c:scaling>
          <c:orientation val="minMax"/>
        </c:scaling>
        <c:axPos val="l"/>
        <c:majorGridlines/>
        <c:numFmt formatCode="General" sourceLinked="1"/>
        <c:tickLblPos val="nextTo"/>
        <c:crossAx val="706017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Обеспечение пожарной безопасности тыс.рублей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Обеспечение пожарной безопасности тыс.рублей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Обеспечение пожарной безопасности тыс.рублей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axId val="88083456"/>
        <c:axId val="88089344"/>
      </c:barChart>
      <c:catAx>
        <c:axId val="88083456"/>
        <c:scaling>
          <c:orientation val="minMax"/>
        </c:scaling>
        <c:axPos val="b"/>
        <c:tickLblPos val="nextTo"/>
        <c:crossAx val="88089344"/>
        <c:crosses val="autoZero"/>
        <c:auto val="1"/>
        <c:lblAlgn val="ctr"/>
        <c:lblOffset val="100"/>
      </c:catAx>
      <c:valAx>
        <c:axId val="88089344"/>
        <c:scaling>
          <c:orientation val="minMax"/>
        </c:scaling>
        <c:axPos val="l"/>
        <c:majorGridlines/>
        <c:numFmt formatCode="General" sourceLinked="1"/>
        <c:tickLblPos val="nextTo"/>
        <c:crossAx val="880834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</c:numCache>
            </c:numRef>
          </c:val>
        </c:ser>
        <c:axId val="88160896"/>
        <c:axId val="88166784"/>
      </c:barChart>
      <c:catAx>
        <c:axId val="88160896"/>
        <c:scaling>
          <c:orientation val="minMax"/>
        </c:scaling>
        <c:axPos val="l"/>
        <c:tickLblPos val="nextTo"/>
        <c:crossAx val="88166784"/>
        <c:crosses val="autoZero"/>
        <c:auto val="1"/>
        <c:lblAlgn val="ctr"/>
        <c:lblOffset val="100"/>
      </c:catAx>
      <c:valAx>
        <c:axId val="88166784"/>
        <c:scaling>
          <c:orientation val="minMax"/>
        </c:scaling>
        <c:axPos val="b"/>
        <c:majorGridlines/>
        <c:numFmt formatCode="General" sourceLinked="1"/>
        <c:tickLblPos val="nextTo"/>
        <c:crossAx val="881608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Жилищное хозяйство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Коммунальное хозяйство 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Благоустройство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148</c:v>
                </c:pt>
                <c:pt idx="1">
                  <c:v>60</c:v>
                </c:pt>
                <c:pt idx="2">
                  <c:v>50</c:v>
                </c:pt>
              </c:numCache>
            </c:numRef>
          </c:val>
        </c:ser>
        <c:shape val="cylinder"/>
        <c:axId val="99917824"/>
        <c:axId val="99920896"/>
        <c:axId val="0"/>
      </c:bar3DChart>
      <c:catAx>
        <c:axId val="99917824"/>
        <c:scaling>
          <c:orientation val="minMax"/>
        </c:scaling>
        <c:axPos val="b"/>
        <c:numFmt formatCode="General" sourceLinked="1"/>
        <c:tickLblPos val="nextTo"/>
        <c:crossAx val="99920896"/>
        <c:crosses val="autoZero"/>
        <c:auto val="1"/>
        <c:lblAlgn val="ctr"/>
        <c:lblOffset val="100"/>
      </c:catAx>
      <c:valAx>
        <c:axId val="99920896"/>
        <c:scaling>
          <c:orientation val="minMax"/>
        </c:scaling>
        <c:axPos val="l"/>
        <c:majorGridlines/>
        <c:numFmt formatCode="General" sourceLinked="1"/>
        <c:tickLblPos val="nextTo"/>
        <c:crossAx val="999178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Культура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Культура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1001.7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Культура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1162.0999999999999</c:v>
                </c:pt>
              </c:numCache>
            </c:numRef>
          </c:val>
        </c:ser>
        <c:shape val="box"/>
        <c:axId val="46171264"/>
        <c:axId val="46889216"/>
        <c:axId val="47144000"/>
      </c:bar3DChart>
      <c:catAx>
        <c:axId val="46171264"/>
        <c:scaling>
          <c:orientation val="minMax"/>
        </c:scaling>
        <c:axPos val="b"/>
        <c:tickLblPos val="nextTo"/>
        <c:crossAx val="46889216"/>
        <c:crosses val="autoZero"/>
        <c:auto val="1"/>
        <c:lblAlgn val="ctr"/>
        <c:lblOffset val="100"/>
      </c:catAx>
      <c:valAx>
        <c:axId val="46889216"/>
        <c:scaling>
          <c:orientation val="minMax"/>
        </c:scaling>
        <c:axPos val="l"/>
        <c:majorGridlines/>
        <c:numFmt formatCode="General" sourceLinked="1"/>
        <c:tickLblPos val="nextTo"/>
        <c:crossAx val="46171264"/>
        <c:crosses val="autoZero"/>
        <c:crossBetween val="between"/>
      </c:valAx>
      <c:serAx>
        <c:axId val="47144000"/>
        <c:scaling>
          <c:orientation val="minMax"/>
        </c:scaling>
        <c:axPos val="b"/>
        <c:tickLblPos val="nextTo"/>
        <c:crossAx val="46889216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Социальная политика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</c:ser>
        <c:shape val="cylinder"/>
        <c:axId val="46117632"/>
        <c:axId val="46920064"/>
        <c:axId val="50534144"/>
      </c:bar3DChart>
      <c:catAx>
        <c:axId val="46117632"/>
        <c:scaling>
          <c:orientation val="minMax"/>
        </c:scaling>
        <c:axPos val="b"/>
        <c:numFmt formatCode="General" sourceLinked="1"/>
        <c:tickLblPos val="nextTo"/>
        <c:crossAx val="46920064"/>
        <c:crosses val="autoZero"/>
        <c:auto val="1"/>
        <c:lblAlgn val="ctr"/>
        <c:lblOffset val="100"/>
      </c:catAx>
      <c:valAx>
        <c:axId val="46920064"/>
        <c:scaling>
          <c:orientation val="minMax"/>
        </c:scaling>
        <c:axPos val="l"/>
        <c:majorGridlines/>
        <c:numFmt formatCode="General" sourceLinked="1"/>
        <c:tickLblPos val="nextTo"/>
        <c:crossAx val="46117632"/>
        <c:crosses val="autoZero"/>
        <c:crossBetween val="between"/>
      </c:valAx>
      <c:serAx>
        <c:axId val="50534144"/>
        <c:scaling>
          <c:orientation val="minMax"/>
        </c:scaling>
        <c:delete val="1"/>
        <c:axPos val="b"/>
        <c:tickLblPos val="nextTo"/>
        <c:crossAx val="46920064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3658.2</c:v>
                </c:pt>
                <c:pt idx="1">
                  <c:v>3434.7</c:v>
                </c:pt>
                <c:pt idx="2">
                  <c:v>3737.2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722.7</c:v>
                </c:pt>
                <c:pt idx="1">
                  <c:v>451.5</c:v>
                </c:pt>
                <c:pt idx="2">
                  <c:v>730.9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2935.5</c:v>
                </c:pt>
                <c:pt idx="1">
                  <c:v>2983.2</c:v>
                </c:pt>
                <c:pt idx="2">
                  <c:v>3006.3</c:v>
                </c:pt>
              </c:numCache>
            </c:numRef>
          </c:val>
        </c:ser>
        <c:shape val="cylinder"/>
        <c:axId val="101418112"/>
        <c:axId val="101419648"/>
        <c:axId val="0"/>
      </c:bar3DChart>
      <c:catAx>
        <c:axId val="101418112"/>
        <c:scaling>
          <c:orientation val="minMax"/>
        </c:scaling>
        <c:axPos val="b"/>
        <c:numFmt formatCode="General" sourceLinked="1"/>
        <c:tickLblPos val="nextTo"/>
        <c:crossAx val="101419648"/>
        <c:crosses val="autoZero"/>
        <c:auto val="1"/>
        <c:lblAlgn val="ctr"/>
        <c:lblOffset val="100"/>
      </c:catAx>
      <c:valAx>
        <c:axId val="101419648"/>
        <c:scaling>
          <c:orientation val="minMax"/>
        </c:scaling>
        <c:axPos val="l"/>
        <c:majorGridlines/>
        <c:numFmt formatCode="General" sourceLinked="1"/>
        <c:tickLblPos val="nextTo"/>
        <c:crossAx val="1014181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5412775773900406"/>
          <c:y val="3.7288599794590892E-2"/>
          <c:w val="0.50497043077066672"/>
          <c:h val="0.80332135113545589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417.5</c:v>
                </c:pt>
                <c:pt idx="1">
                  <c:v>460.4</c:v>
                </c:pt>
                <c:pt idx="2">
                  <c:v>483.5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2404.6999999999998</c:v>
                </c:pt>
                <c:pt idx="1">
                  <c:v>2405</c:v>
                </c:pt>
                <c:pt idx="2">
                  <c:v>2405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78.3</c:v>
                </c:pt>
                <c:pt idx="1">
                  <c:v>78.3</c:v>
                </c:pt>
                <c:pt idx="2">
                  <c:v>78.3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Государственная пошлина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Лист1!$E$2:$E$4</c:f>
              <c:numCache>
                <c:formatCode>General</c:formatCode>
                <c:ptCount val="3"/>
                <c:pt idx="1">
                  <c:v>4.5</c:v>
                </c:pt>
                <c:pt idx="2">
                  <c:v>4.5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Доходы от сдачи в аренду имущества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35</c:v>
                </c:pt>
                <c:pt idx="1">
                  <c:v>35</c:v>
                </c:pt>
                <c:pt idx="2">
                  <c:v>35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продажи земельных участков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Лист1!$G$2:$G$4</c:f>
              <c:numCache>
                <c:formatCode>General</c:formatCode>
                <c:ptCount val="3"/>
              </c:numCache>
            </c:numRef>
          </c:val>
        </c:ser>
        <c:shape val="box"/>
        <c:axId val="106093952"/>
        <c:axId val="86815872"/>
        <c:axId val="0"/>
      </c:bar3DChart>
      <c:catAx>
        <c:axId val="106093952"/>
        <c:scaling>
          <c:orientation val="minMax"/>
        </c:scaling>
        <c:axPos val="b"/>
        <c:numFmt formatCode="General" sourceLinked="1"/>
        <c:tickLblPos val="nextTo"/>
        <c:crossAx val="86815872"/>
        <c:crosses val="autoZero"/>
        <c:auto val="1"/>
        <c:lblAlgn val="ctr"/>
        <c:lblOffset val="100"/>
      </c:catAx>
      <c:valAx>
        <c:axId val="86815872"/>
        <c:scaling>
          <c:orientation val="minMax"/>
        </c:scaling>
        <c:axPos val="l"/>
        <c:majorGridlines/>
        <c:numFmt formatCode="General" sourceLinked="1"/>
        <c:tickLblPos val="nextTo"/>
        <c:crossAx val="106093952"/>
        <c:crosses val="autoZero"/>
        <c:crossBetween val="between"/>
      </c:valAx>
    </c:plotArea>
    <c:legend>
      <c:legendPos val="r"/>
      <c:layout/>
    </c:legend>
    <c:plotVisOnly val="1"/>
  </c:chart>
  <c:spPr>
    <a:ln>
      <a:solidFill>
        <a:schemeClr val="accent2">
          <a:lumMod val="50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20"/>
      <c:rotY val="10"/>
      <c:perspective val="30"/>
    </c:view3D>
    <c:plotArea>
      <c:layout>
        <c:manualLayout>
          <c:layoutTarget val="inner"/>
          <c:xMode val="edge"/>
          <c:yMode val="edge"/>
          <c:x val="0.11248924399115239"/>
          <c:y val="0"/>
          <c:w val="0.75480391070005137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2015 год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Дотации на выравнивание бюджетной обеспеченности</c:v>
                </c:pt>
                <c:pt idx="1">
                  <c:v>Субвенции бюджет субъектов РФ и муниципальных образований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584.20000000000005</c:v>
                </c:pt>
                <c:pt idx="1">
                  <c:v>138.5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1.7889420310512126E-2"/>
          <c:y val="0.71166980887952402"/>
          <c:w val="0.96093668340116878"/>
          <c:h val="0.288330191120476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2016 </a:t>
            </a:r>
            <a:r>
              <a:rPr lang="ru-RU" dirty="0"/>
              <a:t>год</a:t>
            </a:r>
          </a:p>
        </c:rich>
      </c:tx>
      <c:layout/>
    </c:title>
    <c:view3D>
      <c:rotX val="20"/>
      <c:rotY val="10"/>
      <c:perspective val="30"/>
    </c:view3D>
    <c:plotArea>
      <c:layout>
        <c:manualLayout>
          <c:layoutTarget val="inner"/>
          <c:xMode val="edge"/>
          <c:yMode val="edge"/>
          <c:x val="0.1124892439911524"/>
          <c:y val="0"/>
          <c:w val="0.75480391070005148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год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Дотации на выравнивание бюджетной обеспеченности</c:v>
                </c:pt>
                <c:pt idx="1">
                  <c:v>Субвенции бюджет субъектов РФ и муниципальных образований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311.3</c:v>
                </c:pt>
                <c:pt idx="1">
                  <c:v>140.19999999999999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1.7889420310512133E-2"/>
          <c:y val="0.71166980887952414"/>
          <c:w val="0.96093668340116878"/>
          <c:h val="0.2883301911204763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2017 </a:t>
            </a:r>
            <a:r>
              <a:rPr lang="ru-RU" dirty="0"/>
              <a:t>год</a:t>
            </a:r>
          </a:p>
        </c:rich>
      </c:tx>
      <c:layout/>
    </c:title>
    <c:view3D>
      <c:rotX val="20"/>
      <c:rotY val="10"/>
      <c:perspective val="30"/>
    </c:view3D>
    <c:plotArea>
      <c:layout>
        <c:manualLayout>
          <c:layoutTarget val="inner"/>
          <c:xMode val="edge"/>
          <c:yMode val="edge"/>
          <c:x val="0.11248924399115241"/>
          <c:y val="0"/>
          <c:w val="0.75480391070005159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Дотации на выравнивание бюджетной обеспеченности</c:v>
                </c:pt>
                <c:pt idx="1">
                  <c:v>Субвенции бюджет субъектов РФ и муниципальных образований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597</c:v>
                </c:pt>
                <c:pt idx="1">
                  <c:v>133.9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1.788942031051214E-2"/>
          <c:y val="0.71166980887952425"/>
          <c:w val="0.96093668340116878"/>
          <c:h val="0.2883301911204764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20"/>
      <c:rotY val="40"/>
      <c:rAngAx val="1"/>
    </c:view3D>
    <c:plotArea>
      <c:layout>
        <c:manualLayout>
          <c:layoutTarget val="inner"/>
          <c:xMode val="edge"/>
          <c:yMode val="edge"/>
          <c:x val="0.13132791994750653"/>
          <c:y val="3.8657063934227354E-2"/>
          <c:w val="0.70744816272965871"/>
          <c:h val="0.7613907047603050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Расходы тыс.рублей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4846.9000000000005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Расходы тыс.рублей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3732.9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Расходы тыс.рублей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4037.4</c:v>
                </c:pt>
              </c:numCache>
            </c:numRef>
          </c:val>
        </c:ser>
        <c:shape val="box"/>
        <c:axId val="87517440"/>
        <c:axId val="87531520"/>
        <c:axId val="0"/>
      </c:bar3DChart>
      <c:catAx>
        <c:axId val="87517440"/>
        <c:scaling>
          <c:orientation val="minMax"/>
        </c:scaling>
        <c:axPos val="b"/>
        <c:tickLblPos val="nextTo"/>
        <c:crossAx val="87531520"/>
        <c:crosses val="autoZero"/>
        <c:auto val="1"/>
        <c:lblAlgn val="ctr"/>
        <c:lblOffset val="100"/>
      </c:catAx>
      <c:valAx>
        <c:axId val="87531520"/>
        <c:scaling>
          <c:orientation val="minMax"/>
        </c:scaling>
        <c:axPos val="l"/>
        <c:majorGridlines/>
        <c:numFmt formatCode="General" sourceLinked="1"/>
        <c:tickLblPos val="nextTo"/>
        <c:crossAx val="875174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Общегосударственные вопросы тыс.рублей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3089.4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Общегосударственные вопросы тыс.рублей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2531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Общегосударственные вопросы тыс.рублей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2691.4</c:v>
                </c:pt>
              </c:numCache>
            </c:numRef>
          </c:val>
        </c:ser>
        <c:shape val="box"/>
        <c:axId val="87655552"/>
        <c:axId val="87657088"/>
        <c:axId val="0"/>
      </c:bar3DChart>
      <c:catAx>
        <c:axId val="87655552"/>
        <c:scaling>
          <c:orientation val="minMax"/>
        </c:scaling>
        <c:axPos val="b"/>
        <c:tickLblPos val="nextTo"/>
        <c:crossAx val="87657088"/>
        <c:crosses val="autoZero"/>
        <c:auto val="1"/>
        <c:lblAlgn val="r"/>
        <c:lblOffset val="100"/>
      </c:catAx>
      <c:valAx>
        <c:axId val="87657088"/>
        <c:scaling>
          <c:orientation val="minMax"/>
        </c:scaling>
        <c:axPos val="l"/>
        <c:majorGridlines/>
        <c:numFmt formatCode="General" sourceLinked="1"/>
        <c:tickLblPos val="nextTo"/>
        <c:crossAx val="876555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10"/>
      <c:rotY val="50"/>
      <c:perspective val="30"/>
    </c:view3D>
    <c:floor>
      <c:spPr>
        <a:solidFill>
          <a:prstClr val="white">
            <a:lumMod val="85000"/>
          </a:prst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>
        <c:manualLayout>
          <c:layoutTarget val="inner"/>
          <c:xMode val="edge"/>
          <c:yMode val="edge"/>
          <c:x val="0.18401364967728132"/>
          <c:y val="3.6366324645146837E-2"/>
          <c:w val="0.60004247816950185"/>
          <c:h val="0.5148426823971658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Мобилизационная и вневойсковая подготовка тыс.рублей.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138.5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Мобилизационная и вневойсковая подготовка тыс.рублей.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140.19999999999999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Мобилизационная и вневойсковая подготовка тыс.рублей.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133.9</c:v>
                </c:pt>
              </c:numCache>
            </c:numRef>
          </c:val>
        </c:ser>
        <c:gapDepth val="210"/>
        <c:shape val="cone"/>
        <c:axId val="87925504"/>
        <c:axId val="87927040"/>
        <c:axId val="87856448"/>
      </c:bar3DChart>
      <c:dateAx>
        <c:axId val="87925504"/>
        <c:scaling>
          <c:orientation val="minMax"/>
        </c:scaling>
        <c:axPos val="b"/>
        <c:tickLblPos val="nextTo"/>
        <c:txPr>
          <a:bodyPr rot="60000" anchor="ctr" anchorCtr="1"/>
          <a:lstStyle/>
          <a:p>
            <a:pPr algn="just">
              <a:defRPr sz="1200"/>
            </a:pPr>
            <a:endParaRPr lang="ru-RU"/>
          </a:p>
        </c:txPr>
        <c:crossAx val="87927040"/>
        <c:crosses val="autoZero"/>
        <c:lblOffset val="100"/>
        <c:baseTimeUnit val="days"/>
      </c:dateAx>
      <c:valAx>
        <c:axId val="87927040"/>
        <c:scaling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crossAx val="87925504"/>
        <c:crosses val="autoZero"/>
        <c:crossBetween val="between"/>
      </c:valAx>
      <c:serAx>
        <c:axId val="87856448"/>
        <c:scaling>
          <c:orientation val="minMax"/>
        </c:scaling>
        <c:delete val="1"/>
        <c:axPos val="b"/>
        <c:tickLblPos val="nextTo"/>
        <c:crossAx val="87927040"/>
        <c:crosses val="autoZero"/>
      </c:serAx>
    </c:plotArea>
    <c:legend>
      <c:legendPos val="r"/>
      <c:layout>
        <c:manualLayout>
          <c:xMode val="edge"/>
          <c:yMode val="edge"/>
          <c:x val="0.89434804349710317"/>
          <c:y val="1.4724687682590918E-2"/>
          <c:w val="9.9341635194447275E-2"/>
          <c:h val="0.1777735588902265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0.11955</cdr:x>
      <cdr:y>0.05655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-19064"/>
          <a:ext cx="91440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Тыс. руб.</a:t>
          </a:r>
          <a:endParaRPr lang="ru-RU" sz="1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0.41941</cdr:x>
      <cdr:y>0.75</cdr:y>
    </cdr:from>
    <cdr:to>
      <cdr:x>0.5773</cdr:x>
      <cdr:y>0.91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28892" y="42862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0.625</cdr:y>
    </cdr:from>
    <cdr:to>
      <cdr:x>0.99939</cdr:x>
      <cdr:y>0.825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3571900"/>
          <a:ext cx="7715304" cy="1143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В бюджете </a:t>
          </a:r>
          <a:r>
            <a:rPr lang="ru-RU" sz="1400" b="1" dirty="0" err="1" smtClean="0"/>
            <a:t>Малогнеушевского</a:t>
          </a:r>
          <a:r>
            <a:rPr lang="ru-RU" sz="1400" b="1" dirty="0" smtClean="0"/>
            <a:t> сельсовета Рыльского района Курской области предусмотрены </a:t>
          </a:r>
        </a:p>
        <a:p xmlns:a="http://schemas.openxmlformats.org/drawingml/2006/main">
          <a:r>
            <a:rPr lang="ru-RU" sz="1400" b="1" dirty="0" smtClean="0"/>
            <a:t>расходы на осуществление Государственных полномочий по первичному воинскому учету на </a:t>
          </a:r>
        </a:p>
        <a:p xmlns:a="http://schemas.openxmlformats.org/drawingml/2006/main">
          <a:r>
            <a:rPr lang="ru-RU" sz="1400" b="1" dirty="0" smtClean="0"/>
            <a:t>территориях, где отсутствуют военные комиссариаты, на  2015 год – 138,5 тыс.рублей, </a:t>
          </a:r>
        </a:p>
        <a:p xmlns:a="http://schemas.openxmlformats.org/drawingml/2006/main">
          <a:r>
            <a:rPr lang="ru-RU" sz="1400" b="1" dirty="0" smtClean="0"/>
            <a:t> на 2016 год-140,2 тыс.рублей, на 2017 год-133,9 тыс. рублей.</a:t>
          </a:r>
          <a:endParaRPr lang="ru-RU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631C1-14CD-44A2-B7D4-466F045D45E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272AE-F10A-4FF6-AF37-799831E90F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8272AE-F10A-4FF6-AF37-799831E90FD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DAA96D-A0EF-4DAC-9232-8D09B1D532D2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542CA93-0DF9-41CD-9AE4-12148FDD03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843218"/>
          </a:xfrm>
        </p:spPr>
        <p:txBody>
          <a:bodyPr/>
          <a:lstStyle/>
          <a:p>
            <a:pPr algn="ctr"/>
            <a:r>
              <a:rPr lang="ru-RU" dirty="0" smtClean="0"/>
              <a:t>БЮДЖЕТ ДЛЯ</a:t>
            </a:r>
            <a:br>
              <a:rPr lang="ru-RU" dirty="0" smtClean="0"/>
            </a:br>
            <a:r>
              <a:rPr lang="ru-RU" dirty="0" smtClean="0"/>
              <a:t>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бюджет для гражда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827766"/>
            <a:ext cx="8143900" cy="60302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0"/>
            <a:ext cx="81439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Муниципальное образование «</a:t>
            </a: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Малогнеушевский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сельсовет» Рыльского района Курской области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 доходной части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1428736"/>
            <a:ext cx="3071834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Доходы бюджета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2214554"/>
            <a:ext cx="2000264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собственные доходы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5918" y="3143248"/>
            <a:ext cx="2000264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налоговые доходы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00760" y="2143116"/>
            <a:ext cx="2214578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безвозмездые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поступления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57950" y="3071810"/>
            <a:ext cx="1571636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дотации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3786190"/>
            <a:ext cx="1571636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субсидии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57950" y="4429132"/>
            <a:ext cx="1643074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субвенции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85918" y="4071942"/>
            <a:ext cx="2000264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неналоговые доходы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72132" y="5143512"/>
            <a:ext cx="2486036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иные межбюджетные трансферты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5" name="Прямая соединительная линия 14"/>
          <p:cNvCxnSpPr>
            <a:stCxn id="4" idx="1"/>
            <a:endCxn id="5" idx="0"/>
          </p:cNvCxnSpPr>
          <p:nvPr/>
        </p:nvCxnSpPr>
        <p:spPr>
          <a:xfrm rot="10800000" flipV="1">
            <a:off x="2786050" y="1714488"/>
            <a:ext cx="714380" cy="5000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4" idx="3"/>
            <a:endCxn id="7" idx="0"/>
          </p:cNvCxnSpPr>
          <p:nvPr/>
        </p:nvCxnSpPr>
        <p:spPr>
          <a:xfrm>
            <a:off x="6572264" y="1714488"/>
            <a:ext cx="535785" cy="42862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5" idx="1"/>
          </p:cNvCxnSpPr>
          <p:nvPr/>
        </p:nvCxnSpPr>
        <p:spPr>
          <a:xfrm rot="10800000" flipV="1">
            <a:off x="1571604" y="2500306"/>
            <a:ext cx="214314" cy="1857388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571604" y="3571876"/>
            <a:ext cx="21431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endCxn id="12" idx="1"/>
          </p:cNvCxnSpPr>
          <p:nvPr/>
        </p:nvCxnSpPr>
        <p:spPr>
          <a:xfrm>
            <a:off x="1571604" y="4357694"/>
            <a:ext cx="21431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Shape 52"/>
          <p:cNvCxnSpPr>
            <a:stCxn id="7" idx="3"/>
          </p:cNvCxnSpPr>
          <p:nvPr/>
        </p:nvCxnSpPr>
        <p:spPr>
          <a:xfrm>
            <a:off x="8215338" y="2500306"/>
            <a:ext cx="428628" cy="3000396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0800000">
            <a:off x="7929586" y="3286124"/>
            <a:ext cx="71438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2" name="Соединительная линия уступом 81"/>
          <p:cNvCxnSpPr>
            <a:stCxn id="10" idx="3"/>
          </p:cNvCxnSpPr>
          <p:nvPr/>
        </p:nvCxnSpPr>
        <p:spPr>
          <a:xfrm>
            <a:off x="7929586" y="4036223"/>
            <a:ext cx="714380" cy="35719"/>
          </a:xfrm>
          <a:prstGeom prst="bentConnector3">
            <a:avLst>
              <a:gd name="adj1" fmla="val 100891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11" idx="3"/>
          </p:cNvCxnSpPr>
          <p:nvPr/>
        </p:nvCxnSpPr>
        <p:spPr>
          <a:xfrm>
            <a:off x="8001024" y="4679165"/>
            <a:ext cx="642942" cy="35719"/>
          </a:xfrm>
          <a:prstGeom prst="bentConnector3">
            <a:avLst>
              <a:gd name="adj1" fmla="val 101405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2" name="Соединительная линия уступом 91"/>
          <p:cNvCxnSpPr>
            <a:stCxn id="13" idx="3"/>
          </p:cNvCxnSpPr>
          <p:nvPr/>
        </p:nvCxnSpPr>
        <p:spPr>
          <a:xfrm>
            <a:off x="8058168" y="5464983"/>
            <a:ext cx="585798" cy="35719"/>
          </a:xfrm>
          <a:prstGeom prst="bentConnector3">
            <a:avLst>
              <a:gd name="adj1" fmla="val 104539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доходов бюджета</a:t>
            </a:r>
            <a:endParaRPr lang="ru-RU" b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1428736"/>
          <a:ext cx="7648598" cy="5053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налоговых и неналоговых доходов</a:t>
            </a:r>
            <a:endParaRPr lang="ru-RU" sz="3200" b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Межбюджетные трансферты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Межбюджетные трансферты-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денежные средства, перечисляемые из одного бюджета бюджетной системы Российской Федерации другому бюджету</a:t>
            </a:r>
            <a:r>
              <a:rPr lang="ru-RU" sz="2000" dirty="0" smtClean="0"/>
              <a:t>.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Виды межбюджетных трансфертов: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Дотации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– безвозмездные средства без определения конкретной цели их использования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Субсидии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 средства, предназначенные для целей софинансирования расходных обязательств муниципального образования по вопросам местного значения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Субвенции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 средства, предназначенные для выполнения переданных  государственных  полномочий Российской Федерации и Курской области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Иные межбюджетные трансферты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безвозмездных поступлений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1447800"/>
          <a:ext cx="7720036" cy="519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500042"/>
          <a:ext cx="7720036" cy="519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500042"/>
          <a:ext cx="7720036" cy="519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498080" cy="48006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 </a:t>
            </a:r>
            <a:r>
              <a:rPr lang="ru-RU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на 2015 год по расходам </a:t>
            </a:r>
            <a:r>
              <a:rPr lang="ru-RU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расчитан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в сумме 4746,9 тыс.рублей;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2016 год 3732,9 тыс.рублей, в том числе объем условно утверждаемых (утвержденных) расходов 179,6 тыс.рублей;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2017 год 4037,4 тыс.рублей, в том числе объем условно утверждаемых (утвержденных) расходов 195,2 тыс.рублей</a:t>
            </a:r>
            <a:endParaRPr lang="ru-RU" sz="2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000232" y="3214686"/>
          <a:ext cx="6096000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64291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Общегосударственные расходы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14744" y="571481"/>
          <a:ext cx="5143536" cy="278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0100" y="3429000"/>
            <a:ext cx="81439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Расходы на общегосударственные вопросы определены:</a:t>
            </a:r>
          </a:p>
          <a:p>
            <a:r>
              <a:rPr lang="ru-RU" sz="1400" b="1" dirty="0" smtClean="0"/>
              <a:t>На 2015 год 3089,4 тыс.рублей, на 2016 год-2531,0 тыс.рублей, на 2017 год-2691,4 тыс.рублей, в том числе:</a:t>
            </a:r>
          </a:p>
          <a:p>
            <a:pPr>
              <a:buFontTx/>
              <a:buChar char="-"/>
            </a:pPr>
            <a:r>
              <a:rPr lang="ru-RU" sz="1400" b="1" dirty="0" smtClean="0"/>
              <a:t>по подразделу 0102 «</a:t>
            </a:r>
            <a:r>
              <a:rPr lang="ru-RU" sz="1400" b="1" dirty="0"/>
              <a:t>Функционирование высшего должностного лица субъекта Российской Федерации и муниципального </a:t>
            </a:r>
            <a:r>
              <a:rPr lang="ru-RU" sz="1400" b="1" dirty="0" smtClean="0"/>
              <a:t>образования» </a:t>
            </a:r>
            <a:r>
              <a:rPr lang="ru-RU" sz="1400" b="1" dirty="0"/>
              <a:t>н</a:t>
            </a:r>
            <a:r>
              <a:rPr lang="ru-RU" sz="1400" b="1" dirty="0" smtClean="0"/>
              <a:t>а 2015 год 364,0 тыс.рублей, на 2016 год-365,0 тыс.рублей, на 2017 год-365,0 тыс.рублей;</a:t>
            </a:r>
          </a:p>
          <a:p>
            <a:pPr>
              <a:buFontTx/>
              <a:buChar char="-"/>
            </a:pPr>
            <a:r>
              <a:rPr lang="ru-RU" sz="1400" b="1" dirty="0" smtClean="0"/>
              <a:t> по подразделу 0104 «</a:t>
            </a:r>
            <a:r>
              <a:rPr lang="ru-RU" sz="1400" b="1" dirty="0"/>
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</a:r>
            <a:r>
              <a:rPr lang="ru-RU" sz="1400" b="1" dirty="0" smtClean="0"/>
              <a:t>» на 2015 год  1093,4 тыс.рублей, на 2016 год-945,9 тыс.рублей, на 2017 год-994,2 тыс.рублей;</a:t>
            </a:r>
          </a:p>
          <a:p>
            <a:pPr>
              <a:buFontTx/>
              <a:buChar char="-"/>
            </a:pPr>
            <a:r>
              <a:rPr lang="ru-RU" sz="1400" b="1" dirty="0" smtClean="0"/>
              <a:t> по подразделу 0106 «</a:t>
            </a:r>
            <a:r>
              <a:rPr lang="ru-RU" sz="1400" b="1" dirty="0"/>
              <a:t>Обеспечение деятельности финансовых, налоговых и таможенных органов и органов финансового (финансово-бюджетного) надзора</a:t>
            </a:r>
            <a:r>
              <a:rPr lang="ru-RU" sz="1400" b="1" dirty="0" smtClean="0"/>
              <a:t>» на 2015 год  37,8 тыс.рублей, на 2016 год-37,8 тыс.рублей, на 2017 год-37,8 тыс.рублей;</a:t>
            </a:r>
          </a:p>
          <a:p>
            <a:pPr>
              <a:buFontTx/>
              <a:buChar char="-"/>
            </a:pPr>
            <a:r>
              <a:rPr lang="ru-RU" sz="1400" b="1" dirty="0" smtClean="0"/>
              <a:t>по подразделу 0113 «</a:t>
            </a:r>
            <a:r>
              <a:rPr lang="ru-RU" sz="1400" b="1" dirty="0"/>
              <a:t>Другие общегосударственные вопросы</a:t>
            </a:r>
            <a:r>
              <a:rPr lang="ru-RU" sz="1400" b="1" dirty="0" smtClean="0"/>
              <a:t>» на 2015 год  1594,2 тыс.рублей, на 2016 год-1182,3тыс.рублей, на 2017 год-1294,4 тыс.рублей;</a:t>
            </a:r>
            <a:endParaRPr lang="ru-RU" sz="1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286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Мобилизационная и вневойсковая подготовка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928670"/>
          <a:ext cx="7720036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для граждан-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документ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содержащий основные положения решения Собрания депутатов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о бюджете и отчете его исполнения  в виде открытой и  понятной для граждан информации.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790712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Национальная безопасность и правоохранительная деятельность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357554" y="1142984"/>
          <a:ext cx="5429288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00100" y="3714752"/>
            <a:ext cx="81438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 бюджете </a:t>
            </a:r>
            <a:r>
              <a:rPr lang="ru-RU" b="1" dirty="0" err="1" smtClean="0"/>
              <a:t>Малогнеушевского</a:t>
            </a:r>
            <a:r>
              <a:rPr lang="ru-RU" b="1" dirty="0" smtClean="0"/>
              <a:t> сельсовета Рыльского района Курской области по данному разделу предусмотрены расходы на реализацию муниципальной программы «</a:t>
            </a:r>
            <a:r>
              <a:rPr lang="ru-RU" b="1" dirty="0"/>
              <a:t>Защита населения и территории от чрезвычайных ситуаций, обеспечение пожарной безопасности и безопасности людей на водных объектах</a:t>
            </a:r>
            <a:r>
              <a:rPr lang="ru-RU" b="1" dirty="0" smtClean="0"/>
              <a:t>», на  2015 год – 21,0 тыс.рублей, </a:t>
            </a:r>
          </a:p>
          <a:p>
            <a:r>
              <a:rPr lang="ru-RU" b="1" dirty="0" smtClean="0"/>
              <a:t> на 2016 год и на  2017 год расходы не предусмотрены.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Национальная экономика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190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4214818"/>
            <a:ext cx="78581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 данному разделу в </a:t>
            </a:r>
            <a:r>
              <a:rPr lang="ru-RU" b="1" dirty="0" err="1" smtClean="0"/>
              <a:t>бюжете</a:t>
            </a:r>
            <a:r>
              <a:rPr lang="ru-RU" b="1" dirty="0" smtClean="0"/>
              <a:t> </a:t>
            </a:r>
            <a:r>
              <a:rPr lang="ru-RU" b="1" dirty="0" err="1" smtClean="0"/>
              <a:t>Малогненушевского</a:t>
            </a:r>
            <a:r>
              <a:rPr lang="ru-RU" b="1" dirty="0" smtClean="0"/>
              <a:t> сельсовета Рыльского района Курской области предусмотрены расходы на:</a:t>
            </a:r>
          </a:p>
          <a:p>
            <a:r>
              <a:rPr lang="ru-RU" b="1" dirty="0" smtClean="0"/>
              <a:t>1. По подразделу 0412 «Другие вопросы в области национальной экономики» предусмотрены расходы на проведение муниципальной политики в области имущественных и земельных отношений на  2015 год – 461,0 тыс.рублей,  на 2016 год и на  2017 год расходы не предусмотрены.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Жилищно-коммунальное хозяйство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71802" y="1500174"/>
          <a:ext cx="6072198" cy="2266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0100" y="4071942"/>
            <a:ext cx="81439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 бюджете </a:t>
            </a:r>
            <a:r>
              <a:rPr lang="ru-RU" b="1" dirty="0" err="1" smtClean="0"/>
              <a:t>Малогнеушевского</a:t>
            </a:r>
            <a:r>
              <a:rPr lang="ru-RU" b="1" dirty="0" smtClean="0"/>
              <a:t> сельсовета Рыльского района предусмотрены </a:t>
            </a:r>
          </a:p>
          <a:p>
            <a:r>
              <a:rPr lang="ru-RU" b="1" dirty="0" smtClean="0"/>
              <a:t>Расходы на жилищно-коммунальное хозяйство </a:t>
            </a:r>
            <a:r>
              <a:rPr lang="ru-RU" b="1" dirty="0" smtClean="0"/>
              <a:t>на  2015 год </a:t>
            </a:r>
            <a:r>
              <a:rPr lang="ru-RU" b="1" dirty="0" smtClean="0"/>
              <a:t>148,0тыс.рублей</a:t>
            </a:r>
            <a:r>
              <a:rPr lang="ru-RU" b="1" dirty="0" smtClean="0"/>
              <a:t>, </a:t>
            </a:r>
          </a:p>
          <a:p>
            <a:r>
              <a:rPr lang="ru-RU" b="1" dirty="0" smtClean="0"/>
              <a:t> на 2016 </a:t>
            </a:r>
            <a:r>
              <a:rPr lang="ru-RU" b="1" dirty="0" smtClean="0"/>
              <a:t>год-60,0 тыс.рублей</a:t>
            </a:r>
            <a:r>
              <a:rPr lang="ru-RU" b="1" dirty="0" smtClean="0"/>
              <a:t>, на 2017 </a:t>
            </a:r>
            <a:r>
              <a:rPr lang="ru-RU" b="1" dirty="0" smtClean="0"/>
              <a:t>год-50,0 тыс</a:t>
            </a:r>
            <a:r>
              <a:rPr lang="ru-RU" b="1" dirty="0" smtClean="0"/>
              <a:t>. </a:t>
            </a:r>
            <a:r>
              <a:rPr lang="ru-RU" b="1" dirty="0" smtClean="0"/>
              <a:t>рублей в том числе:</a:t>
            </a:r>
          </a:p>
          <a:p>
            <a:r>
              <a:rPr lang="ru-RU" b="1" dirty="0" smtClean="0"/>
              <a:t>1. По подразделу 0503 «Благоустройство» на реализацию муниципальной программы </a:t>
            </a:r>
            <a:r>
              <a:rPr lang="ru-RU" b="1" dirty="0" smtClean="0"/>
              <a:t>"Благоустройство и содержание территории  муниципального образования «</a:t>
            </a:r>
            <a:r>
              <a:rPr lang="ru-RU" b="1" dirty="0" err="1" smtClean="0"/>
              <a:t>Малогнеушевский</a:t>
            </a:r>
            <a:r>
              <a:rPr lang="ru-RU" b="1" dirty="0" smtClean="0"/>
              <a:t> сельсовет» Рыльского района Курской области" на 2014 - 2018 </a:t>
            </a:r>
            <a:r>
              <a:rPr lang="ru-RU" b="1" dirty="0" smtClean="0"/>
              <a:t>годы" </a:t>
            </a:r>
            <a:r>
              <a:rPr lang="ru-RU" b="1" dirty="0" smtClean="0"/>
              <a:t>на  2015 год 148,0тыс.рублей, </a:t>
            </a:r>
            <a:r>
              <a:rPr lang="ru-RU" b="1" dirty="0" smtClean="0"/>
              <a:t> </a:t>
            </a:r>
            <a:r>
              <a:rPr lang="ru-RU" b="1" dirty="0" smtClean="0"/>
              <a:t>на 2016 год-60,0 тыс.рублей, на 2017 год-50,0 тыс. </a:t>
            </a:r>
            <a:r>
              <a:rPr lang="ru-RU" b="1" dirty="0" smtClean="0"/>
              <a:t>рублей. 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Культура, кинематография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8992" y="1447800"/>
          <a:ext cx="5505458" cy="2838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0100" y="464344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 подразделу 0801 «Культура» в бюджете </a:t>
            </a:r>
            <a:r>
              <a:rPr lang="ru-RU" b="1" dirty="0" err="1" smtClean="0"/>
              <a:t>Малогнеушевского</a:t>
            </a:r>
            <a:r>
              <a:rPr lang="ru-RU" b="1" dirty="0" smtClean="0"/>
              <a:t> сельсовета Рыльского района Курской области предусмотрены расходы  </a:t>
            </a:r>
            <a:r>
              <a:rPr lang="ru-RU" b="1" dirty="0" smtClean="0"/>
              <a:t>на  2015 год </a:t>
            </a:r>
            <a:r>
              <a:rPr lang="ru-RU" b="1" dirty="0" smtClean="0"/>
              <a:t>809,0 тыс.рублей</a:t>
            </a:r>
            <a:r>
              <a:rPr lang="ru-RU" b="1" dirty="0" smtClean="0"/>
              <a:t>, </a:t>
            </a:r>
            <a:r>
              <a:rPr lang="ru-RU" b="1" dirty="0" smtClean="0"/>
              <a:t> </a:t>
            </a:r>
            <a:r>
              <a:rPr lang="ru-RU" b="1" dirty="0" smtClean="0"/>
              <a:t>на 2016 </a:t>
            </a:r>
            <a:r>
              <a:rPr lang="ru-RU" b="1" dirty="0" smtClean="0"/>
              <a:t>год-1001,7 </a:t>
            </a:r>
            <a:r>
              <a:rPr lang="ru-RU" b="1" dirty="0" smtClean="0"/>
              <a:t>тыс.рублей, на 2017 </a:t>
            </a:r>
            <a:r>
              <a:rPr lang="ru-RU" b="1" dirty="0" smtClean="0"/>
              <a:t>год-1162,1 </a:t>
            </a:r>
            <a:r>
              <a:rPr lang="ru-RU" b="1" dirty="0" smtClean="0"/>
              <a:t>тыс. рублей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122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Социальная политика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428860" y="1447800"/>
          <a:ext cx="6505590" cy="3552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Объем доходов и расходов местного бюджета на 1 жителя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2" cy="5213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32"/>
                <a:gridCol w="3214710"/>
                <a:gridCol w="928694"/>
                <a:gridCol w="928694"/>
                <a:gridCol w="857256"/>
                <a:gridCol w="10048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</a:t>
                      </a:r>
                      <a:r>
                        <a:rPr lang="ru-RU" baseline="0" dirty="0" smtClean="0"/>
                        <a:t>/</a:t>
                      </a:r>
                      <a:r>
                        <a:rPr lang="ru-RU" baseline="0" dirty="0" err="1" smtClean="0"/>
                        <a:t>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показателя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Ед.</a:t>
                      </a:r>
                    </a:p>
                    <a:p>
                      <a:pPr algn="ctr"/>
                      <a:r>
                        <a:rPr lang="ru-RU" dirty="0" err="1" smtClean="0"/>
                        <a:t>изм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 год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доходов бюджета в расчете на 1 жителя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тыс.</a:t>
                      </a:r>
                    </a:p>
                    <a:p>
                      <a:r>
                        <a:rPr lang="ru-RU" dirty="0" smtClean="0"/>
                        <a:t>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.87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1,76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1,92</a:t>
                      </a:r>
                      <a:endParaRPr lang="ru-RU" dirty="0"/>
                    </a:p>
                  </a:txBody>
                  <a:tcPr/>
                </a:tc>
              </a:tr>
              <a:tr h="64103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расходов бюджета в расчете на 1 жителя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тыс.</a:t>
                      </a:r>
                    </a:p>
                    <a:p>
                      <a:r>
                        <a:rPr lang="ru-RU" dirty="0" smtClean="0"/>
                        <a:t>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2,07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расходов </a:t>
                      </a:r>
                      <a:r>
                        <a:rPr lang="ru-RU" dirty="0" smtClean="0"/>
                        <a:t>бюджета на жилищно-коммунальное хозяйство </a:t>
                      </a:r>
                      <a:r>
                        <a:rPr lang="ru-RU" dirty="0" smtClean="0"/>
                        <a:t>в расчете на 1 жителя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тыс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расходов </a:t>
                      </a:r>
                      <a:r>
                        <a:rPr lang="ru-RU" dirty="0" smtClean="0"/>
                        <a:t>бюджета на культуру </a:t>
                      </a:r>
                      <a:r>
                        <a:rPr lang="ru-RU" dirty="0" smtClean="0"/>
                        <a:t>в расчете на 1 жителя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тыс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расходов </a:t>
                      </a:r>
                      <a:r>
                        <a:rPr lang="ru-RU" dirty="0" smtClean="0"/>
                        <a:t>бюджета на социальную политику </a:t>
                      </a:r>
                      <a:r>
                        <a:rPr lang="ru-RU" dirty="0" smtClean="0"/>
                        <a:t>в расчете на 1 жителя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тыс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Контактная информация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Администрация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307348 Курская область, Рыльский район, д.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ул. Центральная д.17в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Телефон 8 47152 64416,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8 47152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64417,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8 47152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64418</a:t>
            </a:r>
          </a:p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E-mail:  malogneushewo@mail.ru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29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 для граждан формируется на основе: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715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Проекта Решения Собрания депутатов </a:t>
            </a:r>
            <a:r>
              <a:rPr lang="ru-RU" sz="2000" b="1" dirty="0" err="1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о бюджете </a:t>
            </a:r>
            <a:r>
              <a:rPr lang="ru-RU" sz="2000" b="1" dirty="0" err="1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Курской области, внесенного на рассмотрение Собрания депутатов </a:t>
            </a:r>
            <a:r>
              <a:rPr lang="ru-RU" sz="2000" b="1" dirty="0" err="1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</a:t>
            </a:r>
          </a:p>
          <a:p>
            <a:endParaRPr lang="ru-RU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Решения Собрания депутатов </a:t>
            </a:r>
            <a:r>
              <a:rPr lang="ru-RU" sz="2000" b="1" dirty="0" err="1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об утверждении бюджета </a:t>
            </a:r>
            <a:r>
              <a:rPr lang="ru-RU" sz="2000" b="1" dirty="0" err="1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20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Курской области</a:t>
            </a:r>
            <a:endParaRPr lang="ru-RU" sz="2000" b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50017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Цели создания открытого бюджета</a:t>
            </a:r>
            <a:endParaRPr lang="ru-RU" sz="3200" b="1" dirty="0">
              <a:ln w="12700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500174"/>
            <a:ext cx="8143900" cy="535782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информирование граждан о ходе бюджетного процесса в муниципальном образовании «</a:t>
            </a:r>
            <a:r>
              <a:rPr lang="ru-RU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Малогнеушевский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сельсовет» Рыльского района Курской области;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повышения прозрачности формирования и расходования бюджетных средств в муниципальном образовании «</a:t>
            </a:r>
            <a:r>
              <a:rPr lang="ru-RU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Малогнеушевский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сельсовет» Рыльского района Курской области;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повышение ответственности органов при принятии решений в сфере бюджетной политики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29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Основные понятия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715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Бюджет- форма образования и расходования денежных средств, предназначенных для финансового обеспечения задач и функций государства местного самоуправления.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Доходы бюджета- поступающие в бюджет денежные средства, за исключением источников финансирования дефицита бюджета.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бюджета- выплачиваемые из бюджета денежные средства, за исключением источников финансирования дефицита бюджета.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Дефицит бюджета- превышение расходов бюджета над его доходами.</a:t>
            </a:r>
          </a:p>
          <a:p>
            <a:pPr>
              <a:spcBef>
                <a:spcPts val="0"/>
              </a:spcBef>
            </a:pPr>
            <a:r>
              <a:rPr lang="ru-RU" sz="1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Профицит</a:t>
            </a: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бюджета- превышение доходов бюджета над его расходами.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Очередной финансовый год- год, на который составлен бюджет.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Плановый период- два финансовых года, следующих за очередным финансовым годом.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Составление бюджета основывается на: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Бюджетном послании Президента Российской Федерации;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Прогнозе социально-экономического развития муниципального образования «</a:t>
            </a:r>
            <a:r>
              <a:rPr lang="ru-RU" sz="1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Малогнеушевский</a:t>
            </a: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сельсовет» Рыльского района Курской области;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Основных направлениях бюджетной и налоговой политики;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Муниципальных программах</a:t>
            </a:r>
          </a:p>
          <a:p>
            <a:pPr>
              <a:spcBef>
                <a:spcPts val="0"/>
              </a:spcBef>
            </a:pPr>
            <a:endParaRPr lang="ru-RU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ru-RU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8143900" cy="107154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Составление проекта бюджета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071546"/>
            <a:ext cx="8143900" cy="142876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arajita" pitchFamily="34" charset="0"/>
              </a:rPr>
              <a:t>Составление проекта бюджета осуществляется в порядке, установленном Администрацией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arajita" pitchFamily="34" charset="0"/>
              </a:rPr>
              <a:t>Малогнеушевского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arajita" pitchFamily="34" charset="0"/>
              </a:rPr>
              <a:t> сельсовета Рыльского района. Данный порядок определяет ответственных исполнителей, порядок и сроки  работы над документами и материалами, необходимыми для составления проекта бюджета. Непосредственное составление проекта бюджета осуществляет отдел по финансово-экономическим вопросам Администрации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arajita" pitchFamily="34" charset="0"/>
              </a:rPr>
              <a:t>Малогнеушевского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arajita" pitchFamily="34" charset="0"/>
              </a:rPr>
              <a:t> сельсовета Рыльского района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arajit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500306"/>
            <a:ext cx="81439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Рассмотрение проекта бюджета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3071810"/>
            <a:ext cx="81439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Проект бюджета вносится на рассмотрение  Собрания депутатов </a:t>
            </a:r>
            <a:r>
              <a:rPr lang="ru-RU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района не позднее 15 ноября текущего года. Далее обсуждение проекта бюджета происходит на заседаниях Собрания депутатов, а также на публичных слушаниях, на которые приглашаются все жители муниципального образования,  желающие принять участие в обсуждении проекта бюджета.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357694"/>
            <a:ext cx="8215338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Утверждение проекта бюджета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4980563"/>
            <a:ext cx="8215338" cy="187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  </a:t>
            </a: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утверждается до начала очередного финансового года в форме Решения Собрания депутатов </a:t>
            </a:r>
            <a:r>
              <a:rPr lang="ru-RU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Малогнеушевского</a:t>
            </a: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сельсовета Рыльского </a:t>
            </a: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района</a:t>
            </a:r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2144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бюджетной системы</a:t>
            </a:r>
            <a:b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Российской Федерации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14422"/>
            <a:ext cx="8143900" cy="56435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1428736"/>
            <a:ext cx="3214710" cy="785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Консолидированный бюджет РФ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2357430"/>
            <a:ext cx="214314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Федеральный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2428868"/>
            <a:ext cx="3143272" cy="7143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Консолидированные бюджеты субъектов РФ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3643314"/>
            <a:ext cx="2786082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Бюджеты субъектов РФ (региональные бюджеты)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3643314"/>
            <a:ext cx="2786082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Консолидированные бюджеты муниципальных районов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86644" y="3714752"/>
            <a:ext cx="1500198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Бюджеты городских округов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85918" y="5286388"/>
            <a:ext cx="2214578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Бюджеты районов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00826" y="5286388"/>
            <a:ext cx="1928826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Бюджеты поселений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9" name="Соединительная линия уступом 28"/>
          <p:cNvCxnSpPr>
            <a:stCxn id="4" idx="1"/>
          </p:cNvCxnSpPr>
          <p:nvPr/>
        </p:nvCxnSpPr>
        <p:spPr>
          <a:xfrm rot="10800000" flipV="1">
            <a:off x="1785918" y="1821644"/>
            <a:ext cx="1714512" cy="535785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4" idx="3"/>
          </p:cNvCxnSpPr>
          <p:nvPr/>
        </p:nvCxnSpPr>
        <p:spPr>
          <a:xfrm>
            <a:off x="6715140" y="1821645"/>
            <a:ext cx="1714512" cy="607223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6" idx="1"/>
          </p:cNvCxnSpPr>
          <p:nvPr/>
        </p:nvCxnSpPr>
        <p:spPr>
          <a:xfrm rot="10800000" flipV="1">
            <a:off x="5143504" y="2786058"/>
            <a:ext cx="285752" cy="857256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/>
          <p:nvPr/>
        </p:nvCxnSpPr>
        <p:spPr>
          <a:xfrm rot="5400000" flipH="1" flipV="1">
            <a:off x="5143504" y="3357562"/>
            <a:ext cx="1588" cy="1588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>
            <a:endCxn id="7" idx="0"/>
          </p:cNvCxnSpPr>
          <p:nvPr/>
        </p:nvCxnSpPr>
        <p:spPr>
          <a:xfrm rot="10800000" flipV="1">
            <a:off x="2821770" y="3429000"/>
            <a:ext cx="5322131" cy="214314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8001024" y="3571876"/>
            <a:ext cx="285752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8" idx="0"/>
            <a:endCxn id="8" idx="0"/>
          </p:cNvCxnSpPr>
          <p:nvPr/>
        </p:nvCxnSpPr>
        <p:spPr>
          <a:xfrm rot="5400000" flipH="1" flipV="1">
            <a:off x="5750727" y="364331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оединительная линия уступом 60"/>
          <p:cNvCxnSpPr/>
          <p:nvPr/>
        </p:nvCxnSpPr>
        <p:spPr>
          <a:xfrm rot="5400000">
            <a:off x="5465769" y="4822041"/>
            <a:ext cx="356396" cy="794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9" name="Shape 68"/>
          <p:cNvCxnSpPr>
            <a:endCxn id="10" idx="0"/>
          </p:cNvCxnSpPr>
          <p:nvPr/>
        </p:nvCxnSpPr>
        <p:spPr>
          <a:xfrm rot="10800000" flipV="1">
            <a:off x="2893208" y="5000636"/>
            <a:ext cx="2750363" cy="285752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4" name="Shape 73"/>
          <p:cNvCxnSpPr>
            <a:endCxn id="11" idx="0"/>
          </p:cNvCxnSpPr>
          <p:nvPr/>
        </p:nvCxnSpPr>
        <p:spPr>
          <a:xfrm>
            <a:off x="5643570" y="5000636"/>
            <a:ext cx="1821669" cy="285752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Основные характеристики бюджета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14480" y="1447800"/>
          <a:ext cx="7219970" cy="3409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71604" y="4964766"/>
          <a:ext cx="6096000" cy="1250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214446"/>
                <a:gridCol w="1357322"/>
                <a:gridCol w="1309654"/>
              </a:tblGrid>
              <a:tr h="4186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        Общий  объем доходов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3658,2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3434,7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3737,2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29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           Общий объем</a:t>
                      </a:r>
                      <a:r>
                        <a:rPr lang="ru-RU" sz="1200" baseline="0" dirty="0" smtClean="0"/>
                        <a:t> расходов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4846,9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3732,9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4037,4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643042" y="5500702"/>
            <a:ext cx="21431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5929330"/>
            <a:ext cx="285752" cy="1428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04960" cy="201135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Доходная часть бюджета поселения</a:t>
            </a:r>
            <a:endParaRPr lang="ru-RU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2714620"/>
            <a:ext cx="7433522" cy="3000396"/>
          </a:xfrm>
        </p:spPr>
        <p:txBody>
          <a:bodyPr/>
          <a:lstStyle/>
          <a:p>
            <a:pPr algn="ctr"/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2015 год – 3 658,2 тыс.руб.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2016 год – 3 434,7 тыс.руб.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2017 год – 3 737,2 тыс.руб.</a:t>
            </a: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499</TotalTime>
  <Words>1226</Words>
  <Application>Microsoft Office PowerPoint</Application>
  <PresentationFormat>Экран (4:3)</PresentationFormat>
  <Paragraphs>164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БЮДЖЕТ ДЛЯ  ГРАЖДАН</vt:lpstr>
      <vt:lpstr>Слайд 2</vt:lpstr>
      <vt:lpstr>Бюджет для граждан формируется на основе:</vt:lpstr>
      <vt:lpstr>Цели создания открытого бюджета</vt:lpstr>
      <vt:lpstr>Основные понятия</vt:lpstr>
      <vt:lpstr>Составление проекта бюджета</vt:lpstr>
      <vt:lpstr>Структура бюджетной системы  Российской Федерации</vt:lpstr>
      <vt:lpstr>Основные характеристики бюджета</vt:lpstr>
      <vt:lpstr>Доходная часть бюджета поселения</vt:lpstr>
      <vt:lpstr>Состав доходной части бюджета</vt:lpstr>
      <vt:lpstr>Структура доходов бюджета</vt:lpstr>
      <vt:lpstr>Структура налоговых и неналоговых доходов</vt:lpstr>
      <vt:lpstr>Межбюджетные трансферты</vt:lpstr>
      <vt:lpstr>Структура безвозмездных поступлений</vt:lpstr>
      <vt:lpstr>Слайд 15</vt:lpstr>
      <vt:lpstr>Слайд 16</vt:lpstr>
      <vt:lpstr>Расходы бюджета</vt:lpstr>
      <vt:lpstr>Общегосударственные расходы</vt:lpstr>
      <vt:lpstr>Мобилизационная и вневойсковая подготовка</vt:lpstr>
      <vt:lpstr>Национальная безопасность и правоохранительная деятельность</vt:lpstr>
      <vt:lpstr>Национальная экономика</vt:lpstr>
      <vt:lpstr>Жилищно-коммунальное хозяйство</vt:lpstr>
      <vt:lpstr>Культура, кинематография</vt:lpstr>
      <vt:lpstr>Социальная политика</vt:lpstr>
      <vt:lpstr>Объем доходов и расходов местного бюджета на 1 жителя</vt:lpstr>
      <vt:lpstr>Контактная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 ГРАЖДАН</dc:title>
  <dc:creator>ирина александровна</dc:creator>
  <cp:lastModifiedBy>ирина александровна</cp:lastModifiedBy>
  <cp:revision>44</cp:revision>
  <dcterms:created xsi:type="dcterms:W3CDTF">2015-05-20T05:26:40Z</dcterms:created>
  <dcterms:modified xsi:type="dcterms:W3CDTF">2015-05-20T14:15:12Z</dcterms:modified>
</cp:coreProperties>
</file>