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7" r:id="rId1"/>
  </p:sldMasterIdLst>
  <p:notesMasterIdLst>
    <p:notesMasterId r:id="rId29"/>
  </p:notesMasterIdLst>
  <p:sldIdLst>
    <p:sldId id="312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E5A00"/>
    <a:srgbClr val="660033"/>
    <a:srgbClr val="000082"/>
    <a:srgbClr val="696CEF"/>
    <a:srgbClr val="EEACEC"/>
    <a:srgbClr val="FFD669"/>
    <a:srgbClr val="663300"/>
    <a:srgbClr val="FFE0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8329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4278579760863443E-2"/>
          <c:y val="1.7359857311996959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537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1"/>
            <c:explosion val="28"/>
          </c:dPt>
          <c:dPt>
            <c:idx val="2"/>
            <c:explosion val="28"/>
          </c:dPt>
          <c:dPt>
            <c:idx val="3"/>
            <c:explosion val="46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Percent val="1"/>
            </c:dLbl>
            <c:dLbl>
              <c:idx val="1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144.30000000000001</c:v>
                </c:pt>
                <c:pt idx="1">
                  <c:v>26.5</c:v>
                </c:pt>
                <c:pt idx="2">
                  <c:v>120.2</c:v>
                </c:pt>
                <c:pt idx="3">
                  <c:v>589.1</c:v>
                </c:pt>
                <c:pt idx="4">
                  <c:v>1886.2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342E-2"/>
          <c:w val="0.33582336930106976"/>
          <c:h val="0.96868937861508275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8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51%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6.1818314377369496E-2"/>
                  <c:y val="7.2332738799988261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расходы 49%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1594000</c:v>
                </c:pt>
                <c:pt idx="1">
                  <c:v>1942900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7E5A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7 муниципальных программ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службы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37EA2A-4B6B-47F4-8AA9-0A4AF2E53167}" type="parTrans" cxnId="{24CF1A7C-40FD-40D6-B75A-770E2814EF4D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CE5FB703-760C-4D39-9F95-6250EEB1A4D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B10C4E-9CB8-414D-B5E7-3969F9093F43}" type="parTrans" cxnId="{10928CE8-2642-4FF2-AF18-16BDDA772F41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62F1776F-307E-4F48-A452-E58ED3EA7707}" type="sibTrans" cxnId="{10928CE8-2642-4FF2-AF18-16BDDA772F41}">
      <dgm:prSet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 custScaleX="232298" custScaleY="85669" custLinFactNeighborX="-6904" custLinFactNeighborY="-6742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7" custScaleX="171029" custLinFactNeighborX="35181" custLinFactNeighborY="-18740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7" custScaleX="208638" custScaleY="112469" custRadScaleRad="133835" custRadScaleInc="398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F2A84-A6D5-4F1F-A287-6E95EC31AFB8}" type="pres">
      <dgm:prSet presAssocID="{31B10C4E-9CB8-414D-B5E7-3969F9093F43}" presName="parTrans" presStyleLbl="sibTrans2D1" presStyleIdx="1" presStyleCnt="7" custLinFactNeighborX="-7817" custLinFactNeighborY="-13668"/>
      <dgm:spPr/>
      <dgm:t>
        <a:bodyPr/>
        <a:lstStyle/>
        <a:p>
          <a:endParaRPr lang="ru-RU"/>
        </a:p>
      </dgm:t>
    </dgm:pt>
    <dgm:pt modelId="{99178BA5-D7BF-47A9-94E7-8D87D2C4FE06}" type="pres">
      <dgm:prSet presAssocID="{31B10C4E-9CB8-414D-B5E7-3969F9093F4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68C2FE8-0985-4349-93B3-6A203C890488}" type="pres">
      <dgm:prSet presAssocID="{CE5FB703-760C-4D39-9F95-6250EEB1A4DB}" presName="node" presStyleLbl="node1" presStyleIdx="1" presStyleCnt="7" custScaleX="165732" custScaleY="69742" custRadScaleRad="147576" custRadScaleInc="63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2" presStyleCnt="7" custLinFactNeighborX="-10296" custLinFactNeighborY="1905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2" presStyleCnt="7" custScaleX="214487" custScaleY="113459" custRadScaleRad="93804" custRadScaleInc="24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3" presStyleCnt="7" custScaleX="203662" custScaleY="118763" custRadScaleRad="148165" custRadScaleInc="34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4" presStyleCnt="7" custLinFactNeighborX="-538" custLinFactNeighborY="16157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4" presStyleCnt="7" custScaleX="159184" custScaleY="63827" custRadScaleRad="148188" custRadScaleInc="285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5" presStyleCnt="7" custLinFactNeighborX="26414" custLinFactNeighborY="4904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5" presStyleCnt="7" custScaleX="192714" custScaleY="61785" custRadScaleRad="118807" custRadScaleInc="505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6" presStyleCnt="7" custLinFactNeighborX="9776" custLinFactNeighborY="-9880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6" presStyleCnt="7" custScaleX="214953" custScaleY="51949" custRadScaleRad="155801" custRadScaleInc="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6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5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FF63CE83-EA35-4A08-91E9-0094BB16C598}" type="presOf" srcId="{31B10C4E-9CB8-414D-B5E7-3969F9093F43}" destId="{2B9F2A84-A6D5-4F1F-A287-6E95EC31AFB8}" srcOrd="0" destOrd="0" presId="urn:microsoft.com/office/officeart/2005/8/layout/radial5"/>
    <dgm:cxn modelId="{0D09F5A6-9B7D-48E5-9240-A8BAD389BC43}" srcId="{E18D3CCA-1090-4512-9176-C77DE2D7B329}" destId="{BC827309-0F30-4FC9-8D6A-DEA5CDAA99A2}" srcOrd="3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4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E05C114E-5D2F-417E-A2C0-14028AF1FCDB}" type="presOf" srcId="{CE5FB703-760C-4D39-9F95-6250EEB1A4DB}" destId="{D68C2FE8-0985-4349-93B3-6A203C890488}" srcOrd="0" destOrd="0" presId="urn:microsoft.com/office/officeart/2005/8/layout/radial5"/>
    <dgm:cxn modelId="{AA259431-8EDE-4AD2-8194-030467A8ADE7}" srcId="{E18D3CCA-1090-4512-9176-C77DE2D7B329}" destId="{6B3DB52C-B60F-4F76-BEAA-759A5515D78D}" srcOrd="2" destOrd="0" parTransId="{AF2EF317-BCE8-4C5F-B8C9-9CBA7B7149C7}" sibTransId="{2F174A20-20E3-45C2-A228-7A62E8395728}"/>
    <dgm:cxn modelId="{10928CE8-2642-4FF2-AF18-16BDDA772F41}" srcId="{E18D3CCA-1090-4512-9176-C77DE2D7B329}" destId="{CE5FB703-760C-4D39-9F95-6250EEB1A4DB}" srcOrd="1" destOrd="0" parTransId="{31B10C4E-9CB8-414D-B5E7-3969F9093F43}" sibTransId="{62F1776F-307E-4F48-A452-E58ED3EA7707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6FE1568B-4083-42E6-8D9D-CCD48FC2EF7F}" type="presOf" srcId="{31B10C4E-9CB8-414D-B5E7-3969F9093F43}" destId="{99178BA5-D7BF-47A9-94E7-8D87D2C4FE06}" srcOrd="1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36149362-B115-4486-92D0-636F0D49CFAB}" type="presParOf" srcId="{2E6D5E7C-1AC5-4EE7-B111-7157E00881F4}" destId="{2B9F2A84-A6D5-4F1F-A287-6E95EC31AFB8}" srcOrd="3" destOrd="0" presId="urn:microsoft.com/office/officeart/2005/8/layout/radial5"/>
    <dgm:cxn modelId="{B78E365B-3F04-4744-9042-9691B26B98E9}" type="presParOf" srcId="{2B9F2A84-A6D5-4F1F-A287-6E95EC31AFB8}" destId="{99178BA5-D7BF-47A9-94E7-8D87D2C4FE06}" srcOrd="0" destOrd="0" presId="urn:microsoft.com/office/officeart/2005/8/layout/radial5"/>
    <dgm:cxn modelId="{FB489DD0-B0AB-4905-B6B2-06E8603B7BD8}" type="presParOf" srcId="{2E6D5E7C-1AC5-4EE7-B111-7157E00881F4}" destId="{D68C2FE8-0985-4349-93B3-6A203C890488}" srcOrd="4" destOrd="0" presId="urn:microsoft.com/office/officeart/2005/8/layout/radial5"/>
    <dgm:cxn modelId="{53373F13-7072-4C34-B823-856FD6B0829D}" type="presParOf" srcId="{2E6D5E7C-1AC5-4EE7-B111-7157E00881F4}" destId="{8F4CD88E-EC24-49AF-9518-B95A4E0238D0}" srcOrd="5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6" destOrd="0" presId="urn:microsoft.com/office/officeart/2005/8/layout/radial5"/>
    <dgm:cxn modelId="{45C2E3E7-201F-4DD9-A2EF-6220042900C2}" type="presParOf" srcId="{2E6D5E7C-1AC5-4EE7-B111-7157E00881F4}" destId="{93E0B221-82FB-4241-9408-FD2118B9731E}" srcOrd="7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8" destOrd="0" presId="urn:microsoft.com/office/officeart/2005/8/layout/radial5"/>
    <dgm:cxn modelId="{80AB2680-4861-4553-8405-A0B341346F92}" type="presParOf" srcId="{2E6D5E7C-1AC5-4EE7-B111-7157E00881F4}" destId="{20A958FD-4DC2-44E2-B284-DA9C8A40D260}" srcOrd="9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10" destOrd="0" presId="urn:microsoft.com/office/officeart/2005/8/layout/radial5"/>
    <dgm:cxn modelId="{82416AAC-A037-401D-B179-7DEFE863B67D}" type="presParOf" srcId="{2E6D5E7C-1AC5-4EE7-B111-7157E00881F4}" destId="{DAE7843E-9D3A-4514-87F5-6867A275FF05}" srcOrd="11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2" destOrd="0" presId="urn:microsoft.com/office/officeart/2005/8/layout/radial5"/>
    <dgm:cxn modelId="{B56E62C5-65FE-4CA5-A8AF-374BDE3D6457}" type="presParOf" srcId="{2E6D5E7C-1AC5-4EE7-B111-7157E00881F4}" destId="{65BD8176-6FE6-42F5-B340-C216094EA847}" srcOrd="13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89895" custRadScaleInc="-10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89036" custRadScaleInc="-10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92942" custRadScaleInc="7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9D7A-D6F5-4A22-906D-BCB0D1C72E21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C8C7-7498-4ED3-9F0E-D6D2632D0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1536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2C5E-B0A0-4910-929D-54E9A185772C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87F5-1AC9-4929-8506-F16FDB68FD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521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E284-6B0C-4152-A807-32C720E131E8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154A-F27A-4693-8765-721BA904A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8214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19BC-53DA-48A4-B0ED-B88B85DB6991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07D2-3A22-465D-815A-442DFE519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8992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4BFE-1780-4DE2-9E54-B2B8956479BE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0EEE-C4FF-4350-8C1D-60C7C9768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2470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4913-8A9D-4859-992E-0883C80BB6C9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F6D7-C760-41ED-869B-CAFF5EA9E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879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1DB1-9EA4-422F-99CB-1F717E9C3F82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C6AA-ACE5-4796-B771-2D2245B730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9220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81BD-31C1-4DEB-917C-DAB176FBB31B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1225-C4D5-4F47-83D8-2649E55D8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940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774B-E2AB-4811-B633-4B92CA81A59E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8492-83D8-48AB-B083-F3B21D21E2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892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8267-AE33-47B5-89F1-E99602BF6495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A17F-139A-4717-96BB-7CA9C8868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566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2E4A-914D-407A-936E-0DA01E592B6B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3EBB-76FD-4DCE-AF25-3A5CF8DA5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5215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4849-7071-46CB-B879-A9DA7CAA952A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B216-FD8A-4A1B-841D-58942A544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4941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ontrol" Target="../activeX/activeX2.xml"/><Relationship Id="rId7" Type="http://schemas.openxmlformats.org/officeDocument/2006/relationships/image" Target="../media/image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70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74.jpeg"/><Relationship Id="rId10" Type="http://schemas.openxmlformats.org/officeDocument/2006/relationships/image" Target="../media/image69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2636838"/>
            <a:ext cx="8785225" cy="37449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Проект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В соответствии с решением Собрания депутатов Новопершинского сельсовета Дмитриевского района Курской области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от              2018 года №       «О бюджете муниципального образования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сельсовет» Дмитриевского района Курской области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на 2019 год и на плановый период 2020 и 2021 годов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146050" y="158750"/>
            <a:ext cx="8772525" cy="2333625"/>
            <a:chOff x="0" y="0"/>
            <a:chExt cx="5526" cy="441"/>
          </a:xfrm>
        </p:grpSpPr>
        <p:pic>
          <p:nvPicPr>
            <p:cNvPr id="1032" name="Скругленный прямоугольник 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320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031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0"/>
            <a:ext cx="7786742" cy="2643182"/>
          </a:xfr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2" name="Picture 8" descr="DSC040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2886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g_dm_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450" y="0"/>
            <a:ext cx="16065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30" name="Label1" r:id="rId2" imgW="6095880" imgH="4067280"/>
      <p:control spid="1031" name="SapphireHiddenControl" r:id="rId3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1071538" y="1714488"/>
            <a:ext cx="6535753" cy="4643470"/>
            <a:chOff x="1134422" y="1865368"/>
            <a:chExt cx="5111098" cy="4334379"/>
          </a:xfrm>
        </p:grpSpPr>
        <p:sp>
          <p:nvSpPr>
            <p:cNvPr id="5" name="Полилиния 4"/>
            <p:cNvSpPr/>
            <p:nvPr/>
          </p:nvSpPr>
          <p:spPr>
            <a:xfrm>
              <a:off x="1943835" y="1865368"/>
              <a:ext cx="4301685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</a:t>
              </a:r>
              <a:r>
                <a:rPr lang="ru-RU" sz="15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887969" y="2932292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</a:t>
              </a:r>
              <a:r>
                <a:rPr lang="ru-RU" sz="15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699286" y="4849783"/>
              <a:ext cx="4266904" cy="1349964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</a:t>
              </a:r>
              <a:r>
                <a:rPr lang="ru-RU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Новопершинский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235743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786322"/>
            <a:ext cx="194310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3429000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 descr="DSC0407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1571612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Новопершинский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Новопершинский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Новопершинского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Новопершинского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3362" cy="439739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</a:br>
            <a:endParaRPr lang="ru-RU" sz="3200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85729"/>
            <a:ext cx="8286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</a:t>
              </a:r>
              <a:r>
                <a:rPr lang="ru-RU" altLang="ru-RU" sz="2400" dirty="0" err="1" smtClean="0">
                  <a:latin typeface="Constantia" pitchFamily="18" charset="0"/>
                </a:rPr>
                <a:t>Новопершинский</a:t>
              </a:r>
              <a:r>
                <a:rPr lang="ru-RU" altLang="ru-RU" sz="2400" dirty="0" smtClean="0">
                  <a:latin typeface="Constantia" pitchFamily="18" charset="0"/>
                </a:rPr>
                <a:t>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8712200" cy="4613848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884238"/>
                <a:gridCol w="920750"/>
                <a:gridCol w="920750"/>
                <a:gridCol w="920750"/>
                <a:gridCol w="960437"/>
              </a:tblGrid>
              <a:tr h="23017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2017год факт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3443,7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75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21931,3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29871,4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363033,7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374659,0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38628,0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129,7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563,9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571480"/>
            <a:ext cx="8643934" cy="150019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Дмитриевского района Курской области на 2019-2021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745078"/>
              </p:ext>
            </p:extLst>
          </p:nvPr>
        </p:nvGraphicFramePr>
        <p:xfrm>
          <a:off x="193674" y="2437658"/>
          <a:ext cx="8878920" cy="42645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4405,1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3892,4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3868,6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3411,0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3415,0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3419,0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4405,1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3892,4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3868,6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6591" y="188913"/>
            <a:ext cx="8230819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714355"/>
            <a:ext cx="8143931" cy="1071629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2070085"/>
            <a:ext cx="8215370" cy="357190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449,66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916,2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357166"/>
            <a:ext cx="8001056" cy="14049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Дмитриевского района Курской области в 2019-2021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Новопершинский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2019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2020 и 2021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69325" cy="36926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23962"/>
                <a:gridCol w="1152525"/>
                <a:gridCol w="1152525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2019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2020г.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2021г.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3411,0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3419,0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2134,0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449,6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4405,1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3892,5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3868,3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Новопершинского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</a:t>
            </a:r>
            <a:r>
              <a:rPr lang="ru-RU" dirty="0" err="1" smtClean="0">
                <a:latin typeface="Times New Roman" pitchFamily="18" charset="0"/>
              </a:rPr>
              <a:t>Новопершинский</a:t>
            </a:r>
            <a:r>
              <a:rPr lang="ru-RU" dirty="0" smtClean="0">
                <a:latin typeface="Times New Roman" pitchFamily="18" charset="0"/>
              </a:rPr>
              <a:t> сельсовет» Дмитриевского района Курской области на 2019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2020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2021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Новопершинского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Новопершинском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 на 2019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4405,1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3892,5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3868,3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201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4405,1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373688"/>
            <a:ext cx="1727200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3892,5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3868,3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020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428596" y="1214422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2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</a:t>
            </a:r>
            <a:r>
              <a:rPr lang="ru-RU" sz="2400" dirty="0" err="1" smtClean="0"/>
              <a:t>Новопершинский</a:t>
            </a:r>
            <a:r>
              <a:rPr lang="ru-RU" sz="2400" dirty="0" smtClean="0"/>
              <a:t>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85662"/>
            <a:ext cx="2006579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2019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  <a:endParaRPr lang="ru-RU" sz="1700" b="1" i="1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 1,0 тыс.руб.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8,0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6286520"/>
            <a:ext cx="2016224" cy="405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1775,0ыс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1,0тыс</a:t>
            </a:r>
            <a:r>
              <a:rPr lang="ru-RU" sz="1000" b="1" dirty="0"/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1428736"/>
            <a:ext cx="2125171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204,3тыс</a:t>
            </a:r>
            <a:r>
              <a:rPr lang="ru-RU" sz="1000" b="1" dirty="0"/>
              <a:t>. 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5715016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5143512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77,8 тыс</a:t>
            </a:r>
            <a:r>
              <a:rPr lang="ru-RU" sz="1000" b="1" dirty="0"/>
              <a:t>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2138,10ыс</a:t>
            </a:r>
            <a:r>
              <a:rPr lang="ru-RU" sz="1000" b="1" dirty="0"/>
              <a:t>. руб.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4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Новопершинского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44051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5720" y="5429264"/>
            <a:ext cx="2428444" cy="46133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200,0ыс</a:t>
            </a:r>
            <a:r>
              <a:rPr lang="ru-RU" sz="1000" b="1" dirty="0"/>
              <a:t>. руб.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Новопершинского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307535, Курская область, Дмитриевский район, </a:t>
            </a:r>
            <a:r>
              <a:rPr lang="ru-RU" altLang="en-US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Новая Першина, 43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9-43-18,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sz="2400" dirty="0" smtClean="0"/>
              <a:t>novoperhino2012@yandex.ru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4282" y="571480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Новопершинского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34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Новопершинский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</a:t>
            </a:r>
            <a:r>
              <a:rPr lang="ru-RU" altLang="ru-RU" sz="1000" dirty="0" smtClean="0">
                <a:latin typeface="Constantia" pitchFamily="18" charset="0"/>
              </a:rPr>
              <a:t>государства, </a:t>
            </a:r>
            <a:r>
              <a:rPr lang="ru-RU" altLang="ru-RU" sz="1000" dirty="0">
                <a:latin typeface="Constantia" pitchFamily="18" charset="0"/>
              </a:rPr>
              <a:t>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леонов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2428868"/>
            <a:ext cx="19288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SC0406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3857628"/>
            <a:ext cx="164307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20180913_10504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3929066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505_3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36" y="2428868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2020 и 2021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3252</TotalTime>
  <Pages>0</Pages>
  <Words>2085</Words>
  <Characters>0</Characters>
  <Application>Microsoft Office PowerPoint</Application>
  <DocSecurity>0</DocSecurity>
  <PresentationFormat>Экран (4:3)</PresentationFormat>
  <Lines>0</Lines>
  <Paragraphs>397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«Новопершинский сельсовет» Дмитриевского района Курской области на 2019-2021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«Новопершинский сельсовет» Дмитриевского района Курской области в 2019-2021 гг.</vt:lpstr>
      <vt:lpstr>Слайд 19</vt:lpstr>
      <vt:lpstr>Структура собственных доходов бюджета муниципального образования «Новопершинский сельсовет» Дмитриевского района Курской области на 2019 год</vt:lpstr>
      <vt:lpstr>Слайд 21</vt:lpstr>
      <vt:lpstr>Слайд 22</vt:lpstr>
      <vt:lpstr>Слайд 23</vt:lpstr>
      <vt:lpstr>Распределение средств бюджета муниципального образования «Новопершинский сельсовет» Дмитриевского района Курской области  между программными и не программными расходами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Novop</cp:lastModifiedBy>
  <cp:revision>913</cp:revision>
  <cp:lastPrinted>2014-12-18T07:16:52Z</cp:lastPrinted>
  <dcterms:created xsi:type="dcterms:W3CDTF">2013-11-12T07:49:12Z</dcterms:created>
  <dcterms:modified xsi:type="dcterms:W3CDTF">2018-11-27T08:45:29Z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